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80"/>
  </p:notesMasterIdLst>
  <p:handoutMasterIdLst>
    <p:handoutMasterId r:id="rId81"/>
  </p:handoutMasterIdLst>
  <p:sldIdLst>
    <p:sldId id="256" r:id="rId2"/>
    <p:sldId id="257" r:id="rId3"/>
    <p:sldId id="258" r:id="rId4"/>
    <p:sldId id="335" r:id="rId5"/>
    <p:sldId id="323" r:id="rId6"/>
    <p:sldId id="259" r:id="rId7"/>
    <p:sldId id="260" r:id="rId8"/>
    <p:sldId id="261" r:id="rId9"/>
    <p:sldId id="262" r:id="rId10"/>
    <p:sldId id="263" r:id="rId11"/>
    <p:sldId id="324" r:id="rId12"/>
    <p:sldId id="264" r:id="rId13"/>
    <p:sldId id="265" r:id="rId14"/>
    <p:sldId id="266" r:id="rId15"/>
    <p:sldId id="267" r:id="rId16"/>
    <p:sldId id="268" r:id="rId17"/>
    <p:sldId id="269" r:id="rId18"/>
    <p:sldId id="270" r:id="rId19"/>
    <p:sldId id="271" r:id="rId20"/>
    <p:sldId id="272" r:id="rId21"/>
    <p:sldId id="273" r:id="rId22"/>
    <p:sldId id="275" r:id="rId23"/>
    <p:sldId id="276" r:id="rId24"/>
    <p:sldId id="325" r:id="rId25"/>
    <p:sldId id="277" r:id="rId26"/>
    <p:sldId id="278" r:id="rId27"/>
    <p:sldId id="279" r:id="rId28"/>
    <p:sldId id="280" r:id="rId29"/>
    <p:sldId id="281" r:id="rId30"/>
    <p:sldId id="326" r:id="rId31"/>
    <p:sldId id="282" r:id="rId32"/>
    <p:sldId id="283" r:id="rId33"/>
    <p:sldId id="284" r:id="rId34"/>
    <p:sldId id="285" r:id="rId35"/>
    <p:sldId id="286" r:id="rId36"/>
    <p:sldId id="287" r:id="rId37"/>
    <p:sldId id="288" r:id="rId38"/>
    <p:sldId id="289" r:id="rId39"/>
    <p:sldId id="327" r:id="rId40"/>
    <p:sldId id="290" r:id="rId41"/>
    <p:sldId id="291" r:id="rId42"/>
    <p:sldId id="292" r:id="rId43"/>
    <p:sldId id="293" r:id="rId44"/>
    <p:sldId id="294" r:id="rId45"/>
    <p:sldId id="328" r:id="rId46"/>
    <p:sldId id="295" r:id="rId47"/>
    <p:sldId id="296" r:id="rId48"/>
    <p:sldId id="329" r:id="rId49"/>
    <p:sldId id="298" r:id="rId50"/>
    <p:sldId id="299" r:id="rId51"/>
    <p:sldId id="300" r:id="rId52"/>
    <p:sldId id="301" r:id="rId53"/>
    <p:sldId id="302" r:id="rId54"/>
    <p:sldId id="303" r:id="rId55"/>
    <p:sldId id="304" r:id="rId56"/>
    <p:sldId id="305" r:id="rId57"/>
    <p:sldId id="306" r:id="rId58"/>
    <p:sldId id="307" r:id="rId59"/>
    <p:sldId id="336" r:id="rId60"/>
    <p:sldId id="308" r:id="rId61"/>
    <p:sldId id="309" r:id="rId62"/>
    <p:sldId id="310" r:id="rId63"/>
    <p:sldId id="330" r:id="rId64"/>
    <p:sldId id="311" r:id="rId65"/>
    <p:sldId id="331" r:id="rId66"/>
    <p:sldId id="312" r:id="rId67"/>
    <p:sldId id="313" r:id="rId68"/>
    <p:sldId id="314" r:id="rId69"/>
    <p:sldId id="332" r:id="rId70"/>
    <p:sldId id="315" r:id="rId71"/>
    <p:sldId id="316" r:id="rId72"/>
    <p:sldId id="317" r:id="rId73"/>
    <p:sldId id="318" r:id="rId74"/>
    <p:sldId id="319" r:id="rId75"/>
    <p:sldId id="333" r:id="rId76"/>
    <p:sldId id="321" r:id="rId77"/>
    <p:sldId id="322" r:id="rId78"/>
    <p:sldId id="334" r:id="rId79"/>
  </p:sldIdLst>
  <p:sldSz cx="9144000" cy="6858000" type="screen4x3"/>
  <p:notesSz cx="6858000" cy="9144000"/>
  <p:defaultTextStyle>
    <a:defPPr>
      <a:defRPr lang="de-DE"/>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878B"/>
    <a:srgbClr val="91BE3A"/>
    <a:srgbClr val="9BCD00"/>
    <a:srgbClr val="6EA532"/>
    <a:srgbClr val="94C1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00" autoAdjust="0"/>
    <p:restoredTop sz="94660"/>
  </p:normalViewPr>
  <p:slideViewPr>
    <p:cSldViewPr snapToGrid="0" snapToObjects="1">
      <p:cViewPr>
        <p:scale>
          <a:sx n="76" d="100"/>
          <a:sy n="76" d="100"/>
        </p:scale>
        <p:origin x="-2688" y="-7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presProps" Target="presProp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notesMaster" Target="notesMasters/notesMaster1.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DE" dirty="0"/>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9384465F-DA6F-4C70-B336-6BAE70CAE4F8}" type="datetime1">
              <a:rPr lang="en-US"/>
              <a:pPr>
                <a:defRPr/>
              </a:pPr>
              <a:t>1/13/2015</a:t>
            </a:fld>
            <a:endParaRPr lang="de-DE" dirty="0"/>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DE" dirty="0"/>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B8D789C-BF09-4F69-90DC-642DAED27180}" type="slidenum">
              <a:rPr lang="de-DE"/>
              <a:pPr>
                <a:defRPr/>
              </a:pPr>
              <a:t>‹#›</a:t>
            </a:fld>
            <a:endParaRPr lang="de-DE" dirty="0"/>
          </a:p>
        </p:txBody>
      </p:sp>
    </p:spTree>
    <p:extLst>
      <p:ext uri="{BB962C8B-B14F-4D97-AF65-F5344CB8AC3E}">
        <p14:creationId xmlns:p14="http://schemas.microsoft.com/office/powerpoint/2010/main" val="1176347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DE" dirty="0"/>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6EEE93C-8AD4-44C4-8177-B94A12201A7E}" type="datetime1">
              <a:rPr lang="en-US"/>
              <a:pPr>
                <a:defRPr/>
              </a:pPr>
              <a:t>1/13/2015</a:t>
            </a:fld>
            <a:endParaRPr lang="de-DE" dirty="0"/>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DE" noProof="0" dirty="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AT" noProof="0" smtClean="0"/>
              <a:t>Mastertextformat bearbeiten</a:t>
            </a:r>
          </a:p>
          <a:p>
            <a:pPr lvl="1"/>
            <a:r>
              <a:rPr lang="de-AT" noProof="0" smtClean="0"/>
              <a:t>Zweite Ebene</a:t>
            </a:r>
          </a:p>
          <a:p>
            <a:pPr lvl="2"/>
            <a:r>
              <a:rPr lang="de-AT" noProof="0" smtClean="0"/>
              <a:t>Dritte Ebene</a:t>
            </a:r>
          </a:p>
          <a:p>
            <a:pPr lvl="3"/>
            <a:r>
              <a:rPr lang="de-AT" noProof="0" smtClean="0"/>
              <a:t>Vierte Ebene</a:t>
            </a:r>
          </a:p>
          <a:p>
            <a:pPr lvl="4"/>
            <a:r>
              <a:rPr lang="de-AT" noProof="0" smtClean="0"/>
              <a:t>Fünfte Ebene</a:t>
            </a:r>
            <a:endParaRPr lang="de-DE" noProof="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DE" dirty="0"/>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31761AA8-789E-42AA-827D-BFFBB5F66120}" type="slidenum">
              <a:rPr lang="de-DE"/>
              <a:pPr>
                <a:defRPr/>
              </a:pPr>
              <a:t>‹#›</a:t>
            </a:fld>
            <a:endParaRPr lang="de-DE" dirty="0"/>
          </a:p>
        </p:txBody>
      </p:sp>
    </p:spTree>
    <p:extLst>
      <p:ext uri="{BB962C8B-B14F-4D97-AF65-F5344CB8AC3E}">
        <p14:creationId xmlns:p14="http://schemas.microsoft.com/office/powerpoint/2010/main" val="62834420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E758354-B90C-4F8B-97BF-A1A7AAC2C598}" type="slidenum">
              <a:rPr lang="en-US" smtClean="0">
                <a:solidFill>
                  <a:prstClr val="black"/>
                </a:solidFill>
              </a:rPr>
              <a:pPr/>
              <a:t>4</a:t>
            </a:fld>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101600" y="114300"/>
            <a:ext cx="8943975" cy="6610350"/>
          </a:xfrm>
          <a:prstGeom prst="rect">
            <a:avLst/>
          </a:prstGeom>
          <a:noFill/>
          <a:ln w="9525" algn="ctr">
            <a:solidFill>
              <a:srgbClr val="807F83"/>
            </a:solidFill>
            <a:miter lim="800000"/>
            <a:headEnd/>
            <a:tailEnd/>
          </a:ln>
        </p:spPr>
        <p:txBody>
          <a:bodyPr wrap="none" anchor="ctr"/>
          <a:lstStyle/>
          <a:p>
            <a:endParaRPr lang="en-US" dirty="0">
              <a:latin typeface="Calibri" pitchFamily="34" charset="0"/>
            </a:endParaRPr>
          </a:p>
        </p:txBody>
      </p:sp>
      <p:pic>
        <p:nvPicPr>
          <p:cNvPr id="5" name="Picture 7" descr="CFRR_horizontal_logo_RGB.jpg"/>
          <p:cNvPicPr>
            <a:picLocks noChangeAspect="1"/>
          </p:cNvPicPr>
          <p:nvPr userDrawn="1"/>
        </p:nvPicPr>
        <p:blipFill>
          <a:blip r:embed="rId2"/>
          <a:stretch>
            <a:fillRect/>
          </a:stretch>
        </p:blipFill>
        <p:spPr bwMode="auto">
          <a:xfrm>
            <a:off x="609814" y="231775"/>
            <a:ext cx="3266861" cy="1015701"/>
          </a:xfrm>
          <a:prstGeom prst="rect">
            <a:avLst/>
          </a:prstGeom>
          <a:noFill/>
          <a:ln w="9525">
            <a:noFill/>
            <a:miter lim="800000"/>
            <a:headEnd/>
            <a:tailEnd/>
          </a:ln>
        </p:spPr>
      </p:pic>
      <p:pic>
        <p:nvPicPr>
          <p:cNvPr id="6" name="Bild 7" descr="template-pictures.jpg"/>
          <p:cNvPicPr>
            <a:picLocks noChangeAspect="1"/>
          </p:cNvPicPr>
          <p:nvPr userDrawn="1"/>
        </p:nvPicPr>
        <p:blipFill>
          <a:blip r:embed="rId3"/>
          <a:srcRect/>
          <a:stretch>
            <a:fillRect/>
          </a:stretch>
        </p:blipFill>
        <p:spPr bwMode="auto">
          <a:xfrm>
            <a:off x="0" y="1363663"/>
            <a:ext cx="9156700" cy="1220787"/>
          </a:xfrm>
          <a:prstGeom prst="rect">
            <a:avLst/>
          </a:prstGeom>
          <a:noFill/>
          <a:ln w="9525">
            <a:noFill/>
            <a:miter lim="800000"/>
            <a:headEnd/>
            <a:tailEnd/>
          </a:ln>
        </p:spPr>
      </p:pic>
      <p:sp>
        <p:nvSpPr>
          <p:cNvPr id="12" name="Titel 1"/>
          <p:cNvSpPr>
            <a:spLocks noGrp="1"/>
          </p:cNvSpPr>
          <p:nvPr>
            <p:ph type="ctrTitle"/>
          </p:nvPr>
        </p:nvSpPr>
        <p:spPr>
          <a:xfrm>
            <a:off x="609815" y="2984500"/>
            <a:ext cx="7772400" cy="1470025"/>
          </a:xfrm>
        </p:spPr>
        <p:txBody>
          <a:bodyPr/>
          <a:lstStyle>
            <a:lvl1pPr algn="l">
              <a:defRPr sz="4000">
                <a:solidFill>
                  <a:srgbClr val="91BE3A"/>
                </a:solidFill>
                <a:latin typeface="Century Gothic" pitchFamily="34" charset="0"/>
              </a:defRPr>
            </a:lvl1pPr>
          </a:lstStyle>
          <a:p>
            <a:r>
              <a:rPr lang="en-US" dirty="0" smtClean="0"/>
              <a:t>Click to edit Master title style</a:t>
            </a:r>
            <a:endParaRPr lang="de-DE" dirty="0"/>
          </a:p>
        </p:txBody>
      </p:sp>
      <p:sp>
        <p:nvSpPr>
          <p:cNvPr id="13" name="Untertitel 2"/>
          <p:cNvSpPr>
            <a:spLocks noGrp="1"/>
          </p:cNvSpPr>
          <p:nvPr>
            <p:ph type="subTitle" idx="1"/>
          </p:nvPr>
        </p:nvSpPr>
        <p:spPr>
          <a:xfrm>
            <a:off x="609815" y="4541131"/>
            <a:ext cx="7781710" cy="1040520"/>
          </a:xfrm>
        </p:spPr>
        <p:txBody>
          <a:bodyPr/>
          <a:lstStyle>
            <a:lvl1pPr marL="0" indent="0" algn="l">
              <a:buNone/>
              <a:defRPr sz="2800" b="0">
                <a:solidFill>
                  <a:srgbClr val="86878B"/>
                </a:solidFill>
                <a:latin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de-DE" dirty="0"/>
          </a:p>
        </p:txBody>
      </p:sp>
      <p:sp>
        <p:nvSpPr>
          <p:cNvPr id="7" name="Text Placeholder 27"/>
          <p:cNvSpPr>
            <a:spLocks noGrp="1"/>
          </p:cNvSpPr>
          <p:nvPr>
            <p:ph type="body" sz="quarter" idx="10" hasCustomPrompt="1"/>
          </p:nvPr>
        </p:nvSpPr>
        <p:spPr>
          <a:xfrm>
            <a:off x="609600" y="5795964"/>
            <a:ext cx="4619625" cy="238126"/>
          </a:xfrm>
        </p:spPr>
        <p:txBody>
          <a:bodyPr/>
          <a:lstStyle>
            <a:lvl1pPr>
              <a:buNone/>
              <a:defRPr sz="1400" b="0" i="1">
                <a:solidFill>
                  <a:srgbClr val="86878B"/>
                </a:solidFill>
              </a:defRPr>
            </a:lvl1pPr>
          </a:lstStyle>
          <a:p>
            <a:pPr lvl="0"/>
            <a:r>
              <a:rPr lang="en-US" dirty="0" smtClean="0"/>
              <a:t>Author</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lvl1pPr algn="l">
              <a:defRPr>
                <a:solidFill>
                  <a:srgbClr val="91BE3A"/>
                </a:solidFill>
                <a:latin typeface="Arial"/>
                <a:cs typeface="Arial"/>
              </a:defRPr>
            </a:lvl1pPr>
          </a:lstStyle>
          <a:p>
            <a:r>
              <a:rPr lang="en-US" dirty="0" smtClean="0"/>
              <a:t>Click to edit Master title style</a:t>
            </a:r>
            <a:endParaRPr lang="de-DE" dirty="0"/>
          </a:p>
        </p:txBody>
      </p:sp>
      <p:sp>
        <p:nvSpPr>
          <p:cNvPr id="3" name="Vertikaler Textplatzhalter 2"/>
          <p:cNvSpPr>
            <a:spLocks noGrp="1"/>
          </p:cNvSpPr>
          <p:nvPr>
            <p:ph type="body" orient="vert" idx="1"/>
          </p:nvPr>
        </p:nvSpPr>
        <p:spPr>
          <a:xfrm>
            <a:off x="457200" y="274638"/>
            <a:ext cx="6019800" cy="5851525"/>
          </a:xfrm>
        </p:spPr>
        <p:txBody>
          <a:bodyPr vert="eaVert"/>
          <a:lstStyle>
            <a:lvl1pPr>
              <a:buClr>
                <a:schemeClr val="tx2"/>
              </a:buClr>
              <a:defRPr>
                <a:latin typeface="Arial"/>
                <a:cs typeface="Arial"/>
              </a:defRPr>
            </a:lvl1pPr>
            <a:lvl2pPr>
              <a:buClr>
                <a:schemeClr val="tx2"/>
              </a:buClr>
              <a:defRPr>
                <a:latin typeface="Arial"/>
                <a:cs typeface="Arial"/>
              </a:defRPr>
            </a:lvl2pPr>
            <a:lvl3pPr>
              <a:buClr>
                <a:schemeClr val="tx2"/>
              </a:buClr>
              <a:defRPr>
                <a:latin typeface="Arial"/>
                <a:cs typeface="Arial"/>
              </a:defRPr>
            </a:lvl3pPr>
            <a:lvl4pPr>
              <a:buClr>
                <a:schemeClr val="tx2"/>
              </a:buClr>
              <a:defRPr>
                <a:latin typeface="Arial"/>
                <a:cs typeface="Arial"/>
              </a:defRPr>
            </a:lvl4pPr>
            <a:lvl5pPr>
              <a:buClr>
                <a:schemeClr val="tx2"/>
              </a:buClr>
              <a:defRPr>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4" name="Foliennummernplatzhalter 5"/>
          <p:cNvSpPr>
            <a:spLocks noGrp="1"/>
          </p:cNvSpPr>
          <p:nvPr>
            <p:ph type="sldNum" sz="quarter" idx="10"/>
          </p:nvPr>
        </p:nvSpPr>
        <p:spPr>
          <a:xfrm rot="5400000">
            <a:off x="-792162" y="4872037"/>
            <a:ext cx="2133600" cy="365125"/>
          </a:xfrm>
        </p:spPr>
        <p:txBody>
          <a:bodyPr/>
          <a:lstStyle>
            <a:lvl1pPr>
              <a:defRPr sz="1800">
                <a:solidFill>
                  <a:srgbClr val="86878B"/>
                </a:solidFill>
                <a:latin typeface="Arial"/>
                <a:cs typeface="Arial"/>
              </a:defRPr>
            </a:lvl1pPr>
          </a:lstStyle>
          <a:p>
            <a:pPr>
              <a:defRPr/>
            </a:pPr>
            <a:fld id="{F4CAF6CA-DE6B-41A1-94F5-B108E68B8D66}" type="slidenum">
              <a:rPr lang="de-DE" smtClean="0"/>
              <a:pPr>
                <a:defRPr/>
              </a:pPr>
              <a:t>‹#›</a:t>
            </a:fld>
            <a:endParaRPr lang="de-D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101600" y="114300"/>
            <a:ext cx="8943975" cy="6610350"/>
          </a:xfrm>
          <a:prstGeom prst="rect">
            <a:avLst/>
          </a:prstGeom>
          <a:noFill/>
          <a:ln w="9525" algn="ctr">
            <a:solidFill>
              <a:srgbClr val="807F83"/>
            </a:solidFill>
            <a:miter lim="800000"/>
            <a:headEnd/>
            <a:tailEnd/>
          </a:ln>
        </p:spPr>
        <p:txBody>
          <a:bodyPr wrap="none" anchor="ctr"/>
          <a:lstStyle/>
          <a:p>
            <a:endParaRPr lang="en-US" dirty="0">
              <a:latin typeface="Calibri" pitchFamily="34" charset="0"/>
            </a:endParaRPr>
          </a:p>
        </p:txBody>
      </p:sp>
      <p:pic>
        <p:nvPicPr>
          <p:cNvPr id="5" name="Picture 7" descr="CFRR_horizontal_logo_RGB.jpg"/>
          <p:cNvPicPr>
            <a:picLocks noChangeAspect="1"/>
          </p:cNvPicPr>
          <p:nvPr userDrawn="1"/>
        </p:nvPicPr>
        <p:blipFill>
          <a:blip r:embed="rId2"/>
          <a:stretch>
            <a:fillRect/>
          </a:stretch>
        </p:blipFill>
        <p:spPr bwMode="auto">
          <a:xfrm>
            <a:off x="609814" y="231775"/>
            <a:ext cx="3266861" cy="1015701"/>
          </a:xfrm>
          <a:prstGeom prst="rect">
            <a:avLst/>
          </a:prstGeom>
          <a:noFill/>
          <a:ln w="9525">
            <a:noFill/>
            <a:miter lim="800000"/>
            <a:headEnd/>
            <a:tailEnd/>
          </a:ln>
        </p:spPr>
      </p:pic>
      <p:pic>
        <p:nvPicPr>
          <p:cNvPr id="6" name="Bild 7" descr="template-pictures.jpg"/>
          <p:cNvPicPr>
            <a:picLocks noChangeAspect="1"/>
          </p:cNvPicPr>
          <p:nvPr userDrawn="1"/>
        </p:nvPicPr>
        <p:blipFill>
          <a:blip r:embed="rId3"/>
          <a:srcRect/>
          <a:stretch>
            <a:fillRect/>
          </a:stretch>
        </p:blipFill>
        <p:spPr bwMode="auto">
          <a:xfrm>
            <a:off x="0" y="1363663"/>
            <a:ext cx="9156700" cy="1220787"/>
          </a:xfrm>
          <a:prstGeom prst="rect">
            <a:avLst/>
          </a:prstGeom>
          <a:noFill/>
          <a:ln w="9525">
            <a:noFill/>
            <a:miter lim="800000"/>
            <a:headEnd/>
            <a:tailEnd/>
          </a:ln>
        </p:spPr>
      </p:pic>
      <p:sp>
        <p:nvSpPr>
          <p:cNvPr id="12" name="Titel 1"/>
          <p:cNvSpPr>
            <a:spLocks noGrp="1"/>
          </p:cNvSpPr>
          <p:nvPr>
            <p:ph type="ctrTitle"/>
          </p:nvPr>
        </p:nvSpPr>
        <p:spPr>
          <a:xfrm>
            <a:off x="1412875" y="3701549"/>
            <a:ext cx="7435850" cy="1470025"/>
          </a:xfrm>
        </p:spPr>
        <p:txBody>
          <a:bodyPr/>
          <a:lstStyle>
            <a:lvl1pPr algn="l">
              <a:defRPr sz="4000">
                <a:solidFill>
                  <a:srgbClr val="86878B"/>
                </a:solidFill>
                <a:latin typeface="Century Gothic" pitchFamily="34" charset="0"/>
              </a:defRPr>
            </a:lvl1pPr>
          </a:lstStyle>
          <a:p>
            <a:r>
              <a:rPr lang="en-US" dirty="0" smtClean="0"/>
              <a:t>Click to edit Master title style</a:t>
            </a:r>
            <a:endParaRPr lang="de-DE" dirty="0"/>
          </a:p>
        </p:txBody>
      </p:sp>
      <p:pic>
        <p:nvPicPr>
          <p:cNvPr id="8" name="Picture 7" descr="Untitled-2.png"/>
          <p:cNvPicPr>
            <a:picLocks noChangeAspect="1"/>
          </p:cNvPicPr>
          <p:nvPr userDrawn="1"/>
        </p:nvPicPr>
        <p:blipFill>
          <a:blip r:embed="rId4" cstate="print"/>
          <a:stretch>
            <a:fillRect/>
          </a:stretch>
        </p:blipFill>
        <p:spPr>
          <a:xfrm>
            <a:off x="418670" y="4081658"/>
            <a:ext cx="762000" cy="709808"/>
          </a:xfrm>
          <a:prstGeom prst="rect">
            <a:avLst/>
          </a:prstGeom>
        </p:spPr>
      </p:pic>
      <p:sp>
        <p:nvSpPr>
          <p:cNvPr id="9" name="Rechteck 16"/>
          <p:cNvSpPr/>
          <p:nvPr userDrawn="1"/>
        </p:nvSpPr>
        <p:spPr>
          <a:xfrm>
            <a:off x="-36513" y="1363663"/>
            <a:ext cx="9229725" cy="1220787"/>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de-DE" dirty="0">
              <a:latin typeface="Arial"/>
            </a:endParaRPr>
          </a:p>
        </p:txBody>
      </p:sp>
    </p:spTree>
    <p:extLst>
      <p:ext uri="{BB962C8B-B14F-4D97-AF65-F5344CB8AC3E}">
        <p14:creationId xmlns:p14="http://schemas.microsoft.com/office/powerpoint/2010/main" val="4268300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cxnSp>
        <p:nvCxnSpPr>
          <p:cNvPr id="4" name="Straight Connector 3"/>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pic>
        <p:nvPicPr>
          <p:cNvPr id="5"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sp>
        <p:nvSpPr>
          <p:cNvPr id="6"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de-DE" dirty="0">
              <a:latin typeface="Arial"/>
            </a:endParaRPr>
          </a:p>
        </p:txBody>
      </p:sp>
      <p:sp>
        <p:nvSpPr>
          <p:cNvPr id="15" name="Inhaltsplatzhalter 2"/>
          <p:cNvSpPr>
            <a:spLocks noGrp="1"/>
          </p:cNvSpPr>
          <p:nvPr>
            <p:ph idx="1"/>
          </p:nvPr>
        </p:nvSpPr>
        <p:spPr>
          <a:xfrm>
            <a:off x="457200" y="873125"/>
            <a:ext cx="8229600" cy="5072063"/>
          </a:xfrm>
        </p:spPr>
        <p:txBody>
          <a:bodyPr/>
          <a:lstStyle>
            <a:lvl1pPr>
              <a:buClr>
                <a:schemeClr val="tx2"/>
              </a:buClr>
              <a:defRPr sz="2200" b="0">
                <a:latin typeface="Arial"/>
              </a:defRPr>
            </a:lvl1pPr>
            <a:lvl2pPr>
              <a:buClr>
                <a:schemeClr val="tx2"/>
              </a:buClr>
              <a:defRPr sz="2200" b="0">
                <a:latin typeface="Arial"/>
              </a:defRPr>
            </a:lvl2pPr>
            <a:lvl3pPr>
              <a:buClr>
                <a:schemeClr val="tx2"/>
              </a:buClr>
              <a:defRPr sz="2200" b="0">
                <a:latin typeface="Arial"/>
              </a:defRPr>
            </a:lvl3pPr>
            <a:lvl4pPr>
              <a:buClr>
                <a:schemeClr val="tx2"/>
              </a:buClr>
              <a:defRPr sz="2200" b="0">
                <a:latin typeface="Arial"/>
              </a:defRPr>
            </a:lvl4pPr>
            <a:lvl5pPr>
              <a:buClr>
                <a:schemeClr val="tx2"/>
              </a:buClr>
              <a:defRPr sz="2200" b="0">
                <a:latin typeface="Arial"/>
              </a:defRPr>
            </a:lvl5pPr>
          </a:lstStyle>
          <a:p>
            <a:pPr lvl="0"/>
            <a:r>
              <a:rPr lang="de-AT" dirty="0" smtClean="0"/>
              <a:t>Mastertextformat bearbeiten</a:t>
            </a:r>
          </a:p>
          <a:p>
            <a:pPr lvl="1"/>
            <a:r>
              <a:rPr lang="de-AT" dirty="0" smtClean="0"/>
              <a:t>Zweite Ebene</a:t>
            </a:r>
          </a:p>
          <a:p>
            <a:pPr lvl="2"/>
            <a:r>
              <a:rPr lang="de-AT" dirty="0" smtClean="0"/>
              <a:t>Dritte Ebene</a:t>
            </a:r>
          </a:p>
          <a:p>
            <a:pPr lvl="3"/>
            <a:r>
              <a:rPr lang="de-AT" dirty="0" smtClean="0"/>
              <a:t>Vierte Ebene</a:t>
            </a:r>
          </a:p>
          <a:p>
            <a:pPr lvl="4"/>
            <a:r>
              <a:rPr lang="de-AT" dirty="0" smtClean="0"/>
              <a:t>Fünfte Ebene</a:t>
            </a:r>
            <a:endParaRPr lang="de-DE" dirty="0"/>
          </a:p>
        </p:txBody>
      </p:sp>
      <p:sp>
        <p:nvSpPr>
          <p:cNvPr id="16" name="Titel 1"/>
          <p:cNvSpPr>
            <a:spLocks noGrp="1"/>
          </p:cNvSpPr>
          <p:nvPr>
            <p:ph type="title"/>
          </p:nvPr>
        </p:nvSpPr>
        <p:spPr>
          <a:xfrm>
            <a:off x="151970" y="-50800"/>
            <a:ext cx="7496591" cy="640478"/>
          </a:xfrm>
        </p:spPr>
        <p:txBody>
          <a:bodyPr>
            <a:normAutofit/>
          </a:bodyPr>
          <a:lstStyle>
            <a:lvl1pPr algn="l">
              <a:defRPr sz="2400">
                <a:solidFill>
                  <a:schemeClr val="bg1"/>
                </a:solidFill>
                <a:latin typeface="Arial"/>
              </a:defRPr>
            </a:lvl1pPr>
          </a:lstStyle>
          <a:p>
            <a:r>
              <a:rPr lang="de-AT" dirty="0" smtClean="0"/>
              <a:t>Mastertitelformat bearbeiten</a:t>
            </a:r>
            <a:endParaRPr lang="de-DE" dirty="0"/>
          </a:p>
        </p:txBody>
      </p:sp>
      <p:sp>
        <p:nvSpPr>
          <p:cNvPr id="7"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849E4241-0149-490F-B839-397C3518C1FC}" type="slidenum">
              <a:rPr lang="de-DE" smtClean="0"/>
              <a:pPr>
                <a:defRPr/>
              </a:pPr>
              <a:t>‹#›</a:t>
            </a:fld>
            <a:endParaRPr lang="de-D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10"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de-DE" dirty="0">
              <a:latin typeface="Arial"/>
            </a:endParaRPr>
          </a:p>
        </p:txBody>
      </p:sp>
      <p:sp>
        <p:nvSpPr>
          <p:cNvPr id="3" name="Inhaltsplatzhalter 2"/>
          <p:cNvSpPr>
            <a:spLocks noGrp="1"/>
          </p:cNvSpPr>
          <p:nvPr>
            <p:ph sz="half" idx="1"/>
          </p:nvPr>
        </p:nvSpPr>
        <p:spPr>
          <a:xfrm>
            <a:off x="457200" y="876300"/>
            <a:ext cx="4038600" cy="5097463"/>
          </a:xfrm>
        </p:spPr>
        <p:txBody>
          <a:bodyPr/>
          <a:lstStyle>
            <a:lvl1pPr>
              <a:buClr>
                <a:schemeClr val="tx2"/>
              </a:buClr>
              <a:defRPr sz="2800">
                <a:latin typeface="Arial"/>
                <a:cs typeface="Arial"/>
              </a:defRPr>
            </a:lvl1pPr>
            <a:lvl2pPr>
              <a:buClr>
                <a:schemeClr val="tx2"/>
              </a:buClr>
              <a:defRPr sz="2400">
                <a:latin typeface="Arial"/>
                <a:cs typeface="Arial"/>
              </a:defRPr>
            </a:lvl2pPr>
            <a:lvl3pPr>
              <a:buClr>
                <a:schemeClr val="tx2"/>
              </a:buClr>
              <a:defRPr sz="2000">
                <a:latin typeface="Arial"/>
                <a:cs typeface="Arial"/>
              </a:defRPr>
            </a:lvl3pPr>
            <a:lvl4pPr>
              <a:buClr>
                <a:schemeClr val="tx2"/>
              </a:buClr>
              <a:defRPr sz="1800">
                <a:latin typeface="Arial"/>
                <a:cs typeface="Arial"/>
              </a:defRPr>
            </a:lvl4pPr>
            <a:lvl5pPr>
              <a:buClr>
                <a:schemeClr val="tx2"/>
              </a:buClr>
              <a:defRPr sz="1800">
                <a:latin typeface="Arial"/>
                <a:cs typeface="Aria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4" name="Inhaltsplatzhalter 3"/>
          <p:cNvSpPr>
            <a:spLocks noGrp="1"/>
          </p:cNvSpPr>
          <p:nvPr>
            <p:ph sz="half" idx="2"/>
          </p:nvPr>
        </p:nvSpPr>
        <p:spPr>
          <a:xfrm>
            <a:off x="4648200" y="876300"/>
            <a:ext cx="4038600" cy="5097463"/>
          </a:xfrm>
        </p:spPr>
        <p:txBody>
          <a:bodyPr/>
          <a:lstStyle>
            <a:lvl1pPr>
              <a:buClr>
                <a:schemeClr val="tx2"/>
              </a:buClr>
              <a:defRPr sz="2800">
                <a:latin typeface="Arial"/>
                <a:cs typeface="Arial"/>
              </a:defRPr>
            </a:lvl1pPr>
            <a:lvl2pPr>
              <a:buClr>
                <a:schemeClr val="tx2"/>
              </a:buClr>
              <a:defRPr sz="2400">
                <a:latin typeface="Arial"/>
                <a:cs typeface="Arial"/>
              </a:defRPr>
            </a:lvl2pPr>
            <a:lvl3pPr>
              <a:buClr>
                <a:schemeClr val="tx2"/>
              </a:buClr>
              <a:defRPr sz="2000">
                <a:latin typeface="Arial"/>
                <a:cs typeface="Arial"/>
              </a:defRPr>
            </a:lvl3pPr>
            <a:lvl4pPr>
              <a:buClr>
                <a:schemeClr val="tx2"/>
              </a:buClr>
              <a:defRPr sz="1800">
                <a:latin typeface="Arial"/>
                <a:cs typeface="Arial"/>
              </a:defRPr>
            </a:lvl4pPr>
            <a:lvl5pPr>
              <a:buClr>
                <a:schemeClr val="tx2"/>
              </a:buClr>
              <a:defRPr sz="1800">
                <a:latin typeface="Arial"/>
                <a:cs typeface="Aria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16" name="Titel 1"/>
          <p:cNvSpPr>
            <a:spLocks noGrp="1"/>
          </p:cNvSpPr>
          <p:nvPr>
            <p:ph type="title"/>
          </p:nvPr>
        </p:nvSpPr>
        <p:spPr>
          <a:xfrm>
            <a:off x="151970" y="-50800"/>
            <a:ext cx="7496591" cy="640478"/>
          </a:xfrm>
        </p:spPr>
        <p:txBody>
          <a:bodyPr>
            <a:normAutofit/>
          </a:bodyPr>
          <a:lstStyle>
            <a:lvl1pPr algn="l">
              <a:defRPr sz="2400">
                <a:solidFill>
                  <a:schemeClr val="bg1"/>
                </a:solidFill>
                <a:latin typeface="Arial"/>
              </a:defRPr>
            </a:lvl1pPr>
          </a:lstStyle>
          <a:p>
            <a:r>
              <a:rPr lang="de-AT" dirty="0" smtClean="0"/>
              <a:t>Mastertitelformat bearbeiten</a:t>
            </a:r>
            <a:endParaRPr lang="de-DE" dirty="0"/>
          </a:p>
        </p:txBody>
      </p:sp>
      <p:sp>
        <p:nvSpPr>
          <p:cNvPr id="8"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02B1D284-A13A-469F-A36E-8E1281A8450A}" type="slidenum">
              <a:rPr lang="de-DE" smtClean="0"/>
              <a:pPr>
                <a:defRPr/>
              </a:pPr>
              <a:t>‹#›</a:t>
            </a:fld>
            <a:endParaRPr lang="de-DE" dirty="0"/>
          </a:p>
        </p:txBody>
      </p:sp>
      <p:pic>
        <p:nvPicPr>
          <p:cNvPr id="9"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11" name="Straight Connector 10"/>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12"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de-DE" dirty="0">
              <a:latin typeface="Arial"/>
            </a:endParaRPr>
          </a:p>
        </p:txBody>
      </p:sp>
      <p:sp>
        <p:nvSpPr>
          <p:cNvPr id="3" name="Textplatzhalter 2"/>
          <p:cNvSpPr>
            <a:spLocks noGrp="1"/>
          </p:cNvSpPr>
          <p:nvPr>
            <p:ph type="body" idx="1"/>
          </p:nvPr>
        </p:nvSpPr>
        <p:spPr>
          <a:xfrm>
            <a:off x="457200" y="809625"/>
            <a:ext cx="4040188" cy="790575"/>
          </a:xfrm>
        </p:spPr>
        <p:txBody>
          <a:bodyPr anchor="b"/>
          <a:lstStyle>
            <a:lvl1pPr marL="0" indent="0">
              <a:buNone/>
              <a:defRPr sz="2400" b="1">
                <a:solidFill>
                  <a:srgbClr val="91BE3A"/>
                </a:solidFill>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Inhaltsplatzhalter 3"/>
          <p:cNvSpPr>
            <a:spLocks noGrp="1"/>
          </p:cNvSpPr>
          <p:nvPr>
            <p:ph sz="half" idx="2"/>
          </p:nvPr>
        </p:nvSpPr>
        <p:spPr>
          <a:xfrm>
            <a:off x="457200" y="1600200"/>
            <a:ext cx="4040188" cy="4454524"/>
          </a:xfrm>
        </p:spPr>
        <p:txBody>
          <a:bodyPr/>
          <a:lstStyle>
            <a:lvl1pPr>
              <a:buClr>
                <a:schemeClr val="tx2"/>
              </a:buClr>
              <a:defRPr sz="2400">
                <a:latin typeface="Arial"/>
                <a:cs typeface="Arial"/>
              </a:defRPr>
            </a:lvl1pPr>
            <a:lvl2pPr>
              <a:buClr>
                <a:schemeClr val="tx2"/>
              </a:buClr>
              <a:defRPr sz="2000">
                <a:latin typeface="Arial"/>
                <a:cs typeface="Arial"/>
              </a:defRPr>
            </a:lvl2pPr>
            <a:lvl3pPr>
              <a:buClr>
                <a:schemeClr val="tx2"/>
              </a:buClr>
              <a:defRPr sz="1800">
                <a:latin typeface="Arial"/>
                <a:cs typeface="Arial"/>
              </a:defRPr>
            </a:lvl3pPr>
            <a:lvl4pPr>
              <a:buClr>
                <a:schemeClr val="tx2"/>
              </a:buClr>
              <a:defRPr sz="1600">
                <a:latin typeface="Arial"/>
                <a:cs typeface="Arial"/>
              </a:defRPr>
            </a:lvl4pPr>
            <a:lvl5pPr>
              <a:buClr>
                <a:schemeClr val="tx2"/>
              </a:buClr>
              <a:defRPr sz="1600">
                <a:latin typeface="Arial"/>
                <a:cs typeface="Aria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5" name="Textplatzhalter 4"/>
          <p:cNvSpPr>
            <a:spLocks noGrp="1"/>
          </p:cNvSpPr>
          <p:nvPr>
            <p:ph type="body" sz="quarter" idx="3"/>
          </p:nvPr>
        </p:nvSpPr>
        <p:spPr>
          <a:xfrm>
            <a:off x="4645025" y="809625"/>
            <a:ext cx="4041775" cy="790575"/>
          </a:xfrm>
        </p:spPr>
        <p:txBody>
          <a:bodyPr anchor="b"/>
          <a:lstStyle>
            <a:lvl1pPr marL="0" indent="0">
              <a:buNone/>
              <a:defRPr sz="2400" b="1">
                <a:solidFill>
                  <a:srgbClr val="91BE3A"/>
                </a:solidFill>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Inhaltsplatzhalter 5"/>
          <p:cNvSpPr>
            <a:spLocks noGrp="1"/>
          </p:cNvSpPr>
          <p:nvPr>
            <p:ph sz="quarter" idx="4"/>
          </p:nvPr>
        </p:nvSpPr>
        <p:spPr>
          <a:xfrm>
            <a:off x="4645025" y="1600199"/>
            <a:ext cx="4041775" cy="4454525"/>
          </a:xfrm>
        </p:spPr>
        <p:txBody>
          <a:bodyPr/>
          <a:lstStyle>
            <a:lvl1pPr>
              <a:buClr>
                <a:schemeClr val="tx2"/>
              </a:buClr>
              <a:defRPr sz="2400">
                <a:latin typeface="Arial"/>
                <a:cs typeface="Arial"/>
              </a:defRPr>
            </a:lvl1pPr>
            <a:lvl2pPr>
              <a:buClr>
                <a:schemeClr val="tx2"/>
              </a:buClr>
              <a:defRPr sz="2000">
                <a:latin typeface="Arial"/>
                <a:cs typeface="Arial"/>
              </a:defRPr>
            </a:lvl2pPr>
            <a:lvl3pPr>
              <a:buClr>
                <a:schemeClr val="tx2"/>
              </a:buClr>
              <a:defRPr sz="1800">
                <a:latin typeface="Arial"/>
                <a:cs typeface="Arial"/>
              </a:defRPr>
            </a:lvl3pPr>
            <a:lvl4pPr>
              <a:buClr>
                <a:schemeClr val="tx2"/>
              </a:buClr>
              <a:defRPr sz="1600">
                <a:latin typeface="Arial"/>
                <a:cs typeface="Arial"/>
              </a:defRPr>
            </a:lvl4pPr>
            <a:lvl5pPr>
              <a:buClr>
                <a:schemeClr val="tx2"/>
              </a:buClr>
              <a:defRPr sz="1600">
                <a:latin typeface="Arial"/>
                <a:cs typeface="Aria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22" name="Titel 1"/>
          <p:cNvSpPr>
            <a:spLocks noGrp="1"/>
          </p:cNvSpPr>
          <p:nvPr>
            <p:ph type="title"/>
          </p:nvPr>
        </p:nvSpPr>
        <p:spPr>
          <a:xfrm>
            <a:off x="151970" y="-50800"/>
            <a:ext cx="7496591" cy="640478"/>
          </a:xfrm>
        </p:spPr>
        <p:txBody>
          <a:bodyPr>
            <a:normAutofit/>
          </a:bodyPr>
          <a:lstStyle>
            <a:lvl1pPr algn="l">
              <a:defRPr sz="2400">
                <a:solidFill>
                  <a:schemeClr val="bg1"/>
                </a:solidFill>
                <a:latin typeface="Arial"/>
              </a:defRPr>
            </a:lvl1pPr>
          </a:lstStyle>
          <a:p>
            <a:r>
              <a:rPr lang="de-AT" dirty="0" smtClean="0"/>
              <a:t>Mastertitelformat bearbeiten</a:t>
            </a:r>
            <a:endParaRPr lang="de-DE" dirty="0"/>
          </a:p>
        </p:txBody>
      </p:sp>
      <p:sp>
        <p:nvSpPr>
          <p:cNvPr id="10"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93984C94-E893-48F7-8889-CC606DFC6EBD}" type="slidenum">
              <a:rPr lang="de-DE" smtClean="0"/>
              <a:pPr>
                <a:defRPr/>
              </a:pPr>
              <a:t>‹#›</a:t>
            </a:fld>
            <a:endParaRPr lang="de-DE" dirty="0"/>
          </a:p>
        </p:txBody>
      </p:sp>
      <p:pic>
        <p:nvPicPr>
          <p:cNvPr id="11"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13" name="Straight Connector 12"/>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8"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de-DE" dirty="0">
              <a:latin typeface="Arial"/>
            </a:endParaRPr>
          </a:p>
        </p:txBody>
      </p:sp>
      <p:sp>
        <p:nvSpPr>
          <p:cNvPr id="16" name="Titel 1"/>
          <p:cNvSpPr>
            <a:spLocks noGrp="1"/>
          </p:cNvSpPr>
          <p:nvPr>
            <p:ph type="title"/>
          </p:nvPr>
        </p:nvSpPr>
        <p:spPr>
          <a:xfrm>
            <a:off x="151970" y="-50800"/>
            <a:ext cx="7496591" cy="640478"/>
          </a:xfrm>
        </p:spPr>
        <p:txBody>
          <a:bodyPr>
            <a:normAutofit/>
          </a:bodyPr>
          <a:lstStyle>
            <a:lvl1pPr algn="l">
              <a:defRPr sz="2400">
                <a:solidFill>
                  <a:schemeClr val="bg1"/>
                </a:solidFill>
                <a:latin typeface="Arial"/>
              </a:defRPr>
            </a:lvl1pPr>
          </a:lstStyle>
          <a:p>
            <a:r>
              <a:rPr lang="de-AT" dirty="0" smtClean="0"/>
              <a:t>Mastertitelformat bearbeiten</a:t>
            </a:r>
            <a:endParaRPr lang="de-DE" dirty="0"/>
          </a:p>
        </p:txBody>
      </p:sp>
      <p:sp>
        <p:nvSpPr>
          <p:cNvPr id="6"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20CA74FD-FF86-4178-AC67-5639A3C92407}" type="slidenum">
              <a:rPr lang="de-DE" smtClean="0"/>
              <a:pPr>
                <a:defRPr/>
              </a:pPr>
              <a:t>‹#›</a:t>
            </a:fld>
            <a:endParaRPr lang="de-DE" dirty="0"/>
          </a:p>
        </p:txBody>
      </p:sp>
      <p:pic>
        <p:nvPicPr>
          <p:cNvPr id="7"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9" name="Straight Connector 8"/>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11" name="Rechteck 16"/>
          <p:cNvSpPr/>
          <p:nvPr userDrawn="1"/>
        </p:nvSpPr>
        <p:spPr>
          <a:xfrm>
            <a:off x="0" y="0"/>
            <a:ext cx="9144000" cy="588963"/>
          </a:xfrm>
          <a:prstGeom prst="rect">
            <a:avLst/>
          </a:prstGeom>
          <a:solidFill>
            <a:srgbClr val="91BE3A"/>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de-DE"/>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de-DE" dirty="0">
              <a:latin typeface="Arial"/>
            </a:endParaRPr>
          </a:p>
        </p:txBody>
      </p:sp>
      <p:sp>
        <p:nvSpPr>
          <p:cNvPr id="8" name="Titel 1"/>
          <p:cNvSpPr txBox="1">
            <a:spLocks/>
          </p:cNvSpPr>
          <p:nvPr userDrawn="1"/>
        </p:nvSpPr>
        <p:spPr>
          <a:xfrm>
            <a:off x="152400" y="-50800"/>
            <a:ext cx="7496175" cy="639763"/>
          </a:xfrm>
          <a:prstGeom prst="rect">
            <a:avLst/>
          </a:prstGeom>
        </p:spPr>
        <p:txBody>
          <a:bodyPr anchor="ctr">
            <a:normAutofit/>
          </a:bodyPr>
          <a:lstStyle>
            <a:lvl1pPr algn="l">
              <a:defRPr sz="2400">
                <a:solidFill>
                  <a:schemeClr val="bg1"/>
                </a:solidFill>
                <a:latin typeface="Arial"/>
              </a:defRPr>
            </a:lvl1pPr>
          </a:lstStyle>
          <a:p>
            <a:pPr fontAlgn="auto">
              <a:spcAft>
                <a:spcPts val="0"/>
              </a:spcAft>
              <a:defRPr/>
            </a:pPr>
            <a:r>
              <a:rPr lang="de-AT" b="1" dirty="0" smtClean="0">
                <a:ea typeface="+mj-ea"/>
                <a:cs typeface="Arial"/>
              </a:rPr>
              <a:t>Mastertitelformat bearbeiten</a:t>
            </a:r>
            <a:endParaRPr lang="de-DE" b="1" dirty="0">
              <a:ea typeface="+mj-ea"/>
              <a:cs typeface="Arial"/>
            </a:endParaRPr>
          </a:p>
        </p:txBody>
      </p:sp>
      <p:sp>
        <p:nvSpPr>
          <p:cNvPr id="2" name="Titel 1"/>
          <p:cNvSpPr>
            <a:spLocks noGrp="1"/>
          </p:cNvSpPr>
          <p:nvPr>
            <p:ph type="title"/>
          </p:nvPr>
        </p:nvSpPr>
        <p:spPr>
          <a:xfrm>
            <a:off x="457200" y="996950"/>
            <a:ext cx="3008313" cy="1162050"/>
          </a:xfrm>
        </p:spPr>
        <p:txBody>
          <a:bodyPr anchor="b"/>
          <a:lstStyle>
            <a:lvl1pPr algn="l">
              <a:defRPr sz="2000" b="1">
                <a:solidFill>
                  <a:srgbClr val="91BE3A"/>
                </a:solidFill>
                <a:latin typeface="Arial"/>
                <a:cs typeface="Arial"/>
              </a:defRPr>
            </a:lvl1pPr>
          </a:lstStyle>
          <a:p>
            <a:r>
              <a:rPr lang="en-US" dirty="0" smtClean="0"/>
              <a:t>Click to edit Master title style</a:t>
            </a:r>
            <a:endParaRPr lang="de-DE" dirty="0"/>
          </a:p>
        </p:txBody>
      </p:sp>
      <p:sp>
        <p:nvSpPr>
          <p:cNvPr id="3" name="Inhaltsplatzhalter 2"/>
          <p:cNvSpPr>
            <a:spLocks noGrp="1"/>
          </p:cNvSpPr>
          <p:nvPr>
            <p:ph idx="1"/>
          </p:nvPr>
        </p:nvSpPr>
        <p:spPr>
          <a:xfrm>
            <a:off x="3575050" y="1003300"/>
            <a:ext cx="5111750" cy="5122863"/>
          </a:xfrm>
        </p:spPr>
        <p:txBody>
          <a:bodyPr/>
          <a:lstStyle>
            <a:lvl1pPr>
              <a:buClr>
                <a:schemeClr val="tx2"/>
              </a:buClr>
              <a:defRPr sz="3200">
                <a:latin typeface="Arial"/>
                <a:cs typeface="Arial"/>
              </a:defRPr>
            </a:lvl1pPr>
            <a:lvl2pPr>
              <a:buClr>
                <a:schemeClr val="tx2"/>
              </a:buClr>
              <a:defRPr sz="2800">
                <a:latin typeface="Arial"/>
                <a:cs typeface="Arial"/>
              </a:defRPr>
            </a:lvl2pPr>
            <a:lvl3pPr>
              <a:buClr>
                <a:schemeClr val="tx2"/>
              </a:buClr>
              <a:defRPr sz="2400">
                <a:latin typeface="Arial"/>
                <a:cs typeface="Arial"/>
              </a:defRPr>
            </a:lvl3pPr>
            <a:lvl4pPr>
              <a:buClr>
                <a:schemeClr val="tx2"/>
              </a:buClr>
              <a:defRPr sz="2000">
                <a:latin typeface="Arial"/>
                <a:cs typeface="Arial"/>
              </a:defRPr>
            </a:lvl4pPr>
            <a:lvl5pPr>
              <a:buClr>
                <a:schemeClr val="tx2"/>
              </a:buClr>
              <a:defRPr sz="2000">
                <a:latin typeface="Arial"/>
                <a:cs typeface="Arial"/>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4" name="Textplatzhalter 3"/>
          <p:cNvSpPr>
            <a:spLocks noGrp="1"/>
          </p:cNvSpPr>
          <p:nvPr>
            <p:ph type="body" sz="half" idx="2"/>
          </p:nvPr>
        </p:nvSpPr>
        <p:spPr>
          <a:xfrm>
            <a:off x="457200" y="2159000"/>
            <a:ext cx="3008313" cy="3967163"/>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8439575F-F08B-4A36-A648-393E184CFAA9}" type="slidenum">
              <a:rPr lang="de-DE" smtClean="0"/>
              <a:pPr>
                <a:defRPr/>
              </a:pPr>
              <a:t>‹#›</a:t>
            </a:fld>
            <a:endParaRPr lang="de-DE" dirty="0"/>
          </a:p>
        </p:txBody>
      </p:sp>
      <p:pic>
        <p:nvPicPr>
          <p:cNvPr id="10"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12" name="Straight Connector 11"/>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1792288" y="4606925"/>
            <a:ext cx="5486400" cy="566738"/>
          </a:xfrm>
        </p:spPr>
        <p:txBody>
          <a:bodyPr anchor="b"/>
          <a:lstStyle>
            <a:lvl1pPr algn="l">
              <a:defRPr sz="2000" b="1">
                <a:solidFill>
                  <a:srgbClr val="91BE3A"/>
                </a:solidFill>
                <a:latin typeface="Arial"/>
                <a:cs typeface="Arial"/>
              </a:defRPr>
            </a:lvl1pPr>
          </a:lstStyle>
          <a:p>
            <a:r>
              <a:rPr lang="en-US" dirty="0" smtClean="0"/>
              <a:t>Click to edit Master title style</a:t>
            </a:r>
            <a:endParaRPr lang="de-DE" dirty="0"/>
          </a:p>
        </p:txBody>
      </p:sp>
      <p:sp>
        <p:nvSpPr>
          <p:cNvPr id="3" name="Bildplatzhalter 2"/>
          <p:cNvSpPr>
            <a:spLocks noGrp="1"/>
          </p:cNvSpPr>
          <p:nvPr>
            <p:ph type="pic" idx="1"/>
          </p:nvPr>
        </p:nvSpPr>
        <p:spPr>
          <a:xfrm>
            <a:off x="1792288" y="419100"/>
            <a:ext cx="5486400" cy="4114800"/>
          </a:xfrm>
        </p:spPr>
        <p:txBody>
          <a:bodyPr rtlCol="0">
            <a:normAutofit/>
          </a:bodyPr>
          <a:lstStyle>
            <a:lvl1pPr marL="0" indent="0">
              <a:buNone/>
              <a:defRPr sz="3200">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de-DE" noProof="0" dirty="0"/>
          </a:p>
        </p:txBody>
      </p:sp>
      <p:sp>
        <p:nvSpPr>
          <p:cNvPr id="4" name="Textplatzhalter 3"/>
          <p:cNvSpPr>
            <a:spLocks noGrp="1"/>
          </p:cNvSpPr>
          <p:nvPr>
            <p:ph type="body" sz="half" idx="2"/>
          </p:nvPr>
        </p:nvSpPr>
        <p:spPr>
          <a:xfrm>
            <a:off x="1792288" y="5173663"/>
            <a:ext cx="5486400" cy="804862"/>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Foliennummernplatzhalter 5"/>
          <p:cNvSpPr>
            <a:spLocks noGrp="1"/>
          </p:cNvSpPr>
          <p:nvPr>
            <p:ph type="sldNum" sz="quarter" idx="10"/>
          </p:nvPr>
        </p:nvSpPr>
        <p:spPr>
          <a:xfrm>
            <a:off x="8524875" y="6413500"/>
            <a:ext cx="542925" cy="365125"/>
          </a:xfrm>
        </p:spPr>
        <p:txBody>
          <a:bodyPr/>
          <a:lstStyle>
            <a:lvl1pPr algn="r">
              <a:defRPr sz="1600">
                <a:solidFill>
                  <a:srgbClr val="86878B"/>
                </a:solidFill>
                <a:latin typeface="Arial"/>
                <a:cs typeface="Arial"/>
              </a:defRPr>
            </a:lvl1pPr>
          </a:lstStyle>
          <a:p>
            <a:pPr>
              <a:defRPr/>
            </a:pPr>
            <a:fld id="{68E86A31-CC98-41FA-BB42-FF0321889A07}" type="slidenum">
              <a:rPr lang="de-DE" smtClean="0"/>
              <a:pPr>
                <a:defRPr/>
              </a:pPr>
              <a:t>‹#›</a:t>
            </a:fld>
            <a:endParaRPr lang="de-DE" dirty="0"/>
          </a:p>
        </p:txBody>
      </p:sp>
      <p:pic>
        <p:nvPicPr>
          <p:cNvPr id="8"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9" name="Straight Connector 8"/>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rgbClr val="91BE3A"/>
                </a:solidFill>
                <a:latin typeface="Arial"/>
                <a:cs typeface="Arial"/>
              </a:defRPr>
            </a:lvl1pPr>
          </a:lstStyle>
          <a:p>
            <a:r>
              <a:rPr lang="en-US" dirty="0" smtClean="0"/>
              <a:t>Click to edit Master title style</a:t>
            </a:r>
            <a:endParaRPr lang="de-DE" dirty="0"/>
          </a:p>
        </p:txBody>
      </p:sp>
      <p:sp>
        <p:nvSpPr>
          <p:cNvPr id="3" name="Vertikaler Textplatzhalter 2"/>
          <p:cNvSpPr>
            <a:spLocks noGrp="1"/>
          </p:cNvSpPr>
          <p:nvPr>
            <p:ph type="body" orient="vert" idx="1"/>
          </p:nvPr>
        </p:nvSpPr>
        <p:spPr/>
        <p:txBody>
          <a:bodyPr vert="eaVert"/>
          <a:lstStyle>
            <a:lvl1pPr>
              <a:buClr>
                <a:schemeClr val="tx2"/>
              </a:buClr>
              <a:defRPr>
                <a:latin typeface="Arial"/>
                <a:cs typeface="Arial"/>
              </a:defRPr>
            </a:lvl1pPr>
            <a:lvl2pPr>
              <a:buClr>
                <a:schemeClr val="tx2"/>
              </a:buClr>
              <a:defRPr>
                <a:latin typeface="Arial"/>
                <a:cs typeface="Arial"/>
              </a:defRPr>
            </a:lvl2pPr>
            <a:lvl3pPr>
              <a:buClr>
                <a:schemeClr val="tx2"/>
              </a:buClr>
              <a:defRPr>
                <a:latin typeface="Arial"/>
                <a:cs typeface="Arial"/>
              </a:defRPr>
            </a:lvl3pPr>
            <a:lvl4pPr>
              <a:buClr>
                <a:schemeClr val="tx2"/>
              </a:buClr>
              <a:defRPr>
                <a:latin typeface="Arial"/>
                <a:cs typeface="Arial"/>
              </a:defRPr>
            </a:lvl4pPr>
            <a:lvl5pPr>
              <a:buClr>
                <a:schemeClr val="tx2"/>
              </a:buClr>
              <a:defRPr>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de-DE" dirty="0"/>
          </a:p>
        </p:txBody>
      </p:sp>
      <p:sp>
        <p:nvSpPr>
          <p:cNvPr id="6" name="Foliennummernplatzhalter 5"/>
          <p:cNvSpPr>
            <a:spLocks noGrp="1"/>
          </p:cNvSpPr>
          <p:nvPr>
            <p:ph type="sldNum" sz="quarter" idx="10"/>
          </p:nvPr>
        </p:nvSpPr>
        <p:spPr>
          <a:xfrm rot="5400000">
            <a:off x="-884237" y="4876800"/>
            <a:ext cx="2133600" cy="365125"/>
          </a:xfrm>
        </p:spPr>
        <p:txBody>
          <a:bodyPr/>
          <a:lstStyle>
            <a:lvl1pPr>
              <a:defRPr sz="1800">
                <a:solidFill>
                  <a:srgbClr val="86878B"/>
                </a:solidFill>
                <a:latin typeface="Arial"/>
                <a:cs typeface="Arial"/>
              </a:defRPr>
            </a:lvl1pPr>
          </a:lstStyle>
          <a:p>
            <a:pPr>
              <a:defRPr/>
            </a:pPr>
            <a:fld id="{147B14AD-7EC0-4B2F-A55D-F13F0823A5F3}" type="slidenum">
              <a:rPr lang="de-DE" smtClean="0"/>
              <a:pPr>
                <a:defRPr/>
              </a:pPr>
              <a:t>‹#›</a:t>
            </a:fld>
            <a:endParaRPr lang="de-DE" dirty="0"/>
          </a:p>
        </p:txBody>
      </p:sp>
      <p:pic>
        <p:nvPicPr>
          <p:cNvPr id="7" name="Picture 7" descr="CFRR_horizontal_logo_RGB.jpg"/>
          <p:cNvPicPr>
            <a:picLocks noChangeAspect="1"/>
          </p:cNvPicPr>
          <p:nvPr userDrawn="1"/>
        </p:nvPicPr>
        <p:blipFill>
          <a:blip r:embed="rId2"/>
          <a:stretch>
            <a:fillRect/>
          </a:stretch>
        </p:blipFill>
        <p:spPr bwMode="auto">
          <a:xfrm>
            <a:off x="151970" y="6440488"/>
            <a:ext cx="1276889" cy="312737"/>
          </a:xfrm>
          <a:prstGeom prst="rect">
            <a:avLst/>
          </a:prstGeom>
          <a:noFill/>
          <a:ln w="9525">
            <a:noFill/>
            <a:miter lim="800000"/>
            <a:headEnd/>
            <a:tailEnd/>
          </a:ln>
        </p:spPr>
      </p:pic>
      <p:cxnSp>
        <p:nvCxnSpPr>
          <p:cNvPr id="8" name="Straight Connector 7"/>
          <p:cNvCxnSpPr/>
          <p:nvPr userDrawn="1"/>
        </p:nvCxnSpPr>
        <p:spPr>
          <a:xfrm>
            <a:off x="0" y="6265863"/>
            <a:ext cx="9144000" cy="0"/>
          </a:xfrm>
          <a:prstGeom prst="line">
            <a:avLst/>
          </a:prstGeom>
          <a:ln>
            <a:solidFill>
              <a:srgbClr val="91BE3A"/>
            </a:solidFill>
          </a:ln>
          <a:effectLst>
            <a:outerShdw blurRad="50800" dist="38100" dir="2700000" algn="tl" rotWithShape="0">
              <a:prstClr val="black">
                <a:alpha val="40000"/>
              </a:prstClr>
            </a:outerShdw>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AT" smtClean="0"/>
              <a:t>Mastertitelformat bearbeiten</a:t>
            </a:r>
            <a:endParaRPr lang="de-DE" smtClean="0"/>
          </a:p>
        </p:txBody>
      </p:sp>
      <p:sp>
        <p:nvSpPr>
          <p:cNvPr id="1027" name="Textplatzhalt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AT" smtClean="0"/>
              <a:t>Mastertextformat bearbeiten</a:t>
            </a:r>
          </a:p>
          <a:p>
            <a:pPr lvl="1"/>
            <a:r>
              <a:rPr lang="de-AT" smtClean="0"/>
              <a:t>Zweite Ebene</a:t>
            </a:r>
          </a:p>
          <a:p>
            <a:pPr lvl="2"/>
            <a:r>
              <a:rPr lang="de-AT" smtClean="0"/>
              <a:t>Dritte Ebene</a:t>
            </a:r>
          </a:p>
          <a:p>
            <a:pPr lvl="3"/>
            <a:r>
              <a:rPr lang="de-AT" smtClean="0"/>
              <a:t>Vierte Ebene</a:t>
            </a:r>
          </a:p>
          <a:p>
            <a:pPr lvl="4"/>
            <a:r>
              <a:rPr lang="de-AT" smtClean="0"/>
              <a:t>Fünfte Ebene</a:t>
            </a:r>
            <a:endParaRPr lang="de-DE" smtClean="0"/>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Arial"/>
                <a:cs typeface="Arial"/>
              </a:defRPr>
            </a:lvl1pPr>
          </a:lstStyle>
          <a:p>
            <a:pPr>
              <a:defRPr/>
            </a:pPr>
            <a:endParaRPr lang="de-DE" dirty="0"/>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Arial"/>
                <a:cs typeface="Arial"/>
              </a:defRPr>
            </a:lvl1pPr>
          </a:lstStyle>
          <a:p>
            <a:pPr>
              <a:defRPr/>
            </a:pPr>
            <a:endParaRPr lang="de-DE" dirty="0"/>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Arial"/>
                <a:cs typeface="Arial"/>
              </a:defRPr>
            </a:lvl1pPr>
          </a:lstStyle>
          <a:p>
            <a:pPr>
              <a:defRPr/>
            </a:pPr>
            <a:fld id="{7A80FB6A-DBE0-48CC-B7B2-0194B0842C6E}" type="slidenum">
              <a:rPr lang="de-DE"/>
              <a:pPr>
                <a:defRPr/>
              </a:pPr>
              <a:t>‹#›</a:t>
            </a:fld>
            <a:endParaRPr lang="de-DE" dirty="0"/>
          </a:p>
        </p:txBody>
      </p:sp>
    </p:spTree>
  </p:cSld>
  <p:clrMap bg1="lt1" tx1="dk1" bg2="lt2" tx2="dk2" accent1="accent1" accent2="accent2" accent3="accent3" accent4="accent4" accent5="accent5" accent6="accent6" hlink="hlink" folHlink="folHlink"/>
  <p:sldLayoutIdLst>
    <p:sldLayoutId id="2147483813" r:id="rId1"/>
    <p:sldLayoutId id="2147483822" r:id="rId2"/>
    <p:sldLayoutId id="2147483814" r:id="rId3"/>
    <p:sldLayoutId id="2147483815" r:id="rId4"/>
    <p:sldLayoutId id="2147483816" r:id="rId5"/>
    <p:sldLayoutId id="2147483817" r:id="rId6"/>
    <p:sldLayoutId id="2147483818" r:id="rId7"/>
    <p:sldLayoutId id="2147483819" r:id="rId8"/>
    <p:sldLayoutId id="2147483820" r:id="rId9"/>
    <p:sldLayoutId id="2147483821" r:id="rId10"/>
  </p:sldLayoutIdLst>
  <p:hf hdr="0" ftr="0" dt="0"/>
  <p:txStyles>
    <p:titleStyle>
      <a:lvl1pPr algn="ctr" defTabSz="457200" rtl="0" eaLnBrk="0" fontAlgn="base" hangingPunct="0">
        <a:spcBef>
          <a:spcPct val="0"/>
        </a:spcBef>
        <a:spcAft>
          <a:spcPct val="0"/>
        </a:spcAft>
        <a:defRPr sz="4400" b="1" kern="1200">
          <a:solidFill>
            <a:schemeClr val="tx1"/>
          </a:solidFill>
          <a:latin typeface="Arial"/>
          <a:ea typeface="+mj-ea"/>
          <a:cs typeface="Arial"/>
        </a:defRPr>
      </a:lvl1pPr>
      <a:lvl2pPr algn="ctr" defTabSz="457200" rtl="0" eaLnBrk="0" fontAlgn="base" hangingPunct="0">
        <a:spcBef>
          <a:spcPct val="0"/>
        </a:spcBef>
        <a:spcAft>
          <a:spcPct val="0"/>
        </a:spcAft>
        <a:defRPr sz="4400" b="1">
          <a:solidFill>
            <a:schemeClr val="tx1"/>
          </a:solidFill>
          <a:latin typeface="Arial" charset="0"/>
          <a:cs typeface="Arial" charset="0"/>
        </a:defRPr>
      </a:lvl2pPr>
      <a:lvl3pPr algn="ctr" defTabSz="457200" rtl="0" eaLnBrk="0" fontAlgn="base" hangingPunct="0">
        <a:spcBef>
          <a:spcPct val="0"/>
        </a:spcBef>
        <a:spcAft>
          <a:spcPct val="0"/>
        </a:spcAft>
        <a:defRPr sz="4400" b="1">
          <a:solidFill>
            <a:schemeClr val="tx1"/>
          </a:solidFill>
          <a:latin typeface="Arial" charset="0"/>
          <a:cs typeface="Arial" charset="0"/>
        </a:defRPr>
      </a:lvl3pPr>
      <a:lvl4pPr algn="ctr" defTabSz="457200" rtl="0" eaLnBrk="0" fontAlgn="base" hangingPunct="0">
        <a:spcBef>
          <a:spcPct val="0"/>
        </a:spcBef>
        <a:spcAft>
          <a:spcPct val="0"/>
        </a:spcAft>
        <a:defRPr sz="4400" b="1">
          <a:solidFill>
            <a:schemeClr val="tx1"/>
          </a:solidFill>
          <a:latin typeface="Arial" charset="0"/>
          <a:cs typeface="Arial" charset="0"/>
        </a:defRPr>
      </a:lvl4pPr>
      <a:lvl5pPr algn="ctr" defTabSz="457200" rtl="0" eaLnBrk="0" fontAlgn="base" hangingPunct="0">
        <a:spcBef>
          <a:spcPct val="0"/>
        </a:spcBef>
        <a:spcAft>
          <a:spcPct val="0"/>
        </a:spcAft>
        <a:defRPr sz="4400" b="1">
          <a:solidFill>
            <a:schemeClr val="tx1"/>
          </a:solidFill>
          <a:latin typeface="Arial" charset="0"/>
          <a:cs typeface="Arial" charset="0"/>
        </a:defRPr>
      </a:lvl5pPr>
      <a:lvl6pPr marL="457200" algn="ctr" defTabSz="457200" rtl="0" fontAlgn="base">
        <a:spcBef>
          <a:spcPct val="0"/>
        </a:spcBef>
        <a:spcAft>
          <a:spcPct val="0"/>
        </a:spcAft>
        <a:defRPr sz="4400" b="1">
          <a:solidFill>
            <a:schemeClr val="tx1"/>
          </a:solidFill>
          <a:latin typeface="Arial" charset="0"/>
          <a:cs typeface="Arial" charset="0"/>
        </a:defRPr>
      </a:lvl6pPr>
      <a:lvl7pPr marL="914400" algn="ctr" defTabSz="457200" rtl="0" fontAlgn="base">
        <a:spcBef>
          <a:spcPct val="0"/>
        </a:spcBef>
        <a:spcAft>
          <a:spcPct val="0"/>
        </a:spcAft>
        <a:defRPr sz="4400" b="1">
          <a:solidFill>
            <a:schemeClr val="tx1"/>
          </a:solidFill>
          <a:latin typeface="Arial" charset="0"/>
          <a:cs typeface="Arial" charset="0"/>
        </a:defRPr>
      </a:lvl7pPr>
      <a:lvl8pPr marL="1371600" algn="ctr" defTabSz="457200" rtl="0" fontAlgn="base">
        <a:spcBef>
          <a:spcPct val="0"/>
        </a:spcBef>
        <a:spcAft>
          <a:spcPct val="0"/>
        </a:spcAft>
        <a:defRPr sz="4400" b="1">
          <a:solidFill>
            <a:schemeClr val="tx1"/>
          </a:solidFill>
          <a:latin typeface="Arial" charset="0"/>
          <a:cs typeface="Arial" charset="0"/>
        </a:defRPr>
      </a:lvl8pPr>
      <a:lvl9pPr marL="1828800" algn="ctr" defTabSz="457200" rtl="0" fontAlgn="base">
        <a:spcBef>
          <a:spcPct val="0"/>
        </a:spcBef>
        <a:spcAft>
          <a:spcPct val="0"/>
        </a:spcAft>
        <a:defRPr sz="4400" b="1">
          <a:solidFill>
            <a:schemeClr val="tx1"/>
          </a:solidFill>
          <a:latin typeface="Arial" charset="0"/>
          <a:cs typeface="Arial" charset="0"/>
        </a:defRPr>
      </a:lvl9pPr>
    </p:titleStyle>
    <p:bodyStyle>
      <a:lvl1pPr marL="342900" indent="-342900" algn="l" defTabSz="457200" rtl="0" eaLnBrk="0" fontAlgn="base" hangingPunct="0">
        <a:spcBef>
          <a:spcPct val="20000"/>
        </a:spcBef>
        <a:spcAft>
          <a:spcPct val="0"/>
        </a:spcAft>
        <a:buSzPct val="75000"/>
        <a:buBlip>
          <a:blip r:embed="rId12"/>
        </a:buBlip>
        <a:defRPr sz="3600" b="1" kern="1200">
          <a:solidFill>
            <a:schemeClr val="tx1"/>
          </a:solidFill>
          <a:latin typeface="Arial"/>
          <a:ea typeface="+mn-ea"/>
          <a:cs typeface="Arial"/>
        </a:defRPr>
      </a:lvl1pPr>
      <a:lvl2pPr marL="742950" indent="-285750" algn="l" defTabSz="457200" rtl="0" eaLnBrk="0" fontAlgn="base" hangingPunct="0">
        <a:spcBef>
          <a:spcPct val="20000"/>
        </a:spcBef>
        <a:spcAft>
          <a:spcPct val="0"/>
        </a:spcAft>
        <a:buClr>
          <a:srgbClr val="9BCD00"/>
        </a:buClr>
        <a:buSzPct val="75000"/>
        <a:buFont typeface="Symbol" pitchFamily="18" charset="2"/>
        <a:buChar char="-"/>
        <a:defRPr sz="3200" b="1" kern="1200">
          <a:solidFill>
            <a:schemeClr val="tx1"/>
          </a:solidFill>
          <a:latin typeface="Arial"/>
          <a:ea typeface="+mn-ea"/>
          <a:cs typeface="Arial"/>
        </a:defRPr>
      </a:lvl2pPr>
      <a:lvl3pPr marL="1143000" indent="-228600" algn="l" defTabSz="457200" rtl="0" eaLnBrk="0" fontAlgn="base" hangingPunct="0">
        <a:spcBef>
          <a:spcPct val="20000"/>
        </a:spcBef>
        <a:spcAft>
          <a:spcPct val="0"/>
        </a:spcAft>
        <a:buClr>
          <a:srgbClr val="9BCD00"/>
        </a:buClr>
        <a:buSzPct val="100000"/>
        <a:buFont typeface="Arial" charset="0"/>
        <a:buChar char="•"/>
        <a:defRPr sz="2800" kern="1200">
          <a:solidFill>
            <a:schemeClr val="tx1"/>
          </a:solidFill>
          <a:latin typeface="Arial"/>
          <a:ea typeface="+mn-ea"/>
          <a:cs typeface="Arial"/>
        </a:defRPr>
      </a:lvl3pPr>
      <a:lvl4pPr marL="1600200" indent="-228600" algn="l" defTabSz="457200" rtl="0" eaLnBrk="0" fontAlgn="base" hangingPunct="0">
        <a:spcBef>
          <a:spcPct val="20000"/>
        </a:spcBef>
        <a:spcAft>
          <a:spcPct val="0"/>
        </a:spcAft>
        <a:buClr>
          <a:srgbClr val="9BCD00"/>
        </a:buClr>
        <a:buSzPct val="90000"/>
        <a:buFont typeface="Courier New" pitchFamily="49" charset="0"/>
        <a:buChar char="o"/>
        <a:defRPr sz="2400" kern="1200">
          <a:solidFill>
            <a:schemeClr val="tx1"/>
          </a:solidFill>
          <a:latin typeface="Arial"/>
          <a:ea typeface="+mn-ea"/>
          <a:cs typeface="Arial"/>
        </a:defRPr>
      </a:lvl4pPr>
      <a:lvl5pPr marL="2057400" indent="-228600" algn="l" defTabSz="457200" rtl="0" eaLnBrk="0" fontAlgn="base" hangingPunct="0">
        <a:spcBef>
          <a:spcPct val="20000"/>
        </a:spcBef>
        <a:spcAft>
          <a:spcPct val="0"/>
        </a:spcAft>
        <a:buSzPct val="75000"/>
        <a:buBlip>
          <a:blip r:embed="rId12"/>
        </a:buBlip>
        <a:defRPr sz="24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729552"/>
            <a:ext cx="8056513" cy="1470025"/>
          </a:xfrm>
        </p:spPr>
        <p:txBody>
          <a:bodyPr/>
          <a:lstStyle/>
          <a:p>
            <a:r>
              <a:rPr lang="ru-RU" sz="3600" dirty="0" smtClean="0"/>
              <a:t>Обзор требований </a:t>
            </a:r>
            <a:r>
              <a:rPr lang="ru-RU" sz="3600" dirty="0" smtClean="0"/>
              <a:t>директивы </a:t>
            </a:r>
            <a:r>
              <a:rPr lang="ru-RU" sz="3600" dirty="0" smtClean="0"/>
              <a:t>ЕС по </a:t>
            </a:r>
            <a:r>
              <a:rPr lang="ru-RU" sz="3600" dirty="0" smtClean="0"/>
              <a:t>обязательному аудиту в новой редакции</a:t>
            </a:r>
            <a:endParaRPr lang="en-US" sz="3600" dirty="0"/>
          </a:p>
        </p:txBody>
      </p:sp>
      <p:sp>
        <p:nvSpPr>
          <p:cNvPr id="4" name="Text Placeholder 3"/>
          <p:cNvSpPr>
            <a:spLocks noGrp="1"/>
          </p:cNvSpPr>
          <p:nvPr>
            <p:ph type="body" sz="quarter" idx="10"/>
          </p:nvPr>
        </p:nvSpPr>
        <p:spPr>
          <a:xfrm>
            <a:off x="609599" y="5557969"/>
            <a:ext cx="6050507" cy="441063"/>
          </a:xfrm>
        </p:spPr>
        <p:txBody>
          <a:bodyPr/>
          <a:lstStyle/>
          <a:p>
            <a:pPr>
              <a:spcBef>
                <a:spcPts val="0"/>
              </a:spcBef>
            </a:pPr>
            <a:r>
              <a:rPr lang="ru-RU" dirty="0" smtClean="0"/>
              <a:t>Джерри Декер</a:t>
            </a:r>
            <a:r>
              <a:rPr lang="ru-RU" dirty="0" smtClean="0"/>
              <a:t>, </a:t>
            </a:r>
          </a:p>
          <a:p>
            <a:pPr>
              <a:spcBef>
                <a:spcPts val="0"/>
              </a:spcBef>
            </a:pPr>
            <a:r>
              <a:rPr lang="ru-RU" dirty="0" smtClean="0"/>
              <a:t>Старший </a:t>
            </a:r>
            <a:r>
              <a:rPr lang="ru-RU" dirty="0" smtClean="0"/>
              <a:t>специалист по финансовому </a:t>
            </a:r>
            <a:r>
              <a:rPr lang="ru-RU" dirty="0" smtClean="0"/>
              <a:t>управлению</a:t>
            </a:r>
          </a:p>
          <a:p>
            <a:pPr>
              <a:spcBef>
                <a:spcPts val="0"/>
              </a:spcBef>
            </a:pPr>
            <a:r>
              <a:rPr lang="ru-RU" dirty="0" smtClean="0"/>
              <a:t>Центр </a:t>
            </a:r>
            <a:r>
              <a:rPr lang="ru-RU" dirty="0"/>
              <a:t>Реформ </a:t>
            </a:r>
            <a:r>
              <a:rPr lang="ru-RU" dirty="0" smtClean="0"/>
              <a:t>Финансовой Отчетности, Всемирный </a:t>
            </a:r>
            <a:r>
              <a:rPr lang="ru-RU" dirty="0"/>
              <a:t>Банк</a:t>
            </a:r>
            <a:endParaRPr lang="en-US" dirty="0"/>
          </a:p>
          <a:p>
            <a:endParaRPr lang="en-US" dirty="0"/>
          </a:p>
        </p:txBody>
      </p:sp>
      <p:sp>
        <p:nvSpPr>
          <p:cNvPr id="5" name="Subtitle 2"/>
          <p:cNvSpPr txBox="1">
            <a:spLocks/>
          </p:cNvSpPr>
          <p:nvPr/>
        </p:nvSpPr>
        <p:spPr bwMode="auto">
          <a:xfrm>
            <a:off x="609815" y="4541131"/>
            <a:ext cx="7781710" cy="67231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defTabSz="457200" rtl="0" eaLnBrk="0" fontAlgn="base" hangingPunct="0">
              <a:spcBef>
                <a:spcPct val="20000"/>
              </a:spcBef>
              <a:spcAft>
                <a:spcPct val="0"/>
              </a:spcAft>
              <a:buSzPct val="75000"/>
              <a:buNone/>
              <a:defRPr sz="2800" b="0" kern="1200">
                <a:solidFill>
                  <a:srgbClr val="86878B"/>
                </a:solidFill>
                <a:latin typeface="Arial"/>
                <a:ea typeface="+mn-ea"/>
                <a:cs typeface="Arial"/>
              </a:defRPr>
            </a:lvl1pPr>
            <a:lvl2pPr marL="457200" indent="0" algn="ctr" defTabSz="457200" rtl="0" eaLnBrk="0" fontAlgn="base" hangingPunct="0">
              <a:spcBef>
                <a:spcPct val="20000"/>
              </a:spcBef>
              <a:spcAft>
                <a:spcPct val="0"/>
              </a:spcAft>
              <a:buClr>
                <a:srgbClr val="9BCD00"/>
              </a:buClr>
              <a:buSzPct val="75000"/>
              <a:buFont typeface="Symbol" pitchFamily="18" charset="2"/>
              <a:buNone/>
              <a:defRPr sz="3200" b="1" kern="1200">
                <a:solidFill>
                  <a:schemeClr val="tx1">
                    <a:tint val="75000"/>
                  </a:schemeClr>
                </a:solidFill>
                <a:latin typeface="Arial"/>
                <a:ea typeface="+mn-ea"/>
                <a:cs typeface="Arial"/>
              </a:defRPr>
            </a:lvl2pPr>
            <a:lvl3pPr marL="914400" indent="0" algn="ctr" defTabSz="457200" rtl="0" eaLnBrk="0" fontAlgn="base" hangingPunct="0">
              <a:spcBef>
                <a:spcPct val="20000"/>
              </a:spcBef>
              <a:spcAft>
                <a:spcPct val="0"/>
              </a:spcAft>
              <a:buClr>
                <a:srgbClr val="9BCD00"/>
              </a:buClr>
              <a:buSzPct val="100000"/>
              <a:buFont typeface="Arial" charset="0"/>
              <a:buNone/>
              <a:defRPr sz="2800" kern="1200">
                <a:solidFill>
                  <a:schemeClr val="tx1">
                    <a:tint val="75000"/>
                  </a:schemeClr>
                </a:solidFill>
                <a:latin typeface="Arial"/>
                <a:ea typeface="+mn-ea"/>
                <a:cs typeface="Arial"/>
              </a:defRPr>
            </a:lvl3pPr>
            <a:lvl4pPr marL="1371600" indent="0" algn="ctr" defTabSz="457200" rtl="0" eaLnBrk="0" fontAlgn="base" hangingPunct="0">
              <a:spcBef>
                <a:spcPct val="20000"/>
              </a:spcBef>
              <a:spcAft>
                <a:spcPct val="0"/>
              </a:spcAft>
              <a:buClr>
                <a:srgbClr val="9BCD00"/>
              </a:buClr>
              <a:buSzPct val="90000"/>
              <a:buFont typeface="Courier New" pitchFamily="49" charset="0"/>
              <a:buNone/>
              <a:defRPr sz="2400" kern="1200">
                <a:solidFill>
                  <a:schemeClr val="tx1">
                    <a:tint val="75000"/>
                  </a:schemeClr>
                </a:solidFill>
                <a:latin typeface="Arial"/>
                <a:ea typeface="+mn-ea"/>
                <a:cs typeface="Arial"/>
              </a:defRPr>
            </a:lvl4pPr>
            <a:lvl5pPr marL="1828800" indent="0" algn="ctr" defTabSz="457200" rtl="0" eaLnBrk="0" fontAlgn="base" hangingPunct="0">
              <a:spcBef>
                <a:spcPct val="20000"/>
              </a:spcBef>
              <a:spcAft>
                <a:spcPct val="0"/>
              </a:spcAft>
              <a:buSzPct val="75000"/>
              <a:buNone/>
              <a:defRPr sz="2400" kern="1200">
                <a:solidFill>
                  <a:schemeClr val="tx1">
                    <a:tint val="75000"/>
                  </a:schemeClr>
                </a:solidFill>
                <a:latin typeface="Arial"/>
                <a:ea typeface="+mn-ea"/>
                <a:cs typeface="Arial"/>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uk-UA" sz="2400" dirty="0" smtClean="0">
                <a:solidFill>
                  <a:srgbClr val="87888A"/>
                </a:solidFill>
              </a:rPr>
              <a:t>Киев</a:t>
            </a:r>
            <a:r>
              <a:rPr lang="en-US" sz="2400" dirty="0" smtClean="0">
                <a:solidFill>
                  <a:srgbClr val="87888A"/>
                </a:solidFill>
              </a:rPr>
              <a:t>, 21 </a:t>
            </a:r>
            <a:r>
              <a:rPr lang="ru-RU" sz="2400" dirty="0" smtClean="0">
                <a:solidFill>
                  <a:srgbClr val="87888A"/>
                </a:solidFill>
              </a:rPr>
              <a:t>января </a:t>
            </a:r>
            <a:r>
              <a:rPr lang="en-US" sz="2400" dirty="0" smtClean="0">
                <a:solidFill>
                  <a:srgbClr val="87888A"/>
                </a:solidFill>
              </a:rPr>
              <a:t>201</a:t>
            </a:r>
            <a:r>
              <a:rPr lang="ru-RU" sz="2400" dirty="0" smtClean="0">
                <a:solidFill>
                  <a:srgbClr val="87888A"/>
                </a:solidFill>
              </a:rPr>
              <a:t>5</a:t>
            </a:r>
            <a:endParaRPr lang="en-US" sz="2400" dirty="0">
              <a:solidFill>
                <a:srgbClr val="87888A"/>
              </a:solidFill>
            </a:endParaRPr>
          </a:p>
        </p:txBody>
      </p:sp>
    </p:spTree>
    <p:extLst>
      <p:ext uri="{BB962C8B-B14F-4D97-AF65-F5344CB8AC3E}">
        <p14:creationId xmlns:p14="http://schemas.microsoft.com/office/powerpoint/2010/main" val="195221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r>
              <a:rPr lang="ru-RU" b="1" dirty="0" smtClean="0"/>
              <a:t>Базовое государство-член</a:t>
            </a:r>
            <a:r>
              <a:rPr lang="ru-RU" dirty="0" smtClean="0"/>
              <a:t> - в котором утвержден внешний аудитор или аудиторская компания;</a:t>
            </a:r>
            <a:endParaRPr lang="en-US" dirty="0"/>
          </a:p>
          <a:p>
            <a:r>
              <a:rPr lang="ru-RU" b="1" dirty="0" smtClean="0"/>
              <a:t>Принимающее государство-член</a:t>
            </a:r>
            <a:r>
              <a:rPr lang="ru-RU" dirty="0" smtClean="0"/>
              <a:t> - в котором внешний аудитор, утвержденный своим базовым государством-членом, желает быть утвержденным, или государство-член, в котором аудиторская компания, утвержденная своим базовым государством-членом, желает быть зарегистрированной или зарегистрирована.</a:t>
            </a:r>
            <a:endParaRPr lang="en-US" dirty="0"/>
          </a:p>
        </p:txBody>
      </p:sp>
      <p:sp>
        <p:nvSpPr>
          <p:cNvPr id="3" name="Title 2"/>
          <p:cNvSpPr>
            <a:spLocks noGrp="1"/>
          </p:cNvSpPr>
          <p:nvPr>
            <p:ph type="title"/>
          </p:nvPr>
        </p:nvSpPr>
        <p:spPr/>
        <p:txBody>
          <a:bodyPr>
            <a:normAutofit/>
          </a:bodyPr>
          <a:lstStyle/>
          <a:p>
            <a:r>
              <a:rPr lang="ru-RU" dirty="0" smtClean="0"/>
              <a:t>Основные определения</a:t>
            </a:r>
            <a:r>
              <a:rPr lang="en-US" dirty="0" smtClean="0"/>
              <a:t> (</a:t>
            </a:r>
            <a:r>
              <a:rPr lang="ru-RU" dirty="0" smtClean="0"/>
              <a:t>продолжение</a:t>
            </a:r>
            <a:r>
              <a:rPr lang="en-US" dirty="0" smtClean="0"/>
              <a:t>)</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10</a:t>
            </a:fld>
            <a:endParaRPr lang="de-DE" dirty="0"/>
          </a:p>
        </p:txBody>
      </p:sp>
    </p:spTree>
    <p:extLst>
      <p:ext uri="{BB962C8B-B14F-4D97-AF65-F5344CB8AC3E}">
        <p14:creationId xmlns:p14="http://schemas.microsoft.com/office/powerpoint/2010/main" val="759138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ru-RU" sz="4000" dirty="0" smtClean="0"/>
              <a:t>ГЛАВА</a:t>
            </a:r>
            <a:r>
              <a:rPr lang="en-US" sz="4000" dirty="0" smtClean="0"/>
              <a:t> II</a:t>
            </a:r>
          </a:p>
          <a:p>
            <a:endParaRPr lang="en-US" sz="4000" dirty="0"/>
          </a:p>
          <a:p>
            <a:pPr marL="0" indent="0">
              <a:buNone/>
            </a:pPr>
            <a:r>
              <a:rPr lang="ru-RU" sz="4000" dirty="0" smtClean="0"/>
              <a:t>УТВЕРЖДЕНИЕ, НЕПРЕРЫВНОЕ ОБРАЗОВАНИЕ И ВЗАИМНОЕ ПРИЗНАНИЕ</a:t>
            </a:r>
            <a:endParaRPr lang="en-US" sz="4000"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11</a:t>
            </a:fld>
            <a:endParaRPr lang="de-DE" dirty="0"/>
          </a:p>
        </p:txBody>
      </p:sp>
    </p:spTree>
    <p:extLst>
      <p:ext uri="{BB962C8B-B14F-4D97-AF65-F5344CB8AC3E}">
        <p14:creationId xmlns:p14="http://schemas.microsoft.com/office/powerpoint/2010/main" val="42062736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ru-RU" dirty="0" smtClean="0"/>
              <a:t>Аудит проводится только внешними аудиторами и аудиторскими компаниями, утвержденными компетентным органом государства-члена </a:t>
            </a:r>
            <a:r>
              <a:rPr lang="en-US" sz="1800" i="1" dirty="0" smtClean="0"/>
              <a:t>(</a:t>
            </a:r>
            <a:r>
              <a:rPr lang="ru-RU" sz="1800" i="1" dirty="0" smtClean="0"/>
              <a:t>государство-член должно назначить компетентный орган, ответственный за утверждение внешних аудиторов и аудиторских компаний</a:t>
            </a:r>
            <a:r>
              <a:rPr lang="en-US" sz="1800" i="1" dirty="0" smtClean="0"/>
              <a:t>)</a:t>
            </a:r>
            <a:r>
              <a:rPr lang="ru-RU" sz="1800" i="1" dirty="0" smtClean="0"/>
              <a:t> </a:t>
            </a:r>
            <a:endParaRPr lang="en-US" sz="1800" i="1" dirty="0" smtClean="0"/>
          </a:p>
          <a:p>
            <a:r>
              <a:rPr lang="ru-RU" dirty="0" smtClean="0"/>
              <a:t>Компетентные органы могут утверждать только внешних аудиторов, удовлетворяющих квалификационным требованиям</a:t>
            </a:r>
            <a:endParaRPr lang="en-US" dirty="0"/>
          </a:p>
          <a:p>
            <a:r>
              <a:rPr lang="ru-RU" dirty="0" smtClean="0"/>
              <a:t>Компетентные органы государства-члена могут утверждать только физических лиц и компании, имеющие </a:t>
            </a:r>
            <a:r>
              <a:rPr lang="ru-RU" u="sng" dirty="0" smtClean="0"/>
              <a:t>надлежащую репутацию</a:t>
            </a:r>
            <a:endParaRPr lang="en-US" u="sng" dirty="0"/>
          </a:p>
          <a:p>
            <a:pPr lvl="1"/>
            <a:endParaRPr lang="en-US" dirty="0" smtClean="0"/>
          </a:p>
          <a:p>
            <a:pPr lvl="1"/>
            <a:endParaRPr lang="en-US" dirty="0"/>
          </a:p>
        </p:txBody>
      </p:sp>
      <p:sp>
        <p:nvSpPr>
          <p:cNvPr id="3" name="Title 2"/>
          <p:cNvSpPr>
            <a:spLocks noGrp="1"/>
          </p:cNvSpPr>
          <p:nvPr>
            <p:ph type="title"/>
          </p:nvPr>
        </p:nvSpPr>
        <p:spPr/>
        <p:txBody>
          <a:bodyPr>
            <a:normAutofit/>
          </a:bodyPr>
          <a:lstStyle/>
          <a:p>
            <a:r>
              <a:rPr lang="ru-RU" dirty="0" smtClean="0"/>
              <a:t>Утверждение</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12</a:t>
            </a:fld>
            <a:endParaRPr lang="de-DE" dirty="0"/>
          </a:p>
        </p:txBody>
      </p:sp>
    </p:spTree>
    <p:extLst>
      <p:ext uri="{BB962C8B-B14F-4D97-AF65-F5344CB8AC3E}">
        <p14:creationId xmlns:p14="http://schemas.microsoft.com/office/powerpoint/2010/main" val="42867019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698501"/>
            <a:ext cx="8915830" cy="5246688"/>
          </a:xfrm>
        </p:spPr>
        <p:txBody>
          <a:bodyPr/>
          <a:lstStyle/>
          <a:p>
            <a:r>
              <a:rPr lang="ru-RU" sz="1700" dirty="0" smtClean="0"/>
              <a:t>физические лица, которые проводят обязательный аудит от имени аудиторской компании, </a:t>
            </a:r>
            <a:r>
              <a:rPr lang="ru-RU" sz="1700" b="1" dirty="0" smtClean="0"/>
              <a:t>должны соответствовать требованиям об образовании/квалификационным требованиям</a:t>
            </a:r>
            <a:r>
              <a:rPr lang="ru-RU" sz="1700" dirty="0" smtClean="0"/>
              <a:t> и должны быть утверждены в качестве внешних аудиторов в соответствующем государстве-члене;</a:t>
            </a:r>
            <a:endParaRPr lang="en-US" sz="1700" dirty="0" smtClean="0"/>
          </a:p>
          <a:p>
            <a:r>
              <a:rPr lang="ru-RU" sz="1700" b="1" dirty="0" smtClean="0"/>
              <a:t>большинство голосов</a:t>
            </a:r>
            <a:r>
              <a:rPr lang="ru-RU" sz="1700" dirty="0" smtClean="0"/>
              <a:t> в субъекте должно принадлежать аудиторским компаниям, утвержденным в любом государстве-члене, или физическим лицам, отвечающим требованиям об образовании/квалификационным требованиям</a:t>
            </a:r>
            <a:r>
              <a:rPr lang="en-US" sz="1700" dirty="0" smtClean="0"/>
              <a:t> (</a:t>
            </a:r>
            <a:r>
              <a:rPr lang="ru-RU" sz="1700" dirty="0" smtClean="0"/>
              <a:t>кроме того, государство-член может требовать, чтобы физическое лицо было утверждено в другом государстве-члене)</a:t>
            </a:r>
            <a:endParaRPr lang="en-US" sz="1700" dirty="0" smtClean="0"/>
          </a:p>
          <a:p>
            <a:r>
              <a:rPr lang="ru-RU" sz="1700" dirty="0" smtClean="0"/>
              <a:t>большинство — максимум до 75 % — </a:t>
            </a:r>
            <a:r>
              <a:rPr lang="ru-RU" sz="1700" b="1" dirty="0" smtClean="0"/>
              <a:t>членов административного органа или органа управления</a:t>
            </a:r>
            <a:r>
              <a:rPr lang="ru-RU" sz="1700" dirty="0" smtClean="0"/>
              <a:t> субъекта должно являться аудиторскими компаниями, утвержденными в любом государстве-члене, или физическими лицами, удовлетворяющими требованиям об образовании/квалификационным требованиям. </a:t>
            </a:r>
            <a:r>
              <a:rPr lang="en-US" sz="1700" dirty="0" smtClean="0"/>
              <a:t>(</a:t>
            </a:r>
            <a:r>
              <a:rPr lang="ru-RU" sz="1700" dirty="0" smtClean="0"/>
              <a:t>Кроме того, государство-член может требовать, чтобы физическое лицо было утверждено в другом государстве-члене) (Если правление состоит из двух членов, критериям должен соответствовать как минимум один человек)</a:t>
            </a:r>
            <a:endParaRPr lang="en-US" sz="1700" dirty="0" smtClean="0"/>
          </a:p>
          <a:p>
            <a:r>
              <a:rPr lang="ru-RU" sz="1700" dirty="0" smtClean="0"/>
              <a:t>У компании должна быть надлежащая репутация.</a:t>
            </a:r>
            <a:endParaRPr lang="en-US" sz="1700" b="1" dirty="0" smtClean="0"/>
          </a:p>
          <a:p>
            <a:r>
              <a:rPr lang="ru-RU" sz="1700" b="1" dirty="0" smtClean="0"/>
              <a:t>Дополнительные условия</a:t>
            </a:r>
            <a:r>
              <a:rPr lang="en-US" sz="1700" b="1" dirty="0" smtClean="0"/>
              <a:t> </a:t>
            </a:r>
            <a:r>
              <a:rPr lang="ru-RU" sz="1700" dirty="0" smtClean="0"/>
              <a:t>могут касаться только административного органа</a:t>
            </a:r>
            <a:r>
              <a:rPr lang="en-US" sz="1700" dirty="0" smtClean="0"/>
              <a:t>/</a:t>
            </a:r>
            <a:r>
              <a:rPr lang="ru-RU" sz="1700" dirty="0" smtClean="0"/>
              <a:t>органа управления</a:t>
            </a:r>
            <a:r>
              <a:rPr lang="en-US" sz="1700" dirty="0" smtClean="0"/>
              <a:t> – </a:t>
            </a:r>
            <a:r>
              <a:rPr lang="ru-RU" sz="1700" b="1" dirty="0" smtClean="0"/>
              <a:t>только если это строго необходимо</a:t>
            </a:r>
            <a:r>
              <a:rPr lang="en-US" sz="1700" b="1" dirty="0" smtClean="0"/>
              <a:t> </a:t>
            </a:r>
            <a:r>
              <a:rPr lang="ru-RU" sz="1700" dirty="0" smtClean="0"/>
              <a:t>и направлено на достижение конкретных целей</a:t>
            </a:r>
            <a:endParaRPr lang="en-US" sz="1700" dirty="0"/>
          </a:p>
        </p:txBody>
      </p:sp>
      <p:sp>
        <p:nvSpPr>
          <p:cNvPr id="3" name="Title 2"/>
          <p:cNvSpPr>
            <a:spLocks noGrp="1"/>
          </p:cNvSpPr>
          <p:nvPr>
            <p:ph type="title"/>
          </p:nvPr>
        </p:nvSpPr>
        <p:spPr/>
        <p:txBody>
          <a:bodyPr>
            <a:normAutofit/>
          </a:bodyPr>
          <a:lstStyle/>
          <a:p>
            <a:r>
              <a:rPr lang="ru-RU" dirty="0" smtClean="0"/>
              <a:t>Условия утверждения</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13</a:t>
            </a:fld>
            <a:endParaRPr lang="de-DE" dirty="0"/>
          </a:p>
        </p:txBody>
      </p:sp>
    </p:spTree>
    <p:extLst>
      <p:ext uri="{BB962C8B-B14F-4D97-AF65-F5344CB8AC3E}">
        <p14:creationId xmlns:p14="http://schemas.microsoft.com/office/powerpoint/2010/main" val="34051034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8"/>
            <a:ext cx="8915830" cy="5072063"/>
          </a:xfrm>
        </p:spPr>
        <p:txBody>
          <a:bodyPr/>
          <a:lstStyle/>
          <a:p>
            <a:r>
              <a:rPr lang="ru-RU" sz="2300" dirty="0" smtClean="0"/>
              <a:t>Аудиторская компания, утвержденная в одном государстве-члене, вправе проводить аудит в другом государстве-члене, но только при условии, что ключевой партнер по аудиту соответствует условиям и утвержден в принимающем государстве-члене</a:t>
            </a:r>
          </a:p>
          <a:p>
            <a:r>
              <a:rPr lang="ru-RU" sz="2300" dirty="0" smtClean="0"/>
              <a:t>Такая аудиторская компания должна быть зарегистрирована в принимающем государстве-члене (быть внесена в государственный регистр)</a:t>
            </a:r>
            <a:endParaRPr lang="en-US" sz="2300" dirty="0" smtClean="0"/>
          </a:p>
          <a:p>
            <a:r>
              <a:rPr lang="ru-RU" sz="2300" dirty="0" smtClean="0"/>
              <a:t>Компетентный орган принимающего государства-члена регистрирует аудиторскую компанию, </a:t>
            </a:r>
            <a:r>
              <a:rPr lang="ru-RU" sz="2300" b="1" dirty="0" smtClean="0"/>
              <a:t>если ему достаточно того, что аудиторская компания зарегистрирована в компетентном органе своего базового государства-члена </a:t>
            </a:r>
            <a:r>
              <a:rPr lang="ru-RU" sz="2300" dirty="0" smtClean="0"/>
              <a:t>(может потребовать новый сертификат, выданный не более 3 месяцев назад), и  сообщает компетентному органу базового государства-члена о регистрации аудиторской компании</a:t>
            </a:r>
            <a:endParaRPr lang="en-US" sz="2300" b="1" dirty="0" smtClean="0"/>
          </a:p>
          <a:p>
            <a:endParaRPr lang="en-US" sz="2600" dirty="0"/>
          </a:p>
        </p:txBody>
      </p:sp>
      <p:sp>
        <p:nvSpPr>
          <p:cNvPr id="3" name="Title 2"/>
          <p:cNvSpPr>
            <a:spLocks noGrp="1"/>
          </p:cNvSpPr>
          <p:nvPr>
            <p:ph type="title"/>
          </p:nvPr>
        </p:nvSpPr>
        <p:spPr/>
        <p:txBody>
          <a:bodyPr>
            <a:normAutofit/>
          </a:bodyPr>
          <a:lstStyle/>
          <a:p>
            <a:r>
              <a:rPr lang="ru-RU" dirty="0" smtClean="0"/>
              <a:t>Признание аудиторских компаний</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14</a:t>
            </a:fld>
            <a:endParaRPr lang="de-DE" dirty="0"/>
          </a:p>
        </p:txBody>
      </p:sp>
    </p:spTree>
    <p:extLst>
      <p:ext uri="{BB962C8B-B14F-4D97-AF65-F5344CB8AC3E}">
        <p14:creationId xmlns:p14="http://schemas.microsoft.com/office/powerpoint/2010/main" val="848866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1">
              <a:buFont typeface="Wingdings" panose="05000000000000000000" pitchFamily="2" charset="2"/>
              <a:buChar char="Ø"/>
            </a:pPr>
            <a:r>
              <a:rPr lang="ru-RU" dirty="0" smtClean="0"/>
              <a:t>Если может быть подорвана надлежащая репутация – касается аудиторов и аудиторских компаний (может быть предоставлено время для выполнения требования о надлежащей репутации)</a:t>
            </a:r>
            <a:endParaRPr lang="en-US" dirty="0"/>
          </a:p>
          <a:p>
            <a:pPr lvl="1">
              <a:buFont typeface="Wingdings" panose="05000000000000000000" pitchFamily="2" charset="2"/>
              <a:buChar char="Ø"/>
            </a:pPr>
            <a:r>
              <a:rPr lang="ru-RU" dirty="0" smtClean="0"/>
              <a:t>Если не соблюдаются требования о правах голоса – касается аудиторских компаний (может быть предоставлено время для выполнения)</a:t>
            </a:r>
            <a:endParaRPr lang="en-US" dirty="0"/>
          </a:p>
          <a:p>
            <a:pPr lvl="1">
              <a:buFont typeface="Wingdings" panose="05000000000000000000" pitchFamily="2" charset="2"/>
              <a:buChar char="Ø"/>
            </a:pPr>
            <a:r>
              <a:rPr lang="ru-RU" dirty="0" smtClean="0"/>
              <a:t>Если отозвано утверждение в базовом государстве-члене – об этом следует известить принимающее государство-член, в котором зарегистрирована эта аудиторская компания</a:t>
            </a:r>
            <a:endParaRPr lang="en-US" dirty="0"/>
          </a:p>
          <a:p>
            <a:pPr>
              <a:buFont typeface="Wingdings" panose="05000000000000000000" pitchFamily="2" charset="2"/>
              <a:buChar char="Ø"/>
            </a:pPr>
            <a:endParaRPr lang="en-US" dirty="0"/>
          </a:p>
        </p:txBody>
      </p:sp>
      <p:sp>
        <p:nvSpPr>
          <p:cNvPr id="3" name="Title 2"/>
          <p:cNvSpPr>
            <a:spLocks noGrp="1"/>
          </p:cNvSpPr>
          <p:nvPr>
            <p:ph type="title"/>
          </p:nvPr>
        </p:nvSpPr>
        <p:spPr/>
        <p:txBody>
          <a:bodyPr>
            <a:normAutofit/>
          </a:bodyPr>
          <a:lstStyle/>
          <a:p>
            <a:r>
              <a:rPr lang="ru-RU" dirty="0" smtClean="0"/>
              <a:t>Отзыв утверждения</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15</a:t>
            </a:fld>
            <a:endParaRPr lang="de-DE" dirty="0"/>
          </a:p>
        </p:txBody>
      </p:sp>
    </p:spTree>
    <p:extLst>
      <p:ext uri="{BB962C8B-B14F-4D97-AF65-F5344CB8AC3E}">
        <p14:creationId xmlns:p14="http://schemas.microsoft.com/office/powerpoint/2010/main" val="762658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9"/>
            <a:ext cx="8915830" cy="5355510"/>
          </a:xfrm>
        </p:spPr>
        <p:txBody>
          <a:bodyPr/>
          <a:lstStyle/>
          <a:p>
            <a:r>
              <a:rPr lang="ru-RU" sz="2800" dirty="0" smtClean="0"/>
              <a:t>Физическое лицо может быть утверждено, если:</a:t>
            </a:r>
            <a:endParaRPr lang="en-US" sz="2600" dirty="0" smtClean="0"/>
          </a:p>
          <a:p>
            <a:pPr lvl="1"/>
            <a:r>
              <a:rPr lang="ru-RU" sz="2400" dirty="0" smtClean="0"/>
              <a:t>им достигнут уровень, необходимый для поступления в ВУЗ, или равноценный уровень;</a:t>
            </a:r>
            <a:r>
              <a:rPr lang="en-US" sz="2400" dirty="0" smtClean="0"/>
              <a:t> </a:t>
            </a:r>
          </a:p>
          <a:p>
            <a:pPr lvl="1"/>
            <a:r>
              <a:rPr lang="ru-RU" sz="2400" dirty="0" smtClean="0"/>
              <a:t>после чего пройден курс теоретического обучения</a:t>
            </a:r>
            <a:r>
              <a:rPr lang="en-US" sz="2400" dirty="0" smtClean="0"/>
              <a:t>,</a:t>
            </a:r>
          </a:p>
          <a:p>
            <a:pPr lvl="1"/>
            <a:r>
              <a:rPr lang="ru-RU" sz="2400" dirty="0" smtClean="0"/>
              <a:t>пройдена практика и</a:t>
            </a:r>
            <a:endParaRPr lang="en-US" sz="2400" dirty="0" smtClean="0"/>
          </a:p>
          <a:p>
            <a:pPr lvl="1"/>
            <a:r>
              <a:rPr lang="ru-RU" sz="2400" dirty="0" smtClean="0"/>
              <a:t>подтверждена профессиональная пригодность в рамках выпускного экзамена в ВУЗе или аналогичного экзаменационного уровня, организованного или признаваемого соответствующим государством-членом;</a:t>
            </a:r>
            <a:endParaRPr lang="en-US" sz="2400" dirty="0" smtClean="0"/>
          </a:p>
          <a:p>
            <a:r>
              <a:rPr lang="ru-RU" sz="2800" dirty="0" smtClean="0"/>
              <a:t>Компетентные органы должны сотрудничать в целях сближения требований с учетом сближения, достигнутого сообществом. </a:t>
            </a:r>
            <a:endParaRPr lang="en-US" sz="2600" dirty="0"/>
          </a:p>
        </p:txBody>
      </p:sp>
      <p:sp>
        <p:nvSpPr>
          <p:cNvPr id="3" name="Title 2"/>
          <p:cNvSpPr>
            <a:spLocks noGrp="1"/>
          </p:cNvSpPr>
          <p:nvPr>
            <p:ph type="title"/>
          </p:nvPr>
        </p:nvSpPr>
        <p:spPr/>
        <p:txBody>
          <a:bodyPr>
            <a:normAutofit fontScale="90000"/>
          </a:bodyPr>
          <a:lstStyle/>
          <a:p>
            <a:r>
              <a:rPr lang="ru-RU" dirty="0" smtClean="0"/>
              <a:t>Образовательные квалификационные требования</a:t>
            </a:r>
            <a:r>
              <a:rPr lang="en-US" dirty="0" smtClean="0"/>
              <a:t> </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16</a:t>
            </a:fld>
            <a:endParaRPr lang="de-DE" dirty="0"/>
          </a:p>
        </p:txBody>
      </p:sp>
    </p:spTree>
    <p:extLst>
      <p:ext uri="{BB962C8B-B14F-4D97-AF65-F5344CB8AC3E}">
        <p14:creationId xmlns:p14="http://schemas.microsoft.com/office/powerpoint/2010/main" val="26353874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8"/>
            <a:ext cx="8648700" cy="5072063"/>
          </a:xfrm>
        </p:spPr>
        <p:txBody>
          <a:bodyPr/>
          <a:lstStyle/>
          <a:p>
            <a:r>
              <a:rPr lang="ru-RU" sz="2100" b="1" dirty="0" smtClean="0"/>
              <a:t>Экзамен на профессиональную компетентность</a:t>
            </a:r>
            <a:r>
              <a:rPr lang="ru-RU" sz="2100" dirty="0" smtClean="0"/>
              <a:t> – должен гарантировать необходимый уровень теоретического знания предметов, имеющих отношение к обязательному аудиту, и способность применять это знание на практике; хотя бы часть такой проверки – </a:t>
            </a:r>
            <a:r>
              <a:rPr lang="ru-RU" sz="2100" u="sng" dirty="0" smtClean="0"/>
              <a:t>в виде письменного экзамена</a:t>
            </a:r>
            <a:r>
              <a:rPr lang="ru-RU" sz="2100" dirty="0" smtClean="0"/>
              <a:t>;</a:t>
            </a:r>
            <a:endParaRPr lang="en-US" sz="2100" dirty="0"/>
          </a:p>
          <a:p>
            <a:r>
              <a:rPr lang="ru-RU" sz="2100" b="1" dirty="0" smtClean="0"/>
              <a:t>Тестирование теоретических знаний</a:t>
            </a:r>
            <a:r>
              <a:rPr lang="en-US" sz="2100" b="1" dirty="0" smtClean="0"/>
              <a:t> </a:t>
            </a:r>
            <a:endParaRPr lang="en-US" sz="2100" dirty="0"/>
          </a:p>
          <a:p>
            <a:r>
              <a:rPr lang="en-US" sz="1700" dirty="0" smtClean="0"/>
              <a:t>(a) </a:t>
            </a:r>
            <a:r>
              <a:rPr lang="ru-RU" sz="1700" dirty="0" smtClean="0"/>
              <a:t>теория и принципы общего бухгалтерского учета;</a:t>
            </a:r>
          </a:p>
          <a:p>
            <a:r>
              <a:rPr lang="ru-RU" sz="1700" dirty="0" smtClean="0"/>
              <a:t>(b) законодательные требования и стандарты подготовки годовых и консолидированных отчетов;</a:t>
            </a:r>
          </a:p>
          <a:p>
            <a:r>
              <a:rPr lang="ru-RU" sz="1700" dirty="0" smtClean="0"/>
              <a:t>(c) международные стандарты бухгалтерского учета;</a:t>
            </a:r>
          </a:p>
          <a:p>
            <a:r>
              <a:rPr lang="ru-RU" sz="1700" dirty="0" smtClean="0"/>
              <a:t>(d) финансовый анализ;</a:t>
            </a:r>
          </a:p>
          <a:p>
            <a:r>
              <a:rPr lang="ru-RU" sz="1700" dirty="0" smtClean="0"/>
              <a:t>(e) управленческий учет и учет затрат;</a:t>
            </a:r>
          </a:p>
          <a:p>
            <a:r>
              <a:rPr lang="ru-RU" sz="1700" dirty="0" smtClean="0"/>
              <a:t>(f) управление рисками и внутренний контроль;</a:t>
            </a:r>
          </a:p>
          <a:p>
            <a:r>
              <a:rPr lang="ru-RU" sz="1700" dirty="0" smtClean="0"/>
              <a:t>(g) аудиторские и профессиональные навыки;</a:t>
            </a:r>
            <a:endParaRPr lang="en-US" sz="1700" dirty="0" smtClean="0"/>
          </a:p>
          <a:p>
            <a:r>
              <a:rPr lang="en-US" sz="1700" dirty="0" smtClean="0"/>
              <a:t>(h) </a:t>
            </a:r>
            <a:r>
              <a:rPr lang="ru-RU" sz="1700" dirty="0" smtClean="0"/>
              <a:t>законодательные требования и требования к профессиональной подготовке, относящиеся к обязательному аудиту и внешним аудиторам;</a:t>
            </a:r>
            <a:endParaRPr lang="en-US" sz="1700" dirty="0" smtClean="0"/>
          </a:p>
          <a:p>
            <a:r>
              <a:rPr lang="ru-RU" sz="1700" dirty="0" smtClean="0"/>
              <a:t>(i) международные стандарты аудита</a:t>
            </a:r>
            <a:endParaRPr lang="en-US" sz="1700" dirty="0" smtClean="0"/>
          </a:p>
          <a:p>
            <a:r>
              <a:rPr lang="ru-RU" sz="1700" dirty="0" smtClean="0"/>
              <a:t>(j) профессиональная этика и независимость.</a:t>
            </a:r>
            <a:r>
              <a:rPr lang="en-US" sz="1700" dirty="0" smtClean="0"/>
              <a:t> </a:t>
            </a:r>
            <a:endParaRPr lang="en-US" sz="1700" dirty="0"/>
          </a:p>
        </p:txBody>
      </p:sp>
      <p:sp>
        <p:nvSpPr>
          <p:cNvPr id="3" name="Title 2"/>
          <p:cNvSpPr>
            <a:spLocks noGrp="1"/>
          </p:cNvSpPr>
          <p:nvPr>
            <p:ph type="title"/>
          </p:nvPr>
        </p:nvSpPr>
        <p:spPr>
          <a:xfrm>
            <a:off x="151970" y="-50800"/>
            <a:ext cx="8204630" cy="640478"/>
          </a:xfrm>
        </p:spPr>
        <p:txBody>
          <a:bodyPr>
            <a:normAutofit fontScale="90000"/>
          </a:bodyPr>
          <a:lstStyle/>
          <a:p>
            <a:r>
              <a:rPr lang="ru-RU" dirty="0" smtClean="0"/>
              <a:t>Экзамен на профессиональную компетентность. Тестирование теоретических знаний </a:t>
            </a:r>
            <a:r>
              <a:rPr lang="en-US" dirty="0" smtClean="0"/>
              <a:t>(1)</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17</a:t>
            </a:fld>
            <a:endParaRPr lang="de-DE" dirty="0"/>
          </a:p>
        </p:txBody>
      </p:sp>
    </p:spTree>
    <p:extLst>
      <p:ext uri="{BB962C8B-B14F-4D97-AF65-F5344CB8AC3E}">
        <p14:creationId xmlns:p14="http://schemas.microsoft.com/office/powerpoint/2010/main" val="26734213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ru-RU" sz="2400" b="1" dirty="0" smtClean="0"/>
              <a:t>Тестирование теоретических знаний:</a:t>
            </a:r>
            <a:r>
              <a:rPr lang="en-US" b="1" dirty="0" smtClean="0"/>
              <a:t> </a:t>
            </a:r>
            <a:r>
              <a:rPr lang="ru-RU" b="1" dirty="0" smtClean="0"/>
              <a:t>дополнительные предметы, относящиеся к аудиту</a:t>
            </a:r>
            <a:r>
              <a:rPr lang="en-US" b="1" dirty="0" smtClean="0"/>
              <a:t>: </a:t>
            </a:r>
            <a:endParaRPr lang="en-US" b="1" dirty="0"/>
          </a:p>
          <a:p>
            <a:pPr>
              <a:buFontTx/>
              <a:buChar char="-"/>
            </a:pPr>
            <a:r>
              <a:rPr lang="ru-RU" sz="2000" dirty="0" smtClean="0"/>
              <a:t>(a) законодательство о компаниях и корпоративное управление;</a:t>
            </a:r>
          </a:p>
          <a:p>
            <a:pPr>
              <a:buFontTx/>
              <a:buChar char="-"/>
            </a:pPr>
            <a:r>
              <a:rPr lang="ru-RU" sz="2000" dirty="0" smtClean="0"/>
              <a:t>(b) </a:t>
            </a:r>
            <a:r>
              <a:rPr lang="ru-RU" sz="2000" dirty="0"/>
              <a:t>законодательств </a:t>
            </a:r>
            <a:r>
              <a:rPr lang="ru-RU" sz="2000" dirty="0" smtClean="0"/>
              <a:t>о несостоятельности и аналогичные процедуры;</a:t>
            </a:r>
          </a:p>
          <a:p>
            <a:pPr>
              <a:buFontTx/>
              <a:buChar char="-"/>
            </a:pPr>
            <a:r>
              <a:rPr lang="ru-RU" sz="2000" dirty="0" smtClean="0"/>
              <a:t>(c) налоговое законодательство;</a:t>
            </a:r>
          </a:p>
          <a:p>
            <a:pPr>
              <a:buFontTx/>
              <a:buChar char="-"/>
            </a:pPr>
            <a:r>
              <a:rPr lang="ru-RU" sz="2000" dirty="0" smtClean="0"/>
              <a:t>(d) гражданское и коммерческое право;</a:t>
            </a:r>
          </a:p>
          <a:p>
            <a:pPr>
              <a:buFontTx/>
              <a:buChar char="-"/>
            </a:pPr>
            <a:r>
              <a:rPr lang="ru-RU" sz="2000" dirty="0" smtClean="0"/>
              <a:t>(e) законодательство о социальном обеспечении и трудовое законодательство;</a:t>
            </a:r>
          </a:p>
          <a:p>
            <a:pPr>
              <a:buFontTx/>
              <a:buChar char="-"/>
            </a:pPr>
            <a:r>
              <a:rPr lang="ru-RU" sz="2000" dirty="0" smtClean="0"/>
              <a:t>(f) информационные технологии и компьютерные системы;</a:t>
            </a:r>
          </a:p>
          <a:p>
            <a:pPr>
              <a:buFontTx/>
              <a:buChar char="-"/>
            </a:pPr>
            <a:r>
              <a:rPr lang="ru-RU" sz="2000" dirty="0" smtClean="0"/>
              <a:t>(g) экономика предприятий, общая и финансовая экономика;</a:t>
            </a:r>
          </a:p>
          <a:p>
            <a:pPr>
              <a:buFontTx/>
              <a:buChar char="-"/>
            </a:pPr>
            <a:r>
              <a:rPr lang="ru-RU" sz="2000" dirty="0" smtClean="0"/>
              <a:t>(h) математика и статистика;</a:t>
            </a:r>
          </a:p>
          <a:p>
            <a:pPr>
              <a:buFontTx/>
              <a:buChar char="-"/>
            </a:pPr>
            <a:r>
              <a:rPr lang="ru-RU" sz="2000" dirty="0" smtClean="0"/>
              <a:t>(i) основные принципы управления финансами на предприятиях.</a:t>
            </a:r>
            <a:r>
              <a:rPr lang="en-US" sz="2000" dirty="0" smtClean="0"/>
              <a:t> </a:t>
            </a:r>
            <a:endParaRPr lang="en-US" sz="2000" dirty="0"/>
          </a:p>
        </p:txBody>
      </p:sp>
      <p:sp>
        <p:nvSpPr>
          <p:cNvPr id="3" name="Title 2"/>
          <p:cNvSpPr>
            <a:spLocks noGrp="1"/>
          </p:cNvSpPr>
          <p:nvPr>
            <p:ph type="title"/>
          </p:nvPr>
        </p:nvSpPr>
        <p:spPr/>
        <p:txBody>
          <a:bodyPr>
            <a:normAutofit fontScale="90000"/>
          </a:bodyPr>
          <a:lstStyle/>
          <a:p>
            <a:r>
              <a:rPr lang="ru-RU" dirty="0" smtClean="0"/>
              <a:t>Экзамен на профессиональную компетентность. Тестирование теоретических знаний</a:t>
            </a:r>
            <a:r>
              <a:rPr lang="en-US" dirty="0" smtClean="0"/>
              <a:t> (2)</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18</a:t>
            </a:fld>
            <a:endParaRPr lang="de-DE" dirty="0"/>
          </a:p>
        </p:txBody>
      </p:sp>
    </p:spTree>
    <p:extLst>
      <p:ext uri="{BB962C8B-B14F-4D97-AF65-F5344CB8AC3E}">
        <p14:creationId xmlns:p14="http://schemas.microsoft.com/office/powerpoint/2010/main" val="6658477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640479"/>
            <a:ext cx="9067800" cy="5304710"/>
          </a:xfrm>
        </p:spPr>
        <p:txBody>
          <a:bodyPr/>
          <a:lstStyle/>
          <a:p>
            <a:r>
              <a:rPr lang="ru-RU" b="1" dirty="0" smtClean="0"/>
              <a:t>В случае диплома о высшем образовании или экзаменов в ВУЗе – возможно освобождение от проверки знания предметов или проверки применения этих знаний на практике:</a:t>
            </a:r>
            <a:endParaRPr lang="en-US" b="1" dirty="0" smtClean="0"/>
          </a:p>
          <a:p>
            <a:pPr lvl="1"/>
            <a:r>
              <a:rPr lang="ru-RU" sz="2000" dirty="0" smtClean="0"/>
              <a:t>если предметы были предусмотрены учебными планами ВУЗов </a:t>
            </a:r>
            <a:r>
              <a:rPr lang="en-US" sz="2000" dirty="0" smtClean="0"/>
              <a:t>–</a:t>
            </a:r>
            <a:r>
              <a:rPr lang="ru-RU" sz="2000" dirty="0" smtClean="0"/>
              <a:t> </a:t>
            </a:r>
            <a:r>
              <a:rPr lang="ru-RU" sz="2000" u="sng" dirty="0" smtClean="0"/>
              <a:t>возможность признания и освобождения</a:t>
            </a:r>
            <a:r>
              <a:rPr lang="en-US" sz="2000" u="sng" dirty="0" smtClean="0"/>
              <a:t> </a:t>
            </a:r>
            <a:r>
              <a:rPr lang="en-US" sz="1800" dirty="0" smtClean="0"/>
              <a:t>- </a:t>
            </a:r>
            <a:r>
              <a:rPr lang="ru-RU" sz="1600" i="1" dirty="0" smtClean="0"/>
              <a:t>государство-член может освободить от тестирования теоретических знаний по одному или нескольким предметам, если лицо, сдавшее экзамен в ВУЗе или аналогичный экзамен или имеющее диплом о высшем образовании или аналогичный уровень подготовки, и соответствующие предметы охватывались этим экзаменом или дипломом.</a:t>
            </a:r>
            <a:endParaRPr lang="en-US" sz="1600" i="1" dirty="0" smtClean="0"/>
          </a:p>
          <a:p>
            <a:pPr lvl="1"/>
            <a:r>
              <a:rPr lang="ru-RU" sz="2000" dirty="0" smtClean="0"/>
              <a:t>Если практическая подготовка была пройдена в ВУЗе</a:t>
            </a:r>
            <a:r>
              <a:rPr lang="en-US" sz="2000" dirty="0" smtClean="0"/>
              <a:t> – </a:t>
            </a:r>
            <a:r>
              <a:rPr lang="ru-RU" sz="2000" u="sng" dirty="0" smtClean="0"/>
              <a:t>возможность признания и освобождения от тестирования на профессиональную компетентность</a:t>
            </a:r>
            <a:r>
              <a:rPr lang="en-US" sz="2000" u="sng" dirty="0" smtClean="0"/>
              <a:t> </a:t>
            </a:r>
            <a:r>
              <a:rPr lang="en-US" sz="2000" dirty="0" smtClean="0"/>
              <a:t>-</a:t>
            </a:r>
            <a:r>
              <a:rPr lang="en-US" dirty="0" smtClean="0"/>
              <a:t> </a:t>
            </a:r>
            <a:r>
              <a:rPr lang="ru-RU" sz="1600" i="1" dirty="0" smtClean="0"/>
              <a:t>государство-член может предусмотреть, что обладатель диплома ВУЗа или аналогичного уровня подготовки по одному или нескольким предметам может быть освобожден от проверки его способности применять на практике полученные теоретические знания по таким предметам, если он прошел) практическую подготовку по указанным предметам, подтвержденную экзаменом или дипломом, признаваемым государством.</a:t>
            </a:r>
            <a:endParaRPr lang="en-US" sz="1600" i="1" dirty="0"/>
          </a:p>
        </p:txBody>
      </p:sp>
      <p:sp>
        <p:nvSpPr>
          <p:cNvPr id="3" name="Title 2"/>
          <p:cNvSpPr>
            <a:spLocks noGrp="1"/>
          </p:cNvSpPr>
          <p:nvPr>
            <p:ph type="title"/>
          </p:nvPr>
        </p:nvSpPr>
        <p:spPr>
          <a:xfrm>
            <a:off x="151970" y="0"/>
            <a:ext cx="8725330" cy="640478"/>
          </a:xfrm>
        </p:spPr>
        <p:txBody>
          <a:bodyPr>
            <a:normAutofit fontScale="90000"/>
          </a:bodyPr>
          <a:lstStyle/>
          <a:p>
            <a:r>
              <a:rPr lang="ru-RU" dirty="0" smtClean="0"/>
              <a:t>Освобождения от экзамена на профессиональную компетентность и тестирования теоретических знаний</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19</a:t>
            </a:fld>
            <a:endParaRPr lang="de-DE" dirty="0"/>
          </a:p>
        </p:txBody>
      </p:sp>
    </p:spTree>
    <p:extLst>
      <p:ext uri="{BB962C8B-B14F-4D97-AF65-F5344CB8AC3E}">
        <p14:creationId xmlns:p14="http://schemas.microsoft.com/office/powerpoint/2010/main" val="3213852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199" y="734902"/>
            <a:ext cx="8410353" cy="5293758"/>
          </a:xfrm>
        </p:spPr>
        <p:txBody>
          <a:bodyPr/>
          <a:lstStyle/>
          <a:p>
            <a:r>
              <a:rPr lang="ru-RU" sz="2600" dirty="0" smtClean="0"/>
              <a:t>Подробное обсуждение требований недавно измененной Директивы по обязательному аудиту</a:t>
            </a:r>
            <a:endParaRPr lang="en-US" sz="2600" dirty="0" smtClean="0"/>
          </a:p>
          <a:p>
            <a:r>
              <a:rPr lang="ru-RU" sz="2600" dirty="0" smtClean="0"/>
              <a:t>Основные задачи Директивы, внесенные в нее последние изменения и ее влияние на регулирование аудиторской деятельности в ЕС</a:t>
            </a:r>
            <a:endParaRPr lang="en-US" sz="2600" dirty="0" smtClean="0"/>
          </a:p>
          <a:p>
            <a:r>
              <a:rPr lang="ru-RU" sz="2600" dirty="0" smtClean="0"/>
              <a:t>Взгляд государств-членов ЕС на Директиву и ее потенциальное значение для соседних стран и стран, подписавших соглашения об ассоциации</a:t>
            </a:r>
            <a:endParaRPr lang="en-US" sz="2600" dirty="0" smtClean="0"/>
          </a:p>
          <a:p>
            <a:r>
              <a:rPr lang="ru-RU" sz="2600" dirty="0" smtClean="0"/>
              <a:t>Значение для малых и средних аудиторских компаний</a:t>
            </a:r>
            <a:endParaRPr lang="en-US" sz="2600" dirty="0"/>
          </a:p>
          <a:p>
            <a:r>
              <a:rPr lang="ru-RU" sz="2600" dirty="0" smtClean="0"/>
              <a:t>Вопросы и ответы</a:t>
            </a:r>
            <a:endParaRPr lang="en-US" sz="2600" dirty="0"/>
          </a:p>
          <a:p>
            <a:endParaRPr lang="en-US" dirty="0" smtClean="0"/>
          </a:p>
        </p:txBody>
      </p:sp>
      <p:sp>
        <p:nvSpPr>
          <p:cNvPr id="3" name="Title 2"/>
          <p:cNvSpPr>
            <a:spLocks noGrp="1"/>
          </p:cNvSpPr>
          <p:nvPr>
            <p:ph type="title"/>
          </p:nvPr>
        </p:nvSpPr>
        <p:spPr/>
        <p:txBody>
          <a:bodyPr/>
          <a:lstStyle/>
          <a:p>
            <a:r>
              <a:rPr lang="ru-RU" dirty="0" smtClean="0"/>
              <a:t>Цели заседания</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2</a:t>
            </a:fld>
            <a:endParaRPr lang="de-DE" dirty="0"/>
          </a:p>
        </p:txBody>
      </p:sp>
    </p:spTree>
    <p:extLst>
      <p:ext uri="{BB962C8B-B14F-4D97-AF65-F5344CB8AC3E}">
        <p14:creationId xmlns:p14="http://schemas.microsoft.com/office/powerpoint/2010/main" val="11210277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ru-RU" b="1" dirty="0" smtClean="0"/>
              <a:t>Как минимум трехгодичная практическая подготовка</a:t>
            </a:r>
            <a:r>
              <a:rPr lang="ru-RU" dirty="0" smtClean="0"/>
              <a:t> по предметам, включая аудит годовой финансовой отчетности, консолидированной финансовой отчетности или аналогичной финансовой отчетности;</a:t>
            </a:r>
            <a:endParaRPr lang="en-US" dirty="0" smtClean="0"/>
          </a:p>
          <a:p>
            <a:r>
              <a:rPr lang="ru-RU" b="1" dirty="0" smtClean="0"/>
              <a:t>Как минимум</a:t>
            </a:r>
            <a:r>
              <a:rPr lang="en-US" b="1" dirty="0" smtClean="0"/>
              <a:t> 2/3 </a:t>
            </a:r>
            <a:r>
              <a:rPr lang="ru-RU" b="1" dirty="0" smtClean="0"/>
              <a:t>практической подготовки</a:t>
            </a:r>
            <a:r>
              <a:rPr lang="en-US" b="1" dirty="0" smtClean="0"/>
              <a:t> </a:t>
            </a:r>
            <a:r>
              <a:rPr lang="en-US" dirty="0" smtClean="0"/>
              <a:t>– </a:t>
            </a:r>
            <a:r>
              <a:rPr lang="ru-RU" b="1" dirty="0" smtClean="0"/>
              <a:t>у внешнего аудитора или в аудиторской компании,</a:t>
            </a:r>
            <a:r>
              <a:rPr lang="ru-RU" dirty="0" smtClean="0"/>
              <a:t> утвержденных в любом государстве-члене;</a:t>
            </a:r>
            <a:endParaRPr lang="en-US" dirty="0" smtClean="0"/>
          </a:p>
          <a:p>
            <a:r>
              <a:rPr lang="ru-RU" b="1" dirty="0" smtClean="0"/>
              <a:t>Лица, осуществляющие практическую подготовку, должны обладать достаточным потенциалом: </a:t>
            </a:r>
            <a:r>
              <a:rPr lang="ru-RU" dirty="0" smtClean="0"/>
              <a:t>государства-члены должны гарантировать, что вся подготовка проводится лицами, дающими определенные гарантии относительно их способности проводить практическую подготовку.</a:t>
            </a:r>
            <a:endParaRPr lang="en-US" dirty="0"/>
          </a:p>
        </p:txBody>
      </p:sp>
      <p:sp>
        <p:nvSpPr>
          <p:cNvPr id="3" name="Title 2"/>
          <p:cNvSpPr>
            <a:spLocks noGrp="1"/>
          </p:cNvSpPr>
          <p:nvPr>
            <p:ph type="title"/>
          </p:nvPr>
        </p:nvSpPr>
        <p:spPr/>
        <p:txBody>
          <a:bodyPr>
            <a:normAutofit/>
          </a:bodyPr>
          <a:lstStyle/>
          <a:p>
            <a:r>
              <a:rPr lang="ru-RU" dirty="0" smtClean="0"/>
              <a:t>Практическая подготовка</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20</a:t>
            </a:fld>
            <a:endParaRPr lang="de-DE" dirty="0"/>
          </a:p>
        </p:txBody>
      </p:sp>
    </p:spTree>
    <p:extLst>
      <p:ext uri="{BB962C8B-B14F-4D97-AF65-F5344CB8AC3E}">
        <p14:creationId xmlns:p14="http://schemas.microsoft.com/office/powerpoint/2010/main" val="40017251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9"/>
            <a:ext cx="8915830" cy="5355510"/>
          </a:xfrm>
        </p:spPr>
        <p:txBody>
          <a:bodyPr/>
          <a:lstStyle/>
          <a:p>
            <a:r>
              <a:rPr lang="ru-RU" sz="2800" dirty="0" smtClean="0"/>
              <a:t>Государство-член </a:t>
            </a:r>
            <a:r>
              <a:rPr lang="ru-RU" sz="2800" u="sng" dirty="0" smtClean="0"/>
              <a:t>может </a:t>
            </a:r>
            <a:r>
              <a:rPr lang="ru-RU" sz="2800" dirty="0" smtClean="0"/>
              <a:t>утвердить лицо, не отвечающее условиям об образовании, если:</a:t>
            </a:r>
            <a:endParaRPr lang="en-US" sz="2600" dirty="0" smtClean="0"/>
          </a:p>
          <a:p>
            <a:pPr lvl="1"/>
            <a:r>
              <a:rPr lang="en-US" u="sng" dirty="0" smtClean="0"/>
              <a:t>15</a:t>
            </a:r>
            <a:r>
              <a:rPr lang="ru-RU" u="sng" dirty="0" smtClean="0"/>
              <a:t>-летний опыт</a:t>
            </a:r>
            <a:r>
              <a:rPr lang="ru-RU" dirty="0" smtClean="0"/>
              <a:t>, что позволило приобрести достаточный опыт в области финансов, права и бухгалтерского учета + </a:t>
            </a:r>
            <a:r>
              <a:rPr lang="ru-RU" u="sng" dirty="0" smtClean="0"/>
              <a:t>экзамен на подтверждение профессиональной компетентности</a:t>
            </a:r>
            <a:endParaRPr lang="en-US" u="sng" dirty="0" smtClean="0"/>
          </a:p>
          <a:p>
            <a:pPr marL="457200" lvl="1" indent="0">
              <a:buNone/>
            </a:pPr>
            <a:r>
              <a:rPr lang="ru-RU" dirty="0" smtClean="0"/>
              <a:t>ИЛИ</a:t>
            </a:r>
            <a:r>
              <a:rPr lang="en-US" dirty="0" smtClean="0"/>
              <a:t> </a:t>
            </a:r>
          </a:p>
          <a:p>
            <a:pPr lvl="1"/>
            <a:r>
              <a:rPr lang="en-US" u="sng" dirty="0" smtClean="0"/>
              <a:t>7 </a:t>
            </a:r>
            <a:r>
              <a:rPr lang="ru-RU" u="sng" dirty="0" smtClean="0"/>
              <a:t>лет профессиональной деятельности</a:t>
            </a:r>
            <a:r>
              <a:rPr lang="en-US" u="sng" dirty="0" smtClean="0"/>
              <a:t> </a:t>
            </a:r>
            <a:r>
              <a:rPr lang="en-US" dirty="0" smtClean="0"/>
              <a:t>(</a:t>
            </a:r>
            <a:r>
              <a:rPr lang="ru-RU" dirty="0" smtClean="0"/>
              <a:t>в тех же областях</a:t>
            </a:r>
            <a:r>
              <a:rPr lang="en-US" dirty="0" smtClean="0"/>
              <a:t>) + </a:t>
            </a:r>
            <a:r>
              <a:rPr lang="ru-RU" u="sng" dirty="0" smtClean="0"/>
              <a:t>практическая подготовка</a:t>
            </a:r>
            <a:r>
              <a:rPr lang="en-US" dirty="0" smtClean="0"/>
              <a:t> (3 </a:t>
            </a:r>
            <a:r>
              <a:rPr lang="ru-RU" dirty="0" smtClean="0"/>
              <a:t>года у аудитора или в аудиторской компании</a:t>
            </a:r>
            <a:r>
              <a:rPr lang="en-US" dirty="0" smtClean="0"/>
              <a:t>) </a:t>
            </a:r>
            <a:r>
              <a:rPr lang="ru-RU" dirty="0" smtClean="0"/>
              <a:t>и</a:t>
            </a:r>
            <a:r>
              <a:rPr lang="en-US" dirty="0" smtClean="0"/>
              <a:t> </a:t>
            </a:r>
            <a:r>
              <a:rPr lang="ru-RU" u="sng" dirty="0" smtClean="0"/>
              <a:t>экзамен на подтверждение профессиональной компетентности</a:t>
            </a:r>
            <a:r>
              <a:rPr lang="en-US" u="sng" dirty="0" smtClean="0"/>
              <a:t> </a:t>
            </a:r>
            <a:r>
              <a:rPr lang="en-US" dirty="0" smtClean="0"/>
              <a:t>(</a:t>
            </a:r>
            <a:r>
              <a:rPr lang="ru-RU" dirty="0" smtClean="0"/>
              <a:t>способность подтвердить теоретические знания на практике</a:t>
            </a:r>
            <a:r>
              <a:rPr lang="en-US" dirty="0" smtClean="0"/>
              <a:t>);</a:t>
            </a:r>
          </a:p>
          <a:p>
            <a:pPr lvl="1"/>
            <a:endParaRPr lang="en-US" sz="2400" i="1" dirty="0"/>
          </a:p>
          <a:p>
            <a:pPr lvl="1"/>
            <a:r>
              <a:rPr lang="ru-RU" sz="2400" i="1" dirty="0" smtClean="0"/>
              <a:t>Дополнительные возможности признания числа лет</a:t>
            </a:r>
            <a:r>
              <a:rPr lang="en-US" sz="2400" i="1" dirty="0" smtClean="0"/>
              <a:t> (</a:t>
            </a:r>
            <a:r>
              <a:rPr lang="ru-RU" sz="2400" i="1" dirty="0" smtClean="0"/>
              <a:t>статья </a:t>
            </a:r>
            <a:r>
              <a:rPr lang="en-US" sz="2400" i="1" dirty="0" smtClean="0"/>
              <a:t>12)</a:t>
            </a:r>
            <a:endParaRPr lang="en-US" sz="2400" i="1" dirty="0"/>
          </a:p>
          <a:p>
            <a:pPr lvl="1"/>
            <a:endParaRPr lang="en-US" sz="2400" dirty="0" smtClean="0"/>
          </a:p>
          <a:p>
            <a:pPr lvl="1"/>
            <a:endParaRPr lang="en-US" sz="2400" dirty="0"/>
          </a:p>
        </p:txBody>
      </p:sp>
      <p:sp>
        <p:nvSpPr>
          <p:cNvPr id="3" name="Title 2"/>
          <p:cNvSpPr>
            <a:spLocks noGrp="1"/>
          </p:cNvSpPr>
          <p:nvPr>
            <p:ph type="title"/>
          </p:nvPr>
        </p:nvSpPr>
        <p:spPr>
          <a:xfrm>
            <a:off x="151970" y="-50800"/>
            <a:ext cx="8915830" cy="640478"/>
          </a:xfrm>
        </p:spPr>
        <p:txBody>
          <a:bodyPr>
            <a:normAutofit fontScale="90000"/>
          </a:bodyPr>
          <a:lstStyle/>
          <a:p>
            <a:r>
              <a:rPr lang="ru-RU" sz="2300" dirty="0" smtClean="0"/>
              <a:t>Квалификация, приобретенная благодаря многолетнему практическому опыту</a:t>
            </a:r>
            <a:r>
              <a:rPr lang="en-US" dirty="0" smtClean="0"/>
              <a:t> </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21</a:t>
            </a:fld>
            <a:endParaRPr lang="de-DE" dirty="0"/>
          </a:p>
        </p:txBody>
      </p:sp>
    </p:spTree>
    <p:extLst>
      <p:ext uri="{BB962C8B-B14F-4D97-AF65-F5344CB8AC3E}">
        <p14:creationId xmlns:p14="http://schemas.microsoft.com/office/powerpoint/2010/main" val="39645060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r>
              <a:rPr lang="ru-RU" sz="2800" dirty="0" smtClean="0"/>
              <a:t>Государства-члены требуют от аудиторов</a:t>
            </a:r>
            <a:r>
              <a:rPr lang="en-US" sz="2600" dirty="0" smtClean="0"/>
              <a:t> – </a:t>
            </a:r>
            <a:r>
              <a:rPr lang="ru-RU" sz="2600" dirty="0" smtClean="0"/>
              <a:t>участия в </a:t>
            </a:r>
            <a:r>
              <a:rPr lang="ru-RU" sz="2800" dirty="0" smtClean="0"/>
              <a:t>соответствующих программах непрерывного обучения</a:t>
            </a:r>
            <a:r>
              <a:rPr lang="en-US" sz="2600" dirty="0" smtClean="0"/>
              <a:t>:</a:t>
            </a:r>
          </a:p>
          <a:p>
            <a:pPr lvl="1"/>
            <a:r>
              <a:rPr lang="ru-RU" sz="2600" dirty="0" smtClean="0"/>
              <a:t>для поддержания уровня теоретических знаний, профессиональных навыков и умений </a:t>
            </a:r>
            <a:endParaRPr lang="en-US" sz="2600" dirty="0" smtClean="0"/>
          </a:p>
          <a:p>
            <a:pPr marL="457200" lvl="1" indent="0">
              <a:buNone/>
            </a:pPr>
            <a:r>
              <a:rPr lang="ru-RU" sz="2600" dirty="0" smtClean="0"/>
              <a:t>и</a:t>
            </a:r>
            <a:r>
              <a:rPr lang="en-US" sz="2600" dirty="0" smtClean="0"/>
              <a:t> </a:t>
            </a:r>
          </a:p>
          <a:p>
            <a:pPr lvl="1"/>
            <a:r>
              <a:rPr lang="ru-RU" sz="2600" dirty="0" smtClean="0"/>
              <a:t>несоблюдение требований к непрерывному обучению влечет за собой применение соответствующих санкций (включая отзыв)</a:t>
            </a:r>
            <a:endParaRPr lang="en-US" sz="2600" dirty="0" smtClean="0"/>
          </a:p>
          <a:p>
            <a:endParaRPr lang="en-US" sz="2600" dirty="0"/>
          </a:p>
        </p:txBody>
      </p:sp>
      <p:sp>
        <p:nvSpPr>
          <p:cNvPr id="3" name="Title 2"/>
          <p:cNvSpPr>
            <a:spLocks noGrp="1"/>
          </p:cNvSpPr>
          <p:nvPr>
            <p:ph type="title"/>
          </p:nvPr>
        </p:nvSpPr>
        <p:spPr/>
        <p:txBody>
          <a:bodyPr>
            <a:normAutofit/>
          </a:bodyPr>
          <a:lstStyle/>
          <a:p>
            <a:r>
              <a:rPr lang="ru-RU" dirty="0" smtClean="0"/>
              <a:t>Непрерывное обучение</a:t>
            </a:r>
            <a:r>
              <a:rPr lang="en-US" dirty="0" smtClean="0"/>
              <a:t> </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22</a:t>
            </a:fld>
            <a:endParaRPr lang="de-DE" dirty="0"/>
          </a:p>
        </p:txBody>
      </p:sp>
    </p:spTree>
    <p:extLst>
      <p:ext uri="{BB962C8B-B14F-4D97-AF65-F5344CB8AC3E}">
        <p14:creationId xmlns:p14="http://schemas.microsoft.com/office/powerpoint/2010/main" val="32481865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199" y="603327"/>
            <a:ext cx="8413845" cy="5355510"/>
          </a:xfrm>
        </p:spPr>
        <p:txBody>
          <a:bodyPr/>
          <a:lstStyle/>
          <a:p>
            <a:r>
              <a:rPr lang="ru-RU" sz="2000" dirty="0" smtClean="0"/>
              <a:t>Государства-члены должны разработать процедуры утверждения </a:t>
            </a:r>
            <a:endParaRPr lang="en-US" sz="2000" dirty="0" smtClean="0"/>
          </a:p>
          <a:p>
            <a:r>
              <a:rPr lang="ru-RU" sz="2000" dirty="0" smtClean="0"/>
              <a:t>Требования о прохождении адаптационного периода не должны выходить за рамки ДИРЕКТИВЫ 2005/36/ЕК о признании профессиональной квалификации</a:t>
            </a:r>
            <a:endParaRPr lang="en-US" sz="2000" dirty="0" smtClean="0"/>
          </a:p>
          <a:p>
            <a:r>
              <a:rPr lang="ru-RU" sz="2000" dirty="0" smtClean="0"/>
              <a:t>Должен быть сдан тест на профессиональную пригодность, охватывающий области, не охваченные дипломом или иным подтверждающим документом, представленным кандидатом</a:t>
            </a:r>
            <a:endParaRPr lang="en-US" sz="2000" dirty="0" smtClean="0"/>
          </a:p>
          <a:p>
            <a:r>
              <a:rPr lang="ru-RU" sz="2000" dirty="0" smtClean="0"/>
              <a:t>Государство-член должно решить, необходим ли адаптационный период или тест на профессиональную пригодность</a:t>
            </a:r>
            <a:endParaRPr lang="en-US" sz="2000" dirty="0" smtClean="0"/>
          </a:p>
          <a:p>
            <a:r>
              <a:rPr lang="ru-RU" sz="2000" dirty="0" smtClean="0"/>
              <a:t>Адаптационный период</a:t>
            </a:r>
            <a:r>
              <a:rPr lang="en-US" sz="2000" dirty="0" smtClean="0"/>
              <a:t> – </a:t>
            </a:r>
            <a:r>
              <a:rPr lang="ru-RU" sz="2000" dirty="0" smtClean="0"/>
              <a:t>не должен превышать 3 лет и должен завершиться к моменту проведения оценки</a:t>
            </a:r>
            <a:endParaRPr lang="en-US" sz="2000" dirty="0" smtClean="0"/>
          </a:p>
          <a:p>
            <a:r>
              <a:rPr lang="ru-RU" sz="2000" dirty="0" smtClean="0"/>
              <a:t>Тест на профессиональную пригодность</a:t>
            </a:r>
            <a:r>
              <a:rPr lang="en-US" sz="2000" dirty="0" smtClean="0"/>
              <a:t> – </a:t>
            </a:r>
            <a:r>
              <a:rPr lang="ru-RU" sz="2000" dirty="0" smtClean="0"/>
              <a:t>на языке принимающего государства-члена</a:t>
            </a:r>
            <a:r>
              <a:rPr lang="en-US" sz="2000" dirty="0" smtClean="0"/>
              <a:t> </a:t>
            </a:r>
            <a:r>
              <a:rPr lang="ru-RU" sz="2000" dirty="0" smtClean="0"/>
              <a:t>и должен охватывать только достаточность знания внешним аудитором законов и положений этого принимающего государства-члена,</a:t>
            </a:r>
            <a:r>
              <a:rPr lang="en-US" sz="2000" dirty="0" smtClean="0"/>
              <a:t> </a:t>
            </a:r>
            <a:r>
              <a:rPr lang="ru-RU" sz="2000" dirty="0" smtClean="0"/>
              <a:t>относящихся к обязательному аудиту</a:t>
            </a:r>
            <a:endParaRPr lang="en-US" sz="2000" b="1" dirty="0" smtClean="0"/>
          </a:p>
          <a:p>
            <a:endParaRPr lang="en-US" dirty="0"/>
          </a:p>
        </p:txBody>
      </p:sp>
      <p:sp>
        <p:nvSpPr>
          <p:cNvPr id="3" name="Title 2"/>
          <p:cNvSpPr>
            <a:spLocks noGrp="1"/>
          </p:cNvSpPr>
          <p:nvPr>
            <p:ph type="title"/>
          </p:nvPr>
        </p:nvSpPr>
        <p:spPr>
          <a:xfrm>
            <a:off x="151970" y="-50800"/>
            <a:ext cx="8191930" cy="640478"/>
          </a:xfrm>
        </p:spPr>
        <p:txBody>
          <a:bodyPr>
            <a:normAutofit fontScale="90000"/>
          </a:bodyPr>
          <a:lstStyle/>
          <a:p>
            <a:r>
              <a:rPr lang="ru-RU" dirty="0" smtClean="0"/>
              <a:t>Утверждение внешних аудиторов из другого государства-члена</a:t>
            </a:r>
            <a:r>
              <a:rPr lang="en-US" dirty="0" smtClean="0"/>
              <a:t> </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23</a:t>
            </a:fld>
            <a:endParaRPr lang="de-DE" dirty="0"/>
          </a:p>
        </p:txBody>
      </p:sp>
    </p:spTree>
    <p:extLst>
      <p:ext uri="{BB962C8B-B14F-4D97-AF65-F5344CB8AC3E}">
        <p14:creationId xmlns:p14="http://schemas.microsoft.com/office/powerpoint/2010/main" val="33119921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sz="4000" dirty="0" smtClean="0"/>
          </a:p>
          <a:p>
            <a:pPr marL="0" indent="0">
              <a:buNone/>
            </a:pPr>
            <a:r>
              <a:rPr lang="ru-RU" sz="4000" dirty="0" smtClean="0"/>
              <a:t>ГЛАВА</a:t>
            </a:r>
            <a:r>
              <a:rPr lang="en-US" sz="4000" dirty="0" smtClean="0"/>
              <a:t> III</a:t>
            </a:r>
          </a:p>
          <a:p>
            <a:pPr marL="0" indent="0">
              <a:buNone/>
            </a:pPr>
            <a:r>
              <a:rPr lang="ru-RU" sz="4000" dirty="0" smtClean="0"/>
              <a:t>РЕГИСТРАЦИЯ</a:t>
            </a:r>
            <a:endParaRPr lang="en-US" sz="4000"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24</a:t>
            </a:fld>
            <a:endParaRPr lang="de-DE" dirty="0"/>
          </a:p>
        </p:txBody>
      </p:sp>
    </p:spTree>
    <p:extLst>
      <p:ext uri="{BB962C8B-B14F-4D97-AF65-F5344CB8AC3E}">
        <p14:creationId xmlns:p14="http://schemas.microsoft.com/office/powerpoint/2010/main" val="26906478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ru-RU" dirty="0" smtClean="0"/>
              <a:t>Необходимость наличия публичного реестра внешних аудиторов и аудиторских компаний</a:t>
            </a:r>
            <a:endParaRPr lang="en-US" dirty="0" smtClean="0"/>
          </a:p>
          <a:p>
            <a:r>
              <a:rPr lang="ru-RU" dirty="0" smtClean="0"/>
              <a:t>В исключительных случаях можно отступать от требований и раскрывать меньше информации в случае значительной угрозы личной безопасности любого лица</a:t>
            </a:r>
            <a:endParaRPr lang="en-US" dirty="0"/>
          </a:p>
          <a:p>
            <a:r>
              <a:rPr lang="ru-RU" dirty="0" smtClean="0"/>
              <a:t>Каждому внешнему аудитору и аудиторской компании – индивидуальный номер</a:t>
            </a:r>
            <a:endParaRPr lang="en-US" dirty="0" smtClean="0"/>
          </a:p>
          <a:p>
            <a:r>
              <a:rPr lang="ru-RU" dirty="0" smtClean="0"/>
              <a:t>Регистрация</a:t>
            </a:r>
            <a:r>
              <a:rPr lang="en-US" dirty="0" smtClean="0"/>
              <a:t> - </a:t>
            </a:r>
            <a:r>
              <a:rPr lang="ru-RU" dirty="0" smtClean="0"/>
              <a:t>в электронном виде, доступна общественности</a:t>
            </a:r>
            <a:endParaRPr lang="en-US" dirty="0" smtClean="0"/>
          </a:p>
          <a:p>
            <a:endParaRPr lang="en-US" dirty="0"/>
          </a:p>
          <a:p>
            <a:r>
              <a:rPr lang="ru-RU" u="sng" dirty="0" smtClean="0"/>
              <a:t>В реестре содержится</a:t>
            </a:r>
            <a:r>
              <a:rPr lang="en-US" u="sng" dirty="0" smtClean="0"/>
              <a:t> </a:t>
            </a:r>
            <a:r>
              <a:rPr lang="en-US" dirty="0" smtClean="0"/>
              <a:t>– </a:t>
            </a:r>
            <a:r>
              <a:rPr lang="ru-RU" dirty="0" smtClean="0"/>
              <a:t>наименования и адреса </a:t>
            </a:r>
            <a:r>
              <a:rPr lang="ru-RU" u="sng" dirty="0" smtClean="0"/>
              <a:t>компетентных органов, ответственных за утверждение, обеспечение качества, проведение расследований и применение штрафных санкций </a:t>
            </a:r>
            <a:r>
              <a:rPr lang="ru-RU" dirty="0" smtClean="0"/>
              <a:t>к внешним аудиторам и аудиторским компаниям</a:t>
            </a:r>
            <a:r>
              <a:rPr lang="en-GB" dirty="0" smtClean="0"/>
              <a:t> </a:t>
            </a:r>
            <a:r>
              <a:rPr lang="ru-RU" dirty="0" smtClean="0"/>
              <a:t>и за государственный надзор</a:t>
            </a:r>
            <a:endParaRPr lang="en-US" dirty="0"/>
          </a:p>
        </p:txBody>
      </p:sp>
      <p:sp>
        <p:nvSpPr>
          <p:cNvPr id="3" name="Title 2"/>
          <p:cNvSpPr>
            <a:spLocks noGrp="1"/>
          </p:cNvSpPr>
          <p:nvPr>
            <p:ph type="title"/>
          </p:nvPr>
        </p:nvSpPr>
        <p:spPr/>
        <p:txBody>
          <a:bodyPr>
            <a:normAutofit/>
          </a:bodyPr>
          <a:lstStyle/>
          <a:p>
            <a:r>
              <a:rPr lang="ru-RU" dirty="0" smtClean="0"/>
              <a:t>Публичный реестр</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25</a:t>
            </a:fld>
            <a:endParaRPr lang="de-DE" dirty="0"/>
          </a:p>
        </p:txBody>
      </p:sp>
    </p:spTree>
    <p:extLst>
      <p:ext uri="{BB962C8B-B14F-4D97-AF65-F5344CB8AC3E}">
        <p14:creationId xmlns:p14="http://schemas.microsoft.com/office/powerpoint/2010/main" val="27369026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199" y="873125"/>
            <a:ext cx="8413845" cy="5072063"/>
          </a:xfrm>
        </p:spPr>
        <p:txBody>
          <a:bodyPr/>
          <a:lstStyle/>
          <a:p>
            <a:r>
              <a:rPr lang="ru-RU" sz="2400" dirty="0" smtClean="0"/>
              <a:t>Имя, адрес и регистрационный номер;</a:t>
            </a:r>
            <a:r>
              <a:rPr lang="en-US" sz="2400" dirty="0" smtClean="0"/>
              <a:t> </a:t>
            </a:r>
            <a:endParaRPr lang="en-US" sz="2400" dirty="0"/>
          </a:p>
          <a:p>
            <a:r>
              <a:rPr lang="ru-RU" sz="2400" dirty="0" smtClean="0"/>
              <a:t>если применимо, сведения об аудиторской(-их) компании(-й), сотрудником которой(-ых) является внешний аудитор или с которой(-ми) он связан в качестве партнера или иным образом;</a:t>
            </a:r>
            <a:endParaRPr lang="en-US" sz="2400" dirty="0"/>
          </a:p>
          <a:p>
            <a:r>
              <a:rPr lang="ru-RU" sz="2400" dirty="0" smtClean="0"/>
              <a:t>информация обо всех других регистрациях в других государствах-членах и третьих странах, включая сведения о регистрационном(-ых) органе(-ах) и, если применимо, регистрационный(-е) номер(-а)</a:t>
            </a:r>
            <a:endParaRPr lang="en-US" sz="2400" dirty="0"/>
          </a:p>
          <a:p>
            <a:endParaRPr lang="en-US" sz="2400" dirty="0" smtClean="0"/>
          </a:p>
          <a:p>
            <a:r>
              <a:rPr lang="ru-RU" sz="2400" dirty="0" smtClean="0"/>
              <a:t>Зарегистрированные аудиторы третьих стран – должны быть указаны в реестре именно в таком качестве, а не в качестве внешних аудиторов.</a:t>
            </a:r>
            <a:endParaRPr lang="en-US" sz="2400" dirty="0"/>
          </a:p>
        </p:txBody>
      </p:sp>
      <p:sp>
        <p:nvSpPr>
          <p:cNvPr id="3" name="Title 2"/>
          <p:cNvSpPr>
            <a:spLocks noGrp="1"/>
          </p:cNvSpPr>
          <p:nvPr>
            <p:ph type="title"/>
          </p:nvPr>
        </p:nvSpPr>
        <p:spPr/>
        <p:txBody>
          <a:bodyPr>
            <a:normAutofit/>
          </a:bodyPr>
          <a:lstStyle/>
          <a:p>
            <a:r>
              <a:rPr lang="ru-RU" dirty="0" smtClean="0"/>
              <a:t>Регистрация внешних аудиторов</a:t>
            </a:r>
            <a:r>
              <a:rPr lang="en-US" dirty="0" smtClean="0"/>
              <a:t> </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26</a:t>
            </a:fld>
            <a:endParaRPr lang="de-DE" dirty="0"/>
          </a:p>
        </p:txBody>
      </p:sp>
    </p:spTree>
    <p:extLst>
      <p:ext uri="{BB962C8B-B14F-4D97-AF65-F5344CB8AC3E}">
        <p14:creationId xmlns:p14="http://schemas.microsoft.com/office/powerpoint/2010/main" val="10830406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89678"/>
            <a:ext cx="8229600" cy="5324475"/>
          </a:xfrm>
        </p:spPr>
        <p:txBody>
          <a:bodyPr/>
          <a:lstStyle/>
          <a:p>
            <a:r>
              <a:rPr lang="ru-RU" dirty="0" smtClean="0"/>
              <a:t>наименование, адрес и регистрационный номер;</a:t>
            </a:r>
          </a:p>
          <a:p>
            <a:r>
              <a:rPr lang="ru-RU" dirty="0" smtClean="0"/>
              <a:t>организационно-правовая форма;</a:t>
            </a:r>
          </a:p>
          <a:p>
            <a:r>
              <a:rPr lang="ru-RU" dirty="0" smtClean="0"/>
              <a:t>контактная информация, основное контактное лицо и веб-сайт;</a:t>
            </a:r>
          </a:p>
          <a:p>
            <a:r>
              <a:rPr lang="ru-RU" dirty="0" smtClean="0"/>
              <a:t>адрес каждого офиса в государстве-члене;</a:t>
            </a:r>
          </a:p>
          <a:p>
            <a:r>
              <a:rPr lang="ru-RU" dirty="0" smtClean="0"/>
              <a:t>имена и регистрационные номера всех внешних аудиторов, нанятых аудиторской компанией или связанных с ней в качестве партнеров или иным образом;</a:t>
            </a:r>
          </a:p>
          <a:p>
            <a:r>
              <a:rPr lang="ru-RU" dirty="0" smtClean="0"/>
              <a:t>имена и рабочие адреса всех собственников и акционеров;</a:t>
            </a:r>
          </a:p>
          <a:p>
            <a:r>
              <a:rPr lang="ru-RU" dirty="0" smtClean="0"/>
              <a:t>имена и рабочие адреса всех членов административного органа или органа управления;</a:t>
            </a:r>
          </a:p>
          <a:p>
            <a:r>
              <a:rPr lang="ru-RU" dirty="0" smtClean="0"/>
              <a:t>членство в сети и перечень наименований и адресов фирм-членов и аффилированных лиц или указание общедоступного источника такой информации;</a:t>
            </a:r>
          </a:p>
          <a:p>
            <a:endParaRPr lang="en-US" dirty="0"/>
          </a:p>
        </p:txBody>
      </p:sp>
      <p:sp>
        <p:nvSpPr>
          <p:cNvPr id="3" name="Title 2"/>
          <p:cNvSpPr>
            <a:spLocks noGrp="1"/>
          </p:cNvSpPr>
          <p:nvPr>
            <p:ph type="title"/>
          </p:nvPr>
        </p:nvSpPr>
        <p:spPr/>
        <p:txBody>
          <a:bodyPr>
            <a:normAutofit/>
          </a:bodyPr>
          <a:lstStyle/>
          <a:p>
            <a:r>
              <a:rPr lang="ru-RU" dirty="0" smtClean="0"/>
              <a:t>Регистрация аудиторских компаний</a:t>
            </a:r>
            <a:r>
              <a:rPr lang="en-US" dirty="0" smtClean="0"/>
              <a:t> (1) </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27</a:t>
            </a:fld>
            <a:endParaRPr lang="de-DE" dirty="0"/>
          </a:p>
        </p:txBody>
      </p:sp>
    </p:spTree>
    <p:extLst>
      <p:ext uri="{BB962C8B-B14F-4D97-AF65-F5344CB8AC3E}">
        <p14:creationId xmlns:p14="http://schemas.microsoft.com/office/powerpoint/2010/main" val="34466196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ru-RU" dirty="0" smtClean="0"/>
              <a:t>информация обо всех других регистрациях в качестве аудиторской компании в других государствах-членах, включая наименование регистрационных органов и регистрационные номера</a:t>
            </a:r>
            <a:endParaRPr lang="en-US" dirty="0"/>
          </a:p>
          <a:p>
            <a:endParaRPr lang="en-US" dirty="0"/>
          </a:p>
          <a:p>
            <a:r>
              <a:rPr lang="ru-RU" dirty="0" smtClean="0"/>
              <a:t>если применимо, информация о том, зарегистрирована ли аудиторская компания в качестве компании другого государства-члена</a:t>
            </a:r>
            <a:endParaRPr lang="en-US" dirty="0"/>
          </a:p>
          <a:p>
            <a:endParaRPr lang="en-US" dirty="0"/>
          </a:p>
          <a:p>
            <a:r>
              <a:rPr lang="ru-RU" dirty="0" smtClean="0"/>
              <a:t>субъекты аудита третьих стран – должны быть четко указаны в реестре именно в этом качестве, а не в качестве аудиторских компаний.</a:t>
            </a:r>
            <a:endParaRPr lang="en-US" dirty="0"/>
          </a:p>
          <a:p>
            <a:endParaRPr lang="en-US" dirty="0" smtClean="0"/>
          </a:p>
          <a:p>
            <a:endParaRPr lang="en-US" dirty="0"/>
          </a:p>
          <a:p>
            <a:endParaRPr lang="en-US" dirty="0" smtClean="0"/>
          </a:p>
          <a:p>
            <a:endParaRPr lang="en-US" dirty="0"/>
          </a:p>
        </p:txBody>
      </p:sp>
      <p:sp>
        <p:nvSpPr>
          <p:cNvPr id="3" name="Title 2"/>
          <p:cNvSpPr>
            <a:spLocks noGrp="1"/>
          </p:cNvSpPr>
          <p:nvPr>
            <p:ph type="title"/>
          </p:nvPr>
        </p:nvSpPr>
        <p:spPr/>
        <p:txBody>
          <a:bodyPr/>
          <a:lstStyle/>
          <a:p>
            <a:r>
              <a:rPr lang="ru-RU" dirty="0" smtClean="0"/>
              <a:t>Регистрация аудиторских компаний</a:t>
            </a:r>
            <a:r>
              <a:rPr lang="en-US" dirty="0" smtClean="0"/>
              <a:t> (2) </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28</a:t>
            </a:fld>
            <a:endParaRPr lang="de-DE" dirty="0"/>
          </a:p>
        </p:txBody>
      </p:sp>
    </p:spTree>
    <p:extLst>
      <p:ext uri="{BB962C8B-B14F-4D97-AF65-F5344CB8AC3E}">
        <p14:creationId xmlns:p14="http://schemas.microsoft.com/office/powerpoint/2010/main" val="38965636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ru-RU" sz="2600" dirty="0" smtClean="0"/>
              <a:t>В отношении как аудиторов, так и аудиторских компаний – </a:t>
            </a:r>
            <a:r>
              <a:rPr lang="ru-RU" sz="2800" dirty="0" smtClean="0"/>
              <a:t>государства-члены должны обеспечить направление аудиторами </a:t>
            </a:r>
            <a:r>
              <a:rPr lang="ru-RU" sz="2800" u="sng" dirty="0" smtClean="0"/>
              <a:t>обновленной информации</a:t>
            </a:r>
            <a:r>
              <a:rPr lang="ru-RU" sz="2800" dirty="0" smtClean="0"/>
              <a:t> в реестр</a:t>
            </a:r>
            <a:endParaRPr lang="en-US" sz="2600" dirty="0"/>
          </a:p>
          <a:p>
            <a:r>
              <a:rPr lang="ru-RU" sz="2600" dirty="0" smtClean="0"/>
              <a:t>Аудиторы и аудиторские компании – несут ответственность за </a:t>
            </a:r>
            <a:r>
              <a:rPr lang="ru-RU" sz="2800" dirty="0" smtClean="0"/>
              <a:t>сведения, предоставляемые компетентным органам</a:t>
            </a:r>
            <a:endParaRPr lang="en-US" sz="2600" dirty="0"/>
          </a:p>
          <a:p>
            <a:r>
              <a:rPr lang="ru-RU" sz="2600" dirty="0" smtClean="0"/>
              <a:t>Язык реестра</a:t>
            </a:r>
            <a:r>
              <a:rPr lang="en-US" sz="2600" dirty="0" smtClean="0"/>
              <a:t> – </a:t>
            </a:r>
            <a:r>
              <a:rPr lang="ru-RU" sz="2400" dirty="0" smtClean="0"/>
              <a:t>государства-члена</a:t>
            </a:r>
            <a:r>
              <a:rPr lang="en-US" sz="2600" dirty="0" smtClean="0"/>
              <a:t>, </a:t>
            </a:r>
            <a:r>
              <a:rPr lang="ru-RU" sz="2600" dirty="0" smtClean="0"/>
              <a:t>но может быть переведен на другие языки (официально или неофициально)</a:t>
            </a:r>
            <a:endParaRPr lang="en-US" sz="2600" dirty="0"/>
          </a:p>
        </p:txBody>
      </p:sp>
      <p:sp>
        <p:nvSpPr>
          <p:cNvPr id="3" name="Title 2"/>
          <p:cNvSpPr>
            <a:spLocks noGrp="1"/>
          </p:cNvSpPr>
          <p:nvPr>
            <p:ph type="title"/>
          </p:nvPr>
        </p:nvSpPr>
        <p:spPr/>
        <p:txBody>
          <a:bodyPr/>
          <a:lstStyle/>
          <a:p>
            <a:r>
              <a:rPr lang="ru-RU" dirty="0" smtClean="0"/>
              <a:t>Реестр: дополнительные требования</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29</a:t>
            </a:fld>
            <a:endParaRPr lang="de-DE" dirty="0"/>
          </a:p>
        </p:txBody>
      </p:sp>
    </p:spTree>
    <p:extLst>
      <p:ext uri="{BB962C8B-B14F-4D97-AF65-F5344CB8AC3E}">
        <p14:creationId xmlns:p14="http://schemas.microsoft.com/office/powerpoint/2010/main" val="2237434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8"/>
            <a:ext cx="8915830" cy="5072063"/>
          </a:xfrm>
        </p:spPr>
        <p:txBody>
          <a:bodyPr/>
          <a:lstStyle/>
          <a:p>
            <a:r>
              <a:rPr lang="ru-RU" sz="2100" dirty="0" smtClean="0"/>
              <a:t>Восстановление доверия инвесторов к финансовой информации</a:t>
            </a:r>
            <a:endParaRPr lang="en-US" sz="2100" dirty="0" smtClean="0"/>
          </a:p>
          <a:p>
            <a:r>
              <a:rPr lang="ru-RU" sz="2100" dirty="0" smtClean="0"/>
              <a:t>Директива в новой редакции </a:t>
            </a:r>
            <a:r>
              <a:rPr lang="ru-RU" sz="2100" i="1" dirty="0" smtClean="0"/>
              <a:t>включает в себя</a:t>
            </a:r>
            <a:r>
              <a:rPr lang="en-US" sz="2100" dirty="0" smtClean="0"/>
              <a:t> </a:t>
            </a:r>
            <a:r>
              <a:rPr lang="ru-RU" sz="2100" dirty="0" smtClean="0"/>
              <a:t>меры по</a:t>
            </a:r>
            <a:endParaRPr lang="en-US" sz="2100" dirty="0" smtClean="0"/>
          </a:p>
          <a:p>
            <a:pPr lvl="1"/>
            <a:r>
              <a:rPr lang="ru-RU" sz="2100" i="1" dirty="0" smtClean="0"/>
              <a:t>повышению независимости внешних аудиторов</a:t>
            </a:r>
            <a:endParaRPr lang="en-US" sz="2100" i="1" dirty="0"/>
          </a:p>
          <a:p>
            <a:pPr lvl="1"/>
            <a:r>
              <a:rPr lang="ru-RU" sz="2100" i="1" dirty="0" smtClean="0"/>
              <a:t>повышению информативности аудиторского отчета и</a:t>
            </a:r>
            <a:endParaRPr lang="en-US" sz="2100" i="1" dirty="0" smtClean="0"/>
          </a:p>
          <a:p>
            <a:pPr lvl="1"/>
            <a:r>
              <a:rPr lang="ru-RU" sz="2100" i="1" dirty="0" smtClean="0"/>
              <a:t>усилению надзора за аудиторской деятельностью во всех государствах-членах ЕС</a:t>
            </a:r>
            <a:endParaRPr lang="en-US" sz="2100" dirty="0" smtClean="0"/>
          </a:p>
          <a:p>
            <a:r>
              <a:rPr lang="ru-RU" sz="2100" dirty="0" smtClean="0"/>
              <a:t>Регламент: более жесткие требования к обязательному аудиту субъектов общественного интереса, повышение независимости и усиление профессионального скептицизма и ограничение конфликтов интересов</a:t>
            </a:r>
            <a:endParaRPr lang="en-US" sz="2100" dirty="0"/>
          </a:p>
          <a:p>
            <a:r>
              <a:rPr lang="ru-RU" sz="2100" dirty="0" smtClean="0"/>
              <a:t>Два года на выполнение Директивы в новой редакции. Регламент также станет непосредственно применимым в середине 2016 г.</a:t>
            </a:r>
            <a:endParaRPr lang="en-US" sz="2100" dirty="0" smtClean="0"/>
          </a:p>
          <a:p>
            <a:r>
              <a:rPr lang="ru-RU" sz="2100" dirty="0" smtClean="0"/>
              <a:t>ЕК будет вести работу с государствами-членами, национальными органами надзора и заинтересованными сторонами для содействия последовательному и успешному выполнению новых норм во всех государствах-членах ЕС </a:t>
            </a:r>
            <a:endParaRPr lang="en-US" sz="2100" dirty="0"/>
          </a:p>
        </p:txBody>
      </p:sp>
      <p:sp>
        <p:nvSpPr>
          <p:cNvPr id="3" name="Title 2"/>
          <p:cNvSpPr>
            <a:spLocks noGrp="1"/>
          </p:cNvSpPr>
          <p:nvPr>
            <p:ph type="title"/>
          </p:nvPr>
        </p:nvSpPr>
        <p:spPr/>
        <p:txBody>
          <a:bodyPr/>
          <a:lstStyle/>
          <a:p>
            <a:r>
              <a:rPr lang="ru-RU" dirty="0" smtClean="0"/>
              <a:t>Основные посылы последних изменений</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3</a:t>
            </a:fld>
            <a:endParaRPr lang="de-DE" dirty="0"/>
          </a:p>
        </p:txBody>
      </p:sp>
    </p:spTree>
    <p:extLst>
      <p:ext uri="{BB962C8B-B14F-4D97-AF65-F5344CB8AC3E}">
        <p14:creationId xmlns:p14="http://schemas.microsoft.com/office/powerpoint/2010/main" val="21781768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4000" dirty="0"/>
              <a:t/>
            </a:r>
            <a:br>
              <a:rPr lang="en-US" sz="4000" dirty="0"/>
            </a:br>
            <a:r>
              <a:rPr lang="ru-RU" sz="4000" dirty="0" smtClean="0"/>
              <a:t>ГЛАВА</a:t>
            </a:r>
            <a:r>
              <a:rPr lang="en-US" sz="4000" dirty="0" smtClean="0"/>
              <a:t> IV</a:t>
            </a:r>
          </a:p>
          <a:p>
            <a:pPr marL="0" indent="0">
              <a:buNone/>
            </a:pPr>
            <a:r>
              <a:rPr lang="ru-RU" sz="4000" dirty="0" smtClean="0"/>
              <a:t>ПРОФЕССИОНАЛЬНАЯ ЭТИКА, НЕЗАВИСИМОСТЬ, ОБЪЕКТИВНОСТЬ, КОНФИДЕНЦИАЛЬНОСТЬ И</a:t>
            </a:r>
            <a:r>
              <a:rPr lang="ru-RU" sz="4000" b="1" dirty="0" smtClean="0"/>
              <a:t> </a:t>
            </a:r>
            <a:r>
              <a:rPr lang="ru-RU" sz="4000" dirty="0" smtClean="0"/>
              <a:t>ПРОФЕССИОНАЛЬНАЯ ТАЙНА</a:t>
            </a:r>
            <a:endParaRPr lang="en-US" sz="4000"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30</a:t>
            </a:fld>
            <a:endParaRPr lang="de-DE" dirty="0"/>
          </a:p>
        </p:txBody>
      </p:sp>
    </p:spTree>
    <p:extLst>
      <p:ext uri="{BB962C8B-B14F-4D97-AF65-F5344CB8AC3E}">
        <p14:creationId xmlns:p14="http://schemas.microsoft.com/office/powerpoint/2010/main" val="4803650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199" y="580153"/>
            <a:ext cx="8610601" cy="5072063"/>
          </a:xfrm>
        </p:spPr>
        <p:txBody>
          <a:bodyPr/>
          <a:lstStyle/>
          <a:p>
            <a:r>
              <a:rPr lang="ru-RU" b="1" dirty="0" smtClean="0"/>
              <a:t>Профессиональная этика</a:t>
            </a:r>
            <a:r>
              <a:rPr lang="en-US" b="1" dirty="0" smtClean="0"/>
              <a:t> </a:t>
            </a:r>
            <a:endParaRPr lang="en-US" dirty="0"/>
          </a:p>
          <a:p>
            <a:r>
              <a:rPr lang="ru-RU" dirty="0" smtClean="0"/>
              <a:t>охватывает как минимум общественно значимую функцию, добросовестность, объективность, профессиональную компетентность и осмотрительность</a:t>
            </a:r>
            <a:endParaRPr lang="en-US" dirty="0" smtClean="0"/>
          </a:p>
          <a:p>
            <a:endParaRPr lang="en-US" dirty="0" smtClean="0"/>
          </a:p>
          <a:p>
            <a:r>
              <a:rPr lang="ru-RU" b="1" dirty="0" smtClean="0"/>
              <a:t>Профессиональный скептицизм</a:t>
            </a:r>
            <a:endParaRPr lang="en-US" b="1" dirty="0"/>
          </a:p>
          <a:p>
            <a:r>
              <a:rPr lang="ru-RU" u="sng" dirty="0" smtClean="0"/>
              <a:t>отношение</a:t>
            </a:r>
            <a:r>
              <a:rPr lang="en-US" dirty="0" smtClean="0"/>
              <a:t> - </a:t>
            </a:r>
            <a:r>
              <a:rPr lang="ru-RU" dirty="0" smtClean="0"/>
              <a:t>сомнение, проявление настороженности к условиям, которые могут указывать на возможное искажение в связи с ошибкой или мошенничеством, а также критическая оценка аудиторских данных и демонстрировавшиеся в прошлом честность и добросовестность руководства объекта аудита и лиц, ответственных за управлением им</a:t>
            </a:r>
            <a:endParaRPr lang="en-US" dirty="0" smtClean="0"/>
          </a:p>
          <a:p>
            <a:r>
              <a:rPr lang="ru-RU" u="sng" dirty="0" smtClean="0"/>
              <a:t>особое внимание</a:t>
            </a:r>
            <a:r>
              <a:rPr lang="en-US" u="sng" dirty="0" smtClean="0"/>
              <a:t> </a:t>
            </a:r>
            <a:r>
              <a:rPr lang="en-US" dirty="0" smtClean="0"/>
              <a:t>- </a:t>
            </a:r>
            <a:r>
              <a:rPr lang="ru-RU" dirty="0" smtClean="0"/>
              <a:t>рассмотрение сделанных руководством оценок справедливой стоимости, обесценения активов, резервов и будущего потока денежных средств, значимого для действующего предприятия</a:t>
            </a:r>
            <a:endParaRPr lang="en-US" dirty="0" smtClean="0"/>
          </a:p>
        </p:txBody>
      </p:sp>
      <p:sp>
        <p:nvSpPr>
          <p:cNvPr id="3" name="Title 2"/>
          <p:cNvSpPr>
            <a:spLocks noGrp="1"/>
          </p:cNvSpPr>
          <p:nvPr>
            <p:ph type="title"/>
          </p:nvPr>
        </p:nvSpPr>
        <p:spPr>
          <a:xfrm>
            <a:off x="151970" y="-60325"/>
            <a:ext cx="7496591" cy="640478"/>
          </a:xfrm>
        </p:spPr>
        <p:txBody>
          <a:bodyPr>
            <a:normAutofit/>
          </a:bodyPr>
          <a:lstStyle/>
          <a:p>
            <a:r>
              <a:rPr lang="ru-RU" dirty="0" smtClean="0"/>
              <a:t>Этика и скептицизм</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31</a:t>
            </a:fld>
            <a:endParaRPr lang="de-DE" dirty="0"/>
          </a:p>
        </p:txBody>
      </p:sp>
    </p:spTree>
    <p:extLst>
      <p:ext uri="{BB962C8B-B14F-4D97-AF65-F5344CB8AC3E}">
        <p14:creationId xmlns:p14="http://schemas.microsoft.com/office/powerpoint/2010/main" val="22727908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 y="589679"/>
            <a:ext cx="8953500" cy="5355510"/>
          </a:xfrm>
        </p:spPr>
        <p:txBody>
          <a:bodyPr/>
          <a:lstStyle/>
          <a:p>
            <a:r>
              <a:rPr lang="ru-RU" sz="2400" dirty="0" smtClean="0"/>
              <a:t>Внешний аудитор/аудиторская компания (</a:t>
            </a:r>
            <a:r>
              <a:rPr lang="ru-RU" sz="1800" i="1" dirty="0" smtClean="0"/>
              <a:t>а также любое физическое лицо, которое способно прямо или косвенно оказать воздействие на итог обязательного аудита)</a:t>
            </a:r>
            <a:r>
              <a:rPr lang="ru-RU" sz="2400" dirty="0" smtClean="0"/>
              <a:t> является независимым от объекта аудита и не участвует в принятии решений объекта аудита</a:t>
            </a:r>
            <a:endParaRPr lang="en-US" sz="2400" dirty="0" smtClean="0"/>
          </a:p>
          <a:p>
            <a:r>
              <a:rPr lang="ru-RU" sz="2400" dirty="0" smtClean="0"/>
              <a:t>Независимость – в период, охваченный финансовой отчетностью, и на протяжении аудита.</a:t>
            </a:r>
            <a:endParaRPr lang="en-US" sz="2400" dirty="0" smtClean="0"/>
          </a:p>
          <a:p>
            <a:r>
              <a:rPr lang="ru-RU" sz="2400" dirty="0" smtClean="0"/>
              <a:t>Внешний аудитор или аудиторская компания</a:t>
            </a:r>
            <a:r>
              <a:rPr lang="en-US" sz="2400" dirty="0" smtClean="0"/>
              <a:t> –</a:t>
            </a:r>
            <a:r>
              <a:rPr lang="ru-RU" sz="2400" dirty="0" smtClean="0"/>
              <a:t>недопущение риска для независимости</a:t>
            </a:r>
            <a:endParaRPr lang="en-US" sz="2400" dirty="0" smtClean="0"/>
          </a:p>
          <a:p>
            <a:r>
              <a:rPr lang="ru-RU" sz="2400" dirty="0" smtClean="0"/>
              <a:t>Непроведение аудита – в случае угрозы самопроверки, личной заинтересованности, защиты интересов клиента, фамильярности или принуждения, создаваемой финансовыми, личными, деловыми, трудовыми или иными отношениями</a:t>
            </a:r>
            <a:endParaRPr lang="en-US" sz="2400" dirty="0" smtClean="0"/>
          </a:p>
        </p:txBody>
      </p:sp>
      <p:sp>
        <p:nvSpPr>
          <p:cNvPr id="3" name="Title 2"/>
          <p:cNvSpPr>
            <a:spLocks noGrp="1"/>
          </p:cNvSpPr>
          <p:nvPr>
            <p:ph type="title"/>
          </p:nvPr>
        </p:nvSpPr>
        <p:spPr>
          <a:xfrm>
            <a:off x="114300" y="-50800"/>
            <a:ext cx="7534261" cy="640478"/>
          </a:xfrm>
        </p:spPr>
        <p:txBody>
          <a:bodyPr>
            <a:normAutofit/>
          </a:bodyPr>
          <a:lstStyle/>
          <a:p>
            <a:r>
              <a:rPr lang="ru-RU" dirty="0" smtClean="0"/>
              <a:t>Независимость и объективность</a:t>
            </a:r>
            <a:r>
              <a:rPr lang="en-US" dirty="0" smtClean="0"/>
              <a:t> (1)</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32</a:t>
            </a:fld>
            <a:endParaRPr lang="de-DE" dirty="0"/>
          </a:p>
        </p:txBody>
      </p:sp>
    </p:spTree>
    <p:extLst>
      <p:ext uri="{BB962C8B-B14F-4D97-AF65-F5344CB8AC3E}">
        <p14:creationId xmlns:p14="http://schemas.microsoft.com/office/powerpoint/2010/main" val="13584588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8"/>
            <a:ext cx="8839630" cy="5195888"/>
          </a:xfrm>
        </p:spPr>
        <p:txBody>
          <a:bodyPr/>
          <a:lstStyle/>
          <a:p>
            <a:r>
              <a:rPr lang="ru-RU" sz="1800" b="1" dirty="0" smtClean="0"/>
              <a:t>Любой, кто может влиять на исход аудита </a:t>
            </a:r>
            <a:r>
              <a:rPr lang="en-US" sz="1800" dirty="0" smtClean="0"/>
              <a:t>– </a:t>
            </a:r>
            <a:r>
              <a:rPr lang="ru-RU" sz="1800" dirty="0" smtClean="0"/>
              <a:t>отсутствует личная или финансовая заинтересованность в объекте аудита, кроме долей, принадлежащих косвенно (например, посредством систем совместных инвестиций или страхование жизни)</a:t>
            </a:r>
            <a:endParaRPr lang="en-US" sz="1800" dirty="0" smtClean="0"/>
          </a:p>
          <a:p>
            <a:r>
              <a:rPr lang="ru-RU" sz="1800" b="1" dirty="0" smtClean="0"/>
              <a:t>Угрозы независимости</a:t>
            </a:r>
            <a:r>
              <a:rPr lang="en-US" sz="1800" b="1" dirty="0" smtClean="0"/>
              <a:t> – </a:t>
            </a:r>
            <a:r>
              <a:rPr lang="ru-RU" sz="1800" b="1" dirty="0" smtClean="0"/>
              <a:t>задокументированы</a:t>
            </a:r>
            <a:r>
              <a:rPr lang="en-US" sz="1800" b="1" dirty="0" smtClean="0"/>
              <a:t> </a:t>
            </a:r>
            <a:r>
              <a:rPr lang="ru-RU" sz="1800" dirty="0" smtClean="0"/>
              <a:t>в рабочих документах и меры по смягчению угроз</a:t>
            </a:r>
            <a:endParaRPr lang="en-US" sz="1800" dirty="0" smtClean="0"/>
          </a:p>
          <a:p>
            <a:r>
              <a:rPr lang="ru-RU" sz="1800" dirty="0" smtClean="0"/>
              <a:t>Недопущение принятия материальных или нематериальных подарков или услуг</a:t>
            </a:r>
            <a:r>
              <a:rPr lang="en-US" sz="1800" b="1" dirty="0" smtClean="0"/>
              <a:t> </a:t>
            </a:r>
            <a:r>
              <a:rPr lang="en-US" sz="1800" dirty="0" smtClean="0"/>
              <a:t>–</a:t>
            </a:r>
            <a:r>
              <a:rPr lang="ru-RU" sz="1800" dirty="0" smtClean="0"/>
              <a:t> кроме незначительных или несущественных (по мнению третьей стороны)</a:t>
            </a:r>
            <a:endParaRPr lang="en-US" sz="1800" dirty="0" smtClean="0"/>
          </a:p>
          <a:p>
            <a:r>
              <a:rPr lang="ru-RU" sz="1800" b="1" dirty="0" smtClean="0"/>
              <a:t>Если во время аудита происходит слияние или приобретение объекта </a:t>
            </a:r>
            <a:r>
              <a:rPr lang="en-US" sz="1800" dirty="0" smtClean="0"/>
              <a:t>– </a:t>
            </a:r>
            <a:r>
              <a:rPr lang="ru-RU" sz="1800" dirty="0" smtClean="0"/>
              <a:t>оценка угроз независимости</a:t>
            </a:r>
            <a:r>
              <a:rPr lang="en-US" sz="1800" dirty="0" smtClean="0"/>
              <a:t> (</a:t>
            </a:r>
            <a:r>
              <a:rPr lang="ru-RU" sz="1800" dirty="0" smtClean="0"/>
              <a:t>например, неаудиторские услуги</a:t>
            </a:r>
            <a:r>
              <a:rPr lang="en-US" sz="1800" dirty="0" smtClean="0"/>
              <a:t>)</a:t>
            </a:r>
          </a:p>
          <a:p>
            <a:r>
              <a:rPr lang="ru-RU" sz="1800" b="1" dirty="0" smtClean="0"/>
              <a:t>Прекращение любых отношений в возможно короткие сроки</a:t>
            </a:r>
            <a:r>
              <a:rPr lang="en-US" sz="1800" dirty="0" smtClean="0"/>
              <a:t> – </a:t>
            </a:r>
            <a:r>
              <a:rPr lang="ru-RU" sz="1800" dirty="0" smtClean="0"/>
              <a:t>но не позднее, чем в течение 3 месяцев</a:t>
            </a:r>
            <a:endParaRPr lang="en-US" sz="1800" dirty="0" smtClean="0"/>
          </a:p>
          <a:p>
            <a:r>
              <a:rPr lang="ru-RU" sz="1800" b="1" dirty="0" smtClean="0"/>
              <a:t>Трудоустройство </a:t>
            </a:r>
            <a:r>
              <a:rPr lang="en-US" sz="1800" dirty="0" smtClean="0"/>
              <a:t>– </a:t>
            </a:r>
            <a:r>
              <a:rPr lang="ru-RU" sz="1800" dirty="0" smtClean="0"/>
              <a:t>внешний аудитор или ключевой партнер по аудиту </a:t>
            </a:r>
            <a:r>
              <a:rPr lang="en-US" sz="1800" dirty="0" smtClean="0"/>
              <a:t>– </a:t>
            </a:r>
            <a:r>
              <a:rPr lang="ru-RU" sz="1800" dirty="0" smtClean="0"/>
              <a:t>не занимает ключевые управленческие должности </a:t>
            </a:r>
            <a:r>
              <a:rPr lang="en-US" sz="1800" dirty="0" smtClean="0"/>
              <a:t>1 </a:t>
            </a:r>
            <a:r>
              <a:rPr lang="ru-RU" sz="1800" dirty="0" smtClean="0"/>
              <a:t>год </a:t>
            </a:r>
            <a:r>
              <a:rPr lang="en-US" sz="1800" dirty="0" smtClean="0"/>
              <a:t>(2 </a:t>
            </a:r>
            <a:r>
              <a:rPr lang="ru-RU" sz="1800" dirty="0" smtClean="0"/>
              <a:t>года в случае СОИ</a:t>
            </a:r>
            <a:r>
              <a:rPr lang="en-US" sz="1800" dirty="0" smtClean="0"/>
              <a:t>) </a:t>
            </a:r>
            <a:r>
              <a:rPr lang="ru-RU" sz="1800" dirty="0" smtClean="0"/>
              <a:t>с момента прекращения работы в качестве аудитора или ключевого партнера </a:t>
            </a:r>
            <a:r>
              <a:rPr lang="en-US" sz="1800" i="1" dirty="0" smtClean="0"/>
              <a:t>(</a:t>
            </a:r>
            <a:r>
              <a:rPr lang="ru-RU" sz="1800" i="1" dirty="0" smtClean="0"/>
              <a:t>другие сотрудники и партнеры </a:t>
            </a:r>
            <a:r>
              <a:rPr lang="en-US" sz="1800" i="1" dirty="0" smtClean="0"/>
              <a:t>– 1 </a:t>
            </a:r>
            <a:r>
              <a:rPr lang="ru-RU" sz="1800" i="1" dirty="0" smtClean="0"/>
              <a:t>год после непосредственного или косвенного участия</a:t>
            </a:r>
            <a:r>
              <a:rPr lang="en-US" sz="1800" i="1" dirty="0" smtClean="0"/>
              <a:t>)</a:t>
            </a:r>
          </a:p>
          <a:p>
            <a:endParaRPr lang="en-US" dirty="0" smtClean="0"/>
          </a:p>
          <a:p>
            <a:endParaRPr lang="en-US" dirty="0" smtClean="0"/>
          </a:p>
          <a:p>
            <a:endParaRPr lang="en-US" dirty="0"/>
          </a:p>
        </p:txBody>
      </p:sp>
      <p:sp>
        <p:nvSpPr>
          <p:cNvPr id="3" name="Title 2"/>
          <p:cNvSpPr>
            <a:spLocks noGrp="1"/>
          </p:cNvSpPr>
          <p:nvPr>
            <p:ph type="title"/>
          </p:nvPr>
        </p:nvSpPr>
        <p:spPr/>
        <p:txBody>
          <a:bodyPr>
            <a:normAutofit/>
          </a:bodyPr>
          <a:lstStyle/>
          <a:p>
            <a:r>
              <a:rPr lang="ru-RU" dirty="0" smtClean="0"/>
              <a:t>Независимость и объективность</a:t>
            </a:r>
            <a:r>
              <a:rPr lang="en-US" dirty="0" smtClean="0"/>
              <a:t> (2)</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33</a:t>
            </a:fld>
            <a:endParaRPr lang="de-DE" dirty="0"/>
          </a:p>
        </p:txBody>
      </p:sp>
    </p:spTree>
    <p:extLst>
      <p:ext uri="{BB962C8B-B14F-4D97-AF65-F5344CB8AC3E}">
        <p14:creationId xmlns:p14="http://schemas.microsoft.com/office/powerpoint/2010/main" val="20233642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ru-RU" sz="2600" dirty="0" smtClean="0"/>
              <a:t>Угрозы независимости</a:t>
            </a:r>
            <a:r>
              <a:rPr lang="en-US" sz="2600" dirty="0" smtClean="0"/>
              <a:t> – </a:t>
            </a:r>
            <a:r>
              <a:rPr lang="ru-RU" sz="2600" dirty="0" smtClean="0"/>
              <a:t>оцениваются до принятия или продолжения задания</a:t>
            </a:r>
            <a:endParaRPr lang="en-US" sz="2600" dirty="0" smtClean="0"/>
          </a:p>
          <a:p>
            <a:pPr lvl="1"/>
            <a:r>
              <a:rPr lang="ru-RU" sz="2400" dirty="0" smtClean="0"/>
              <a:t>имеются ли доли в объекте аудита</a:t>
            </a:r>
            <a:endParaRPr lang="en-US" sz="2400" dirty="0" smtClean="0"/>
          </a:p>
          <a:p>
            <a:pPr lvl="1"/>
            <a:r>
              <a:rPr lang="ru-RU" sz="2400" dirty="0" smtClean="0"/>
              <a:t>если имеются угрозы</a:t>
            </a:r>
            <a:r>
              <a:rPr lang="en-US" sz="2400" dirty="0" smtClean="0"/>
              <a:t> –</a:t>
            </a:r>
            <a:r>
              <a:rPr lang="ru-RU" sz="2400" dirty="0" smtClean="0"/>
              <a:t> каковы меры по их смягчению</a:t>
            </a:r>
            <a:endParaRPr lang="en-US" sz="2400" dirty="0" smtClean="0"/>
          </a:p>
          <a:p>
            <a:pPr lvl="1"/>
            <a:r>
              <a:rPr lang="ru-RU" sz="2400" dirty="0" smtClean="0"/>
              <a:t>компетентные работники, время и ресурсы для надлежащего проведения аудита</a:t>
            </a:r>
            <a:endParaRPr lang="en-US" sz="2400" dirty="0"/>
          </a:p>
          <a:p>
            <a:pPr lvl="1"/>
            <a:r>
              <a:rPr lang="ru-RU" sz="2400" dirty="0" smtClean="0"/>
              <a:t>ключевой партнер по аудиту утвержден в соответствующем государстве-члене</a:t>
            </a:r>
            <a:endParaRPr lang="en-US" sz="2400" dirty="0"/>
          </a:p>
          <a:p>
            <a:pPr lvl="1"/>
            <a:endParaRPr lang="en-US" sz="2400" dirty="0" smtClean="0"/>
          </a:p>
          <a:p>
            <a:r>
              <a:rPr lang="ru-RU" sz="2600" dirty="0" smtClean="0"/>
              <a:t>Возможно применение упрощенных требований к документированию в случае аудита малых субъектов и добровольного аудита</a:t>
            </a:r>
            <a:endParaRPr lang="en-US" sz="2600" dirty="0"/>
          </a:p>
        </p:txBody>
      </p:sp>
      <p:sp>
        <p:nvSpPr>
          <p:cNvPr id="3" name="Title 2"/>
          <p:cNvSpPr>
            <a:spLocks noGrp="1"/>
          </p:cNvSpPr>
          <p:nvPr>
            <p:ph type="title"/>
          </p:nvPr>
        </p:nvSpPr>
        <p:spPr>
          <a:xfrm>
            <a:off x="151970" y="-50800"/>
            <a:ext cx="8534830" cy="640478"/>
          </a:xfrm>
        </p:spPr>
        <p:txBody>
          <a:bodyPr>
            <a:normAutofit/>
          </a:bodyPr>
          <a:lstStyle/>
          <a:p>
            <a:r>
              <a:rPr lang="ru-RU" dirty="0" smtClean="0"/>
              <a:t>Оценка и документирование угроз независимости</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34</a:t>
            </a:fld>
            <a:endParaRPr lang="de-DE" dirty="0"/>
          </a:p>
        </p:txBody>
      </p:sp>
    </p:spTree>
    <p:extLst>
      <p:ext uri="{BB962C8B-B14F-4D97-AF65-F5344CB8AC3E}">
        <p14:creationId xmlns:p14="http://schemas.microsoft.com/office/powerpoint/2010/main" val="27463423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8"/>
            <a:ext cx="8915830" cy="5072063"/>
          </a:xfrm>
        </p:spPr>
        <p:txBody>
          <a:bodyPr/>
          <a:lstStyle/>
          <a:p>
            <a:r>
              <a:rPr lang="ru-RU" dirty="0" smtClean="0"/>
              <a:t>Информация, к которой имеет доступ аудитор</a:t>
            </a:r>
            <a:r>
              <a:rPr lang="en-US" dirty="0" smtClean="0"/>
              <a:t> – </a:t>
            </a:r>
            <a:r>
              <a:rPr lang="ru-RU" u="sng" dirty="0" smtClean="0"/>
              <a:t>защита конфиденциальности,</a:t>
            </a:r>
            <a:r>
              <a:rPr lang="ru-RU" dirty="0" smtClean="0"/>
              <a:t> НО – </a:t>
            </a:r>
            <a:r>
              <a:rPr lang="ru-RU" u="sng" dirty="0" smtClean="0"/>
              <a:t>не должна препятствовать правоприменению</a:t>
            </a:r>
            <a:r>
              <a:rPr lang="ru-RU" dirty="0" smtClean="0"/>
              <a:t> </a:t>
            </a:r>
            <a:endParaRPr lang="en-US" u="sng" dirty="0" smtClean="0"/>
          </a:p>
          <a:p>
            <a:r>
              <a:rPr lang="ru-RU" u="sng" dirty="0" smtClean="0"/>
              <a:t>Смена аудиторов</a:t>
            </a:r>
            <a:r>
              <a:rPr lang="en-US" u="sng" dirty="0" smtClean="0"/>
              <a:t> </a:t>
            </a:r>
            <a:r>
              <a:rPr lang="en-US" dirty="0" smtClean="0"/>
              <a:t>– </a:t>
            </a:r>
            <a:r>
              <a:rPr lang="ru-RU" dirty="0" smtClean="0"/>
              <a:t>предыдущий аудитор</a:t>
            </a:r>
            <a:r>
              <a:rPr lang="en-US" dirty="0" smtClean="0"/>
              <a:t> – </a:t>
            </a:r>
            <a:r>
              <a:rPr lang="ru-RU" dirty="0" smtClean="0"/>
              <a:t>полный доступ нового аудитора ко всем материалам, касающимся объекта аудита и последнего осуществленного в нем аудита</a:t>
            </a:r>
            <a:endParaRPr lang="en-US" dirty="0" smtClean="0"/>
          </a:p>
          <a:p>
            <a:r>
              <a:rPr lang="ru-RU" u="sng" dirty="0" smtClean="0"/>
              <a:t>После того, как перестал быть аудитором</a:t>
            </a:r>
            <a:r>
              <a:rPr lang="en-US" u="sng" dirty="0" smtClean="0"/>
              <a:t> </a:t>
            </a:r>
            <a:r>
              <a:rPr lang="en-US" dirty="0" smtClean="0"/>
              <a:t>–</a:t>
            </a:r>
            <a:r>
              <a:rPr lang="ru-RU" dirty="0" smtClean="0"/>
              <a:t> продолжают применяться</a:t>
            </a:r>
            <a:r>
              <a:rPr lang="en-US" dirty="0" smtClean="0"/>
              <a:t> </a:t>
            </a:r>
            <a:r>
              <a:rPr lang="ru-RU" dirty="0" smtClean="0"/>
              <a:t>нормы о конфиденциальности и тайне</a:t>
            </a:r>
            <a:endParaRPr lang="en-US" dirty="0" smtClean="0"/>
          </a:p>
          <a:p>
            <a:r>
              <a:rPr lang="ru-RU" u="sng" dirty="0" smtClean="0"/>
              <a:t>Аудиторские проверки групп</a:t>
            </a:r>
            <a:r>
              <a:rPr lang="en-US" u="sng" dirty="0" smtClean="0"/>
              <a:t> </a:t>
            </a:r>
            <a:r>
              <a:rPr lang="en-US" dirty="0" smtClean="0"/>
              <a:t>–</a:t>
            </a:r>
            <a:r>
              <a:rPr lang="ru-RU" dirty="0" smtClean="0"/>
              <a:t> конфиденциальность не должна препятствовать доступу, передаче информации и документации аудитору группы</a:t>
            </a:r>
            <a:endParaRPr lang="en-US" dirty="0" smtClean="0"/>
          </a:p>
          <a:p>
            <a:r>
              <a:rPr lang="ru-RU" dirty="0" smtClean="0"/>
              <a:t>Если объект аудита выпустил ценные </a:t>
            </a:r>
            <a:r>
              <a:rPr lang="ru-RU" u="sng" dirty="0" smtClean="0"/>
              <a:t>бумаги в третьей стране</a:t>
            </a:r>
            <a:r>
              <a:rPr lang="en-US" u="sng" dirty="0" smtClean="0"/>
              <a:t> </a:t>
            </a:r>
            <a:r>
              <a:rPr lang="en-US" dirty="0" smtClean="0"/>
              <a:t>– </a:t>
            </a:r>
            <a:r>
              <a:rPr lang="ru-RU" dirty="0" smtClean="0"/>
              <a:t>аудитор может </a:t>
            </a:r>
            <a:r>
              <a:rPr lang="ru-RU" u="sng" dirty="0" smtClean="0"/>
              <a:t>передать</a:t>
            </a:r>
            <a:r>
              <a:rPr lang="ru-RU" dirty="0" smtClean="0"/>
              <a:t> только рабочие документы </a:t>
            </a:r>
            <a:r>
              <a:rPr lang="ru-RU" u="sng" dirty="0" smtClean="0"/>
              <a:t>компетентному органу третьей страны</a:t>
            </a:r>
            <a:r>
              <a:rPr lang="en-US" u="sng" dirty="0" smtClean="0"/>
              <a:t> </a:t>
            </a:r>
            <a:r>
              <a:rPr lang="en-US" i="1" dirty="0" smtClean="0"/>
              <a:t>(</a:t>
            </a:r>
            <a:r>
              <a:rPr lang="ru-RU" i="1" dirty="0" smtClean="0"/>
              <a:t>на условиях защиты персональных данных</a:t>
            </a:r>
            <a:r>
              <a:rPr lang="en-US" i="1" dirty="0" smtClean="0"/>
              <a:t>)</a:t>
            </a:r>
          </a:p>
          <a:p>
            <a:endParaRPr lang="en-US" sz="2400" dirty="0"/>
          </a:p>
        </p:txBody>
      </p:sp>
      <p:sp>
        <p:nvSpPr>
          <p:cNvPr id="3" name="Title 2"/>
          <p:cNvSpPr>
            <a:spLocks noGrp="1"/>
          </p:cNvSpPr>
          <p:nvPr>
            <p:ph type="title"/>
          </p:nvPr>
        </p:nvSpPr>
        <p:spPr/>
        <p:txBody>
          <a:bodyPr>
            <a:normAutofit fontScale="90000"/>
          </a:bodyPr>
          <a:lstStyle/>
          <a:p>
            <a:r>
              <a:rPr lang="ru-RU" dirty="0" smtClean="0"/>
              <a:t>Конфиденциальность и профессиональная тайна</a:t>
            </a:r>
            <a:r>
              <a:rPr lang="en-US" dirty="0" smtClean="0"/>
              <a:t> </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35</a:t>
            </a:fld>
            <a:endParaRPr lang="de-DE" dirty="0"/>
          </a:p>
        </p:txBody>
      </p:sp>
    </p:spTree>
    <p:extLst>
      <p:ext uri="{BB962C8B-B14F-4D97-AF65-F5344CB8AC3E}">
        <p14:creationId xmlns:p14="http://schemas.microsoft.com/office/powerpoint/2010/main" val="26281176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2456"/>
            <a:ext cx="8915830" cy="5221288"/>
          </a:xfrm>
        </p:spPr>
        <p:txBody>
          <a:bodyPr/>
          <a:lstStyle/>
          <a:p>
            <a:r>
              <a:rPr lang="en-US" sz="2000" dirty="0" smtClean="0"/>
              <a:t>C</a:t>
            </a:r>
            <a:r>
              <a:rPr lang="ru-RU" sz="2000" dirty="0" smtClean="0"/>
              <a:t>обственники</a:t>
            </a:r>
            <a:r>
              <a:rPr lang="en-US" sz="2000" dirty="0" smtClean="0"/>
              <a:t> </a:t>
            </a:r>
            <a:r>
              <a:rPr lang="ru-RU" sz="2000" dirty="0" smtClean="0"/>
              <a:t>и органы управления аудиторских фирм – не оказывают влияния на аудит</a:t>
            </a:r>
            <a:r>
              <a:rPr lang="en-US" sz="2000" dirty="0" smtClean="0"/>
              <a:t> </a:t>
            </a:r>
            <a:r>
              <a:rPr lang="en-US" sz="1600" dirty="0" smtClean="0"/>
              <a:t>(</a:t>
            </a:r>
            <a:r>
              <a:rPr lang="ru-RU" sz="1600" dirty="0" smtClean="0"/>
              <a:t>чтобы не поставить под угрозу независимость и  объективность внешнего аудитора, действующего от имени аудиторской компании</a:t>
            </a:r>
            <a:r>
              <a:rPr lang="en-US" sz="1600" dirty="0" smtClean="0"/>
              <a:t>);</a:t>
            </a:r>
            <a:endParaRPr lang="en-US" sz="1600" dirty="0"/>
          </a:p>
          <a:p>
            <a:r>
              <a:rPr lang="ru-RU" sz="2000" b="1" dirty="0" smtClean="0"/>
              <a:t>Внутренняя организация внешних аудиторов и аудиторских компаний</a:t>
            </a:r>
            <a:r>
              <a:rPr lang="en-US" sz="2000" b="1" dirty="0" smtClean="0"/>
              <a:t> </a:t>
            </a:r>
          </a:p>
          <a:p>
            <a:pPr lvl="1"/>
            <a:r>
              <a:rPr lang="ru-RU" sz="1500" dirty="0" smtClean="0"/>
              <a:t>органы управления должны быть неспособны оказывать влияние на аудит</a:t>
            </a:r>
            <a:endParaRPr lang="en-US" sz="1500" dirty="0" smtClean="0"/>
          </a:p>
          <a:p>
            <a:pPr lvl="1"/>
            <a:r>
              <a:rPr lang="ru-RU" sz="1500" dirty="0" smtClean="0"/>
              <a:t>надежные внутренние процедуры компании, включая процедуры оценки риска и контроля</a:t>
            </a:r>
            <a:endParaRPr lang="en-US" sz="1500" dirty="0" smtClean="0"/>
          </a:p>
          <a:p>
            <a:pPr lvl="1"/>
            <a:r>
              <a:rPr lang="ru-RU" sz="1500" dirty="0" smtClean="0"/>
              <a:t>обеспечение наличия знаний и опыта у сотрудников и других, участвующих в конкретных аудиторских проверках</a:t>
            </a:r>
            <a:endParaRPr lang="en-US" sz="1500" dirty="0"/>
          </a:p>
          <a:p>
            <a:pPr lvl="1"/>
            <a:r>
              <a:rPr lang="ru-RU" sz="1500" dirty="0" smtClean="0"/>
              <a:t>обеспечение того, чтобы привлечение внештатных сотрудников не снижало качества аудита</a:t>
            </a:r>
            <a:endParaRPr lang="en-US" sz="1500" dirty="0" smtClean="0"/>
          </a:p>
          <a:p>
            <a:pPr lvl="1"/>
            <a:r>
              <a:rPr lang="ru-RU" sz="1500" dirty="0" smtClean="0"/>
              <a:t>системы предотвращения, выявления, устранения или управления и раскрытия любых угроз своей независимости</a:t>
            </a:r>
            <a:endParaRPr lang="en-US" sz="1500" dirty="0" smtClean="0"/>
          </a:p>
          <a:p>
            <a:pPr lvl="1"/>
            <a:r>
              <a:rPr lang="ru-RU" sz="1500" dirty="0" smtClean="0"/>
              <a:t>процедуры проведения аудита</a:t>
            </a:r>
            <a:r>
              <a:rPr lang="en-US" sz="1500" dirty="0" smtClean="0"/>
              <a:t> </a:t>
            </a:r>
            <a:r>
              <a:rPr lang="ru-RU" sz="1500" dirty="0" smtClean="0"/>
              <a:t>и</a:t>
            </a:r>
            <a:r>
              <a:rPr lang="en-US" sz="1500" dirty="0" smtClean="0"/>
              <a:t> </a:t>
            </a:r>
            <a:r>
              <a:rPr lang="ru-RU" sz="1500" dirty="0" smtClean="0"/>
              <a:t>организации структуры аудиторского файла, инструктирования, курирования и обзора работы сотрудников </a:t>
            </a:r>
          </a:p>
          <a:p>
            <a:pPr lvl="1"/>
            <a:r>
              <a:rPr lang="en-US" sz="1500" dirty="0" smtClean="0"/>
              <a:t>c</a:t>
            </a:r>
            <a:r>
              <a:rPr lang="ru-RU" sz="1500" dirty="0" smtClean="0"/>
              <a:t>оздание системы внутреннего контроля качества</a:t>
            </a:r>
          </a:p>
          <a:p>
            <a:pPr lvl="1"/>
            <a:r>
              <a:rPr lang="ru-RU" sz="1500" dirty="0" smtClean="0"/>
              <a:t>система учета случаев, которые могут повлиять на аудит</a:t>
            </a:r>
            <a:endParaRPr lang="en-US" sz="1500" dirty="0" smtClean="0"/>
          </a:p>
          <a:p>
            <a:pPr lvl="1"/>
            <a:r>
              <a:rPr lang="ru-RU" sz="1500" dirty="0" smtClean="0"/>
              <a:t>соответствующая политика вознаграждения и распределения прибыли, неаудиторские услуги объекту аудита не должны влиять на оценку работы </a:t>
            </a:r>
            <a:endParaRPr lang="en-US" sz="1500" dirty="0" smtClean="0"/>
          </a:p>
          <a:p>
            <a:pPr lvl="1"/>
            <a:r>
              <a:rPr lang="ru-RU" sz="1500" dirty="0" smtClean="0"/>
              <a:t>регулярные мониторинг и оценка систем внутреннего контроля</a:t>
            </a:r>
            <a:endParaRPr lang="en-US" sz="1500" dirty="0" smtClean="0"/>
          </a:p>
          <a:p>
            <a:pPr lvl="1"/>
            <a:endParaRPr lang="en-US" sz="1600" dirty="0" smtClean="0"/>
          </a:p>
          <a:p>
            <a:pPr lvl="1"/>
            <a:endParaRPr lang="en-US" sz="1800" dirty="0" smtClean="0"/>
          </a:p>
          <a:p>
            <a:pPr lvl="1"/>
            <a:endParaRPr lang="en-US" sz="1800" dirty="0" smtClean="0"/>
          </a:p>
          <a:p>
            <a:pPr lvl="1"/>
            <a:r>
              <a:rPr lang="en-US" sz="1800" dirty="0" smtClean="0"/>
              <a:t> </a:t>
            </a:r>
          </a:p>
          <a:p>
            <a:pPr lvl="1"/>
            <a:endParaRPr lang="en-US" sz="1800" dirty="0"/>
          </a:p>
        </p:txBody>
      </p:sp>
      <p:sp>
        <p:nvSpPr>
          <p:cNvPr id="3" name="Title 2"/>
          <p:cNvSpPr>
            <a:spLocks noGrp="1"/>
          </p:cNvSpPr>
          <p:nvPr>
            <p:ph type="title"/>
          </p:nvPr>
        </p:nvSpPr>
        <p:spPr/>
        <p:txBody>
          <a:bodyPr>
            <a:normAutofit fontScale="90000"/>
          </a:bodyPr>
          <a:lstStyle/>
          <a:p>
            <a:r>
              <a:rPr lang="ru-RU" dirty="0" smtClean="0"/>
              <a:t>Ответственные аудиторы и аудиторские компании</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36</a:t>
            </a:fld>
            <a:endParaRPr lang="de-DE" dirty="0"/>
          </a:p>
        </p:txBody>
      </p:sp>
    </p:spTree>
    <p:extLst>
      <p:ext uri="{BB962C8B-B14F-4D97-AF65-F5344CB8AC3E}">
        <p14:creationId xmlns:p14="http://schemas.microsoft.com/office/powerpoint/2010/main" val="13623173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8"/>
            <a:ext cx="8915830" cy="5221288"/>
          </a:xfrm>
        </p:spPr>
        <p:txBody>
          <a:bodyPr/>
          <a:lstStyle/>
          <a:p>
            <a:r>
              <a:rPr lang="ru-RU" sz="2100" dirty="0" smtClean="0"/>
              <a:t>Ключевой партнер по аудиту, ответственный за конкретную аудиторскую проверку</a:t>
            </a:r>
            <a:r>
              <a:rPr lang="en-US" sz="2100" dirty="0" smtClean="0"/>
              <a:t> – </a:t>
            </a:r>
            <a:r>
              <a:rPr lang="ru-RU" sz="2100" dirty="0" smtClean="0"/>
              <a:t>критерии</a:t>
            </a:r>
            <a:r>
              <a:rPr lang="en-US" sz="2100" dirty="0" smtClean="0"/>
              <a:t>:</a:t>
            </a:r>
            <a:r>
              <a:rPr lang="ru-RU" sz="2100" dirty="0" smtClean="0"/>
              <a:t> качество аудита, независимость и компетентность</a:t>
            </a:r>
            <a:endParaRPr lang="en-US" sz="2100" dirty="0" smtClean="0"/>
          </a:p>
          <a:p>
            <a:r>
              <a:rPr lang="ru-RU" sz="2100" dirty="0" smtClean="0"/>
              <a:t>Ключевой партнер должен </a:t>
            </a:r>
            <a:r>
              <a:rPr lang="ru-RU" sz="2000" dirty="0" smtClean="0"/>
              <a:t>участвовать в проведении аудита</a:t>
            </a:r>
            <a:endParaRPr lang="en-US" sz="2100" dirty="0" smtClean="0"/>
          </a:p>
          <a:p>
            <a:r>
              <a:rPr lang="ru-RU" sz="2100" dirty="0" smtClean="0"/>
              <a:t>Аудиту должно посвящаться достаточно времени</a:t>
            </a:r>
            <a:endParaRPr lang="en-US" sz="2100" dirty="0" smtClean="0"/>
          </a:p>
          <a:p>
            <a:r>
              <a:rPr lang="ru-RU" sz="2100" dirty="0" smtClean="0"/>
              <a:t>Внешним аудиторам/компаниям следует вести учет нарушений Директивы или Регламента, мер по устранению нарушений и ежегодно отчитываться о них </a:t>
            </a:r>
            <a:r>
              <a:rPr lang="ru-RU" sz="2000" dirty="0" smtClean="0"/>
              <a:t>на внутреннем уровне</a:t>
            </a:r>
            <a:endParaRPr lang="en-US" sz="2100" dirty="0" smtClean="0"/>
          </a:p>
          <a:p>
            <a:r>
              <a:rPr lang="ru-RU" sz="2000" dirty="0" smtClean="0"/>
              <a:t>Учет лицевых счетов клиентов </a:t>
            </a:r>
            <a:r>
              <a:rPr lang="en-US" sz="2100" dirty="0" smtClean="0"/>
              <a:t>:</a:t>
            </a:r>
          </a:p>
          <a:p>
            <a:pPr lvl="1"/>
            <a:r>
              <a:rPr lang="ru-RU" sz="2000" dirty="0" smtClean="0"/>
              <a:t>наименование и адрес осуществления деятельности</a:t>
            </a:r>
            <a:endParaRPr lang="en-US" sz="2100" dirty="0" smtClean="0"/>
          </a:p>
          <a:p>
            <a:pPr lvl="1"/>
            <a:r>
              <a:rPr lang="ru-RU" sz="2100" dirty="0" smtClean="0"/>
              <a:t>ключевые партнеры по аудиту</a:t>
            </a:r>
            <a:endParaRPr lang="en-US" sz="2100" dirty="0" smtClean="0"/>
          </a:p>
          <a:p>
            <a:pPr lvl="1"/>
            <a:r>
              <a:rPr lang="ru-RU" sz="2000" dirty="0" smtClean="0"/>
              <a:t>взимаемая плата, в том числе плата за неаудиторские услуги</a:t>
            </a:r>
            <a:endParaRPr lang="en-US" sz="2100" dirty="0" smtClean="0"/>
          </a:p>
          <a:p>
            <a:r>
              <a:rPr lang="ru-RU" sz="2000" dirty="0" smtClean="0"/>
              <a:t>Аудиторский файл для каждого обязательного аудита – закрывается в течение 60 дней после подписания аудиторского отчета</a:t>
            </a:r>
            <a:endParaRPr lang="en-US" sz="2100" dirty="0" smtClean="0"/>
          </a:p>
          <a:p>
            <a:r>
              <a:rPr lang="ru-RU" sz="2000" dirty="0" smtClean="0"/>
              <a:t>Учет письменных жалоб на качество аудита</a:t>
            </a:r>
            <a:endParaRPr lang="en-US" sz="2100" dirty="0" smtClean="0"/>
          </a:p>
          <a:p>
            <a:pPr marL="0" indent="0">
              <a:buNone/>
            </a:pPr>
            <a:r>
              <a:rPr lang="ru-RU" sz="1600" i="1" dirty="0" smtClean="0"/>
              <a:t>Примечание:</a:t>
            </a:r>
            <a:r>
              <a:rPr lang="en-US" sz="1600" i="1" dirty="0" smtClean="0"/>
              <a:t> </a:t>
            </a:r>
            <a:r>
              <a:rPr lang="ru-RU" sz="1600" i="1" dirty="0" smtClean="0"/>
              <a:t>возможно применение упрощенных требований к аудиту малых субъектов и добровольному аудиту</a:t>
            </a:r>
            <a:endParaRPr lang="en-US" sz="1600" i="1" dirty="0"/>
          </a:p>
        </p:txBody>
      </p:sp>
      <p:sp>
        <p:nvSpPr>
          <p:cNvPr id="3" name="Title 2"/>
          <p:cNvSpPr>
            <a:spLocks noGrp="1"/>
          </p:cNvSpPr>
          <p:nvPr>
            <p:ph type="title"/>
          </p:nvPr>
        </p:nvSpPr>
        <p:spPr/>
        <p:txBody>
          <a:bodyPr/>
          <a:lstStyle/>
          <a:p>
            <a:r>
              <a:rPr lang="ru-RU" dirty="0" smtClean="0"/>
              <a:t>Организация аудиторских проверок</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37</a:t>
            </a:fld>
            <a:endParaRPr lang="de-DE" dirty="0"/>
          </a:p>
        </p:txBody>
      </p:sp>
    </p:spTree>
    <p:extLst>
      <p:ext uri="{BB962C8B-B14F-4D97-AF65-F5344CB8AC3E}">
        <p14:creationId xmlns:p14="http://schemas.microsoft.com/office/powerpoint/2010/main" val="27507611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ru-RU" b="1" dirty="0" smtClean="0"/>
              <a:t>Плата за аудит</a:t>
            </a:r>
            <a:endParaRPr lang="en-US" b="1" dirty="0"/>
          </a:p>
          <a:p>
            <a:r>
              <a:rPr lang="ru-RU" dirty="0" smtClean="0"/>
              <a:t>дополнительных услуг объекту аудита и не определяется их оказанием</a:t>
            </a:r>
            <a:endParaRPr lang="en-US" dirty="0"/>
          </a:p>
          <a:p>
            <a:r>
              <a:rPr lang="ru-RU" dirty="0" smtClean="0"/>
              <a:t>не может зависеть ни от каких непредвиденных обстоятельств</a:t>
            </a:r>
            <a:endParaRPr lang="en-US" dirty="0" smtClean="0"/>
          </a:p>
          <a:p>
            <a:endParaRPr lang="en-US" dirty="0"/>
          </a:p>
          <a:p>
            <a:pPr marL="0" indent="0">
              <a:buNone/>
            </a:pPr>
            <a:r>
              <a:rPr lang="ru-RU" b="1" dirty="0" smtClean="0"/>
              <a:t>Сфера охвата обязательного аудита</a:t>
            </a:r>
            <a:endParaRPr lang="en-US" dirty="0"/>
          </a:p>
          <a:p>
            <a:r>
              <a:rPr lang="ru-RU" dirty="0" smtClean="0"/>
              <a:t>не включает</a:t>
            </a:r>
            <a:r>
              <a:rPr lang="en-US" dirty="0" smtClean="0"/>
              <a:t> </a:t>
            </a:r>
          </a:p>
          <a:p>
            <a:pPr lvl="1"/>
            <a:r>
              <a:rPr lang="ru-RU" dirty="0" smtClean="0"/>
              <a:t>гарантирование дальнейшей жизнеспособности объекта аудита или</a:t>
            </a:r>
            <a:endParaRPr lang="en-US" dirty="0" smtClean="0"/>
          </a:p>
          <a:p>
            <a:pPr lvl="1"/>
            <a:r>
              <a:rPr lang="ru-RU" dirty="0" smtClean="0"/>
              <a:t>эффективности или действенности ведения деятельности руководством</a:t>
            </a:r>
            <a:endParaRPr lang="en-US" dirty="0"/>
          </a:p>
        </p:txBody>
      </p:sp>
      <p:sp>
        <p:nvSpPr>
          <p:cNvPr id="3" name="Title 2"/>
          <p:cNvSpPr>
            <a:spLocks noGrp="1"/>
          </p:cNvSpPr>
          <p:nvPr>
            <p:ph type="title"/>
          </p:nvPr>
        </p:nvSpPr>
        <p:spPr>
          <a:xfrm>
            <a:off x="151970" y="-50800"/>
            <a:ext cx="8915830" cy="640478"/>
          </a:xfrm>
        </p:spPr>
        <p:txBody>
          <a:bodyPr>
            <a:normAutofit/>
          </a:bodyPr>
          <a:lstStyle/>
          <a:p>
            <a:r>
              <a:rPr lang="ru-RU" dirty="0" smtClean="0"/>
              <a:t>Плата за аудит и что не входит в сферу охвата аудита</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38</a:t>
            </a:fld>
            <a:endParaRPr lang="de-DE" dirty="0"/>
          </a:p>
        </p:txBody>
      </p:sp>
    </p:spTree>
    <p:extLst>
      <p:ext uri="{BB962C8B-B14F-4D97-AF65-F5344CB8AC3E}">
        <p14:creationId xmlns:p14="http://schemas.microsoft.com/office/powerpoint/2010/main" val="22720620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sz="4000" dirty="0" smtClean="0"/>
          </a:p>
          <a:p>
            <a:pPr marL="0" indent="0">
              <a:buNone/>
            </a:pPr>
            <a:r>
              <a:rPr lang="ru-RU" sz="4000" dirty="0" smtClean="0"/>
              <a:t>ГЛАВА</a:t>
            </a:r>
            <a:r>
              <a:rPr lang="en-US" sz="4000" dirty="0" smtClean="0"/>
              <a:t> </a:t>
            </a:r>
            <a:r>
              <a:rPr lang="en-US" sz="4000" dirty="0"/>
              <a:t>V </a:t>
            </a:r>
            <a:endParaRPr lang="en-US" sz="4000" dirty="0" smtClean="0"/>
          </a:p>
          <a:p>
            <a:pPr marL="0" indent="0">
              <a:buNone/>
            </a:pPr>
            <a:r>
              <a:rPr lang="en-US" sz="4000" dirty="0"/>
              <a:t/>
            </a:r>
            <a:br>
              <a:rPr lang="en-US" sz="4000" dirty="0"/>
            </a:br>
            <a:r>
              <a:rPr lang="ru-RU" sz="4000" dirty="0" smtClean="0"/>
              <a:t>СТАНДАРТЫ АУДИТА И АУДИТОРСКАЯ ОТЧЕТНОСТЬ</a:t>
            </a:r>
            <a:endParaRPr lang="en-US" sz="4000"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39</a:t>
            </a:fld>
            <a:endParaRPr lang="de-DE" dirty="0"/>
          </a:p>
        </p:txBody>
      </p:sp>
    </p:spTree>
    <p:extLst>
      <p:ext uri="{BB962C8B-B14F-4D97-AF65-F5344CB8AC3E}">
        <p14:creationId xmlns:p14="http://schemas.microsoft.com/office/powerpoint/2010/main" val="10989067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itel 2"/>
          <p:cNvSpPr>
            <a:spLocks noGrp="1"/>
          </p:cNvSpPr>
          <p:nvPr>
            <p:ph type="title"/>
          </p:nvPr>
        </p:nvSpPr>
        <p:spPr>
          <a:xfrm>
            <a:off x="151970" y="-50800"/>
            <a:ext cx="8992030" cy="640478"/>
          </a:xfrm>
        </p:spPr>
        <p:txBody>
          <a:bodyPr>
            <a:noAutofit/>
          </a:bodyPr>
          <a:lstStyle/>
          <a:p>
            <a:r>
              <a:rPr lang="ru-RU" dirty="0">
                <a:latin typeface="Arial" pitchFamily="34" charset="0"/>
                <a:cs typeface="Arial" pitchFamily="34" charset="0"/>
              </a:rPr>
              <a:t>Какова структура Директивы по обязательному </a:t>
            </a:r>
            <a:r>
              <a:rPr lang="ru-RU" dirty="0" smtClean="0">
                <a:latin typeface="Arial" pitchFamily="34" charset="0"/>
                <a:cs typeface="Arial" pitchFamily="34" charset="0"/>
              </a:rPr>
              <a:t>аудиту</a:t>
            </a:r>
            <a:r>
              <a:rPr lang="en-US" b="1" dirty="0" smtClean="0">
                <a:latin typeface="Arial" pitchFamily="34" charset="0"/>
                <a:cs typeface="Arial" pitchFamily="34" charset="0"/>
              </a:rPr>
              <a:t>? </a:t>
            </a:r>
          </a:p>
        </p:txBody>
      </p:sp>
      <p:sp>
        <p:nvSpPr>
          <p:cNvPr id="38" name="Slide Number Placeholder 1"/>
          <p:cNvSpPr>
            <a:spLocks noGrp="1"/>
          </p:cNvSpPr>
          <p:nvPr>
            <p:ph type="sldNum" sz="quarter" idx="10"/>
          </p:nvPr>
        </p:nvSpPr>
        <p:spPr>
          <a:xfrm>
            <a:off x="8524875" y="6413500"/>
            <a:ext cx="542925" cy="365125"/>
          </a:xfrm>
          <a:prstGeom prst="rect">
            <a:avLst/>
          </a:prstGeom>
        </p:spPr>
        <p:txBody>
          <a:bodyPr/>
          <a:lstStyle/>
          <a:p>
            <a:fld id="{B131813F-E8C9-C041-A3BC-5D57C9CB1EBA}" type="slidenum">
              <a:rPr lang="de-DE" smtClean="0">
                <a:solidFill>
                  <a:prstClr val="white">
                    <a:lumMod val="50000"/>
                  </a:prstClr>
                </a:solidFill>
                <a:latin typeface="Arial" pitchFamily="34" charset="0"/>
                <a:cs typeface="Arial" pitchFamily="34" charset="0"/>
              </a:rPr>
              <a:pPr/>
              <a:t>4</a:t>
            </a:fld>
            <a:endParaRPr lang="de-DE" dirty="0">
              <a:solidFill>
                <a:prstClr val="white">
                  <a:lumMod val="50000"/>
                </a:prstClr>
              </a:solidFill>
              <a:latin typeface="Arial" pitchFamily="34" charset="0"/>
              <a:cs typeface="Arial" pitchFamily="34" charset="0"/>
            </a:endParaRPr>
          </a:p>
        </p:txBody>
      </p:sp>
      <p:sp>
        <p:nvSpPr>
          <p:cNvPr id="11" name="Slide Number Placeholder 1"/>
          <p:cNvSpPr txBox="1">
            <a:spLocks/>
          </p:cNvSpPr>
          <p:nvPr/>
        </p:nvSpPr>
        <p:spPr>
          <a:xfrm>
            <a:off x="2462212" y="520700"/>
            <a:ext cx="542925" cy="365125"/>
          </a:xfrm>
          <a:prstGeom prst="rect">
            <a:avLst/>
          </a:prstGeom>
        </p:spPr>
        <p:txBody>
          <a:bodyPr vert="horz" lIns="91440" tIns="45720" rIns="91440" bIns="45720" rtlCol="0" anchor="ctr"/>
          <a:lstStyle>
            <a:defPPr>
              <a:defRPr lang="de-DE"/>
            </a:defPPr>
            <a:lvl1pPr algn="r" defTabSz="457200" rtl="0" fontAlgn="auto">
              <a:spcBef>
                <a:spcPts val="0"/>
              </a:spcBef>
              <a:spcAft>
                <a:spcPts val="0"/>
              </a:spcAft>
              <a:defRPr sz="1600" kern="1200">
                <a:solidFill>
                  <a:srgbClr val="86878B"/>
                </a:solidFill>
                <a:latin typeface="Arial"/>
                <a:ea typeface="+mn-ea"/>
                <a:cs typeface="Arial"/>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a:endParaRPr lang="de-DE" dirty="0">
              <a:solidFill>
                <a:srgbClr val="C00000"/>
              </a:solidFill>
              <a:latin typeface="Arial" pitchFamily="34" charset="0"/>
              <a:cs typeface="Arial" pitchFamily="34" charset="0"/>
            </a:endParaRPr>
          </a:p>
        </p:txBody>
      </p:sp>
      <p:sp>
        <p:nvSpPr>
          <p:cNvPr id="23" name="TextBox 22"/>
          <p:cNvSpPr txBox="1"/>
          <p:nvPr/>
        </p:nvSpPr>
        <p:spPr>
          <a:xfrm>
            <a:off x="659219" y="1349592"/>
            <a:ext cx="8227048" cy="646331"/>
          </a:xfrm>
          <a:prstGeom prst="rect">
            <a:avLst/>
          </a:prstGeom>
          <a:solidFill>
            <a:schemeClr val="accent1">
              <a:lumMod val="20000"/>
              <a:lumOff val="80000"/>
            </a:schemeClr>
          </a:solidFill>
        </p:spPr>
        <p:txBody>
          <a:bodyPr wrap="square" rtlCol="0">
            <a:spAutoFit/>
          </a:bodyPr>
          <a:lstStyle/>
          <a:p>
            <a:pPr algn="ctr"/>
            <a:r>
              <a:rPr lang="en-US" b="1" dirty="0" smtClean="0">
                <a:solidFill>
                  <a:srgbClr val="002060"/>
                </a:solidFill>
                <a:latin typeface="Arial" pitchFamily="34" charset="0"/>
                <a:cs typeface="Arial" pitchFamily="34" charset="0"/>
              </a:rPr>
              <a:t> </a:t>
            </a:r>
            <a:r>
              <a:rPr lang="en-US" b="1" dirty="0" smtClean="0">
                <a:solidFill>
                  <a:prstClr val="black"/>
                </a:solidFill>
                <a:latin typeface="Arial" pitchFamily="34" charset="0"/>
                <a:cs typeface="Arial" pitchFamily="34" charset="0"/>
              </a:rPr>
              <a:t>3. </a:t>
            </a:r>
            <a:r>
              <a:rPr lang="ru-RU" b="1" dirty="0" smtClean="0">
                <a:solidFill>
                  <a:prstClr val="black"/>
                </a:solidFill>
                <a:latin typeface="Arial" pitchFamily="34" charset="0"/>
                <a:cs typeface="Arial" pitchFamily="34" charset="0"/>
              </a:rPr>
              <a:t>РЕГИСТРАЦИЯ</a:t>
            </a:r>
            <a:endParaRPr lang="en-US" b="1" dirty="0" smtClean="0">
              <a:solidFill>
                <a:prstClr val="black"/>
              </a:solidFill>
              <a:latin typeface="Arial" pitchFamily="34" charset="0"/>
              <a:cs typeface="Arial" pitchFamily="34" charset="0"/>
            </a:endParaRPr>
          </a:p>
          <a:p>
            <a:pPr algn="ctr"/>
            <a:endParaRPr lang="en-US" b="1" dirty="0">
              <a:solidFill>
                <a:srgbClr val="002060"/>
              </a:solidFill>
              <a:latin typeface="Arial" pitchFamily="34" charset="0"/>
              <a:cs typeface="Arial" pitchFamily="34" charset="0"/>
            </a:endParaRPr>
          </a:p>
        </p:txBody>
      </p:sp>
      <p:sp>
        <p:nvSpPr>
          <p:cNvPr id="24" name="TextBox 23"/>
          <p:cNvSpPr txBox="1"/>
          <p:nvPr/>
        </p:nvSpPr>
        <p:spPr>
          <a:xfrm>
            <a:off x="659220" y="1801871"/>
            <a:ext cx="7879379" cy="923330"/>
          </a:xfrm>
          <a:prstGeom prst="rect">
            <a:avLst/>
          </a:prstGeom>
          <a:solidFill>
            <a:schemeClr val="accent1">
              <a:lumMod val="60000"/>
              <a:lumOff val="40000"/>
            </a:schemeClr>
          </a:solidFill>
        </p:spPr>
        <p:txBody>
          <a:bodyPr wrap="square" rtlCol="0">
            <a:spAutoFit/>
          </a:bodyPr>
          <a:lstStyle/>
          <a:p>
            <a:pPr algn="ctr"/>
            <a:r>
              <a:rPr lang="en-US" b="1" dirty="0" smtClean="0">
                <a:solidFill>
                  <a:prstClr val="black"/>
                </a:solidFill>
                <a:latin typeface="Arial" pitchFamily="34" charset="0"/>
                <a:cs typeface="Arial" pitchFamily="34" charset="0"/>
              </a:rPr>
              <a:t>4. </a:t>
            </a:r>
            <a:r>
              <a:rPr lang="ru-RU" b="1" dirty="0">
                <a:solidFill>
                  <a:prstClr val="black"/>
                </a:solidFill>
                <a:latin typeface="Arial" pitchFamily="34" charset="0"/>
                <a:cs typeface="Arial" pitchFamily="34" charset="0"/>
              </a:rPr>
              <a:t>ПРОФЕССИОНАЛЬНАЯ </a:t>
            </a:r>
            <a:r>
              <a:rPr lang="ru-RU" b="1" dirty="0" smtClean="0">
                <a:solidFill>
                  <a:prstClr val="black"/>
                </a:solidFill>
                <a:latin typeface="Arial" pitchFamily="34" charset="0"/>
                <a:cs typeface="Arial" pitchFamily="34" charset="0"/>
              </a:rPr>
              <a:t>ЭТИКА</a:t>
            </a:r>
            <a:r>
              <a:rPr lang="en-US" b="1" dirty="0" smtClean="0">
                <a:solidFill>
                  <a:prstClr val="black"/>
                </a:solidFill>
                <a:latin typeface="Arial" pitchFamily="34" charset="0"/>
                <a:cs typeface="Arial" pitchFamily="34" charset="0"/>
              </a:rPr>
              <a:t>, </a:t>
            </a:r>
            <a:r>
              <a:rPr lang="ru-RU" b="1" dirty="0" smtClean="0">
                <a:solidFill>
                  <a:prstClr val="black"/>
                </a:solidFill>
                <a:latin typeface="Arial" pitchFamily="34" charset="0"/>
                <a:cs typeface="Arial" pitchFamily="34" charset="0"/>
              </a:rPr>
              <a:t>НЕЗАВИСИМОСТЬ</a:t>
            </a:r>
            <a:r>
              <a:rPr lang="en-US" b="1" dirty="0" smtClean="0">
                <a:solidFill>
                  <a:prstClr val="black"/>
                </a:solidFill>
                <a:latin typeface="Arial" pitchFamily="34" charset="0"/>
                <a:cs typeface="Arial" pitchFamily="34" charset="0"/>
              </a:rPr>
              <a:t>,</a:t>
            </a:r>
            <a:r>
              <a:rPr lang="ru-RU" b="1" dirty="0" smtClean="0">
                <a:solidFill>
                  <a:prstClr val="black"/>
                </a:solidFill>
                <a:latin typeface="Arial" pitchFamily="34" charset="0"/>
                <a:cs typeface="Arial" pitchFamily="34" charset="0"/>
              </a:rPr>
              <a:t> ОБЪЕКТИВНОСТЬ</a:t>
            </a:r>
            <a:r>
              <a:rPr lang="en-US" b="1" dirty="0" smtClean="0">
                <a:solidFill>
                  <a:prstClr val="black"/>
                </a:solidFill>
                <a:latin typeface="Arial" pitchFamily="34" charset="0"/>
                <a:cs typeface="Arial" pitchFamily="34" charset="0"/>
              </a:rPr>
              <a:t>, </a:t>
            </a:r>
            <a:r>
              <a:rPr lang="ru-RU" b="1" dirty="0" smtClean="0">
                <a:solidFill>
                  <a:prstClr val="black"/>
                </a:solidFill>
                <a:latin typeface="Arial" pitchFamily="34" charset="0"/>
                <a:cs typeface="Arial" pitchFamily="34" charset="0"/>
              </a:rPr>
              <a:t>КОНФИДЕНЦИАЛЬНОСТЬ И ПРОФЕССИОНАЛЬНАЯ ТАЙНА</a:t>
            </a:r>
            <a:endParaRPr lang="en-US" b="1" dirty="0">
              <a:solidFill>
                <a:prstClr val="black"/>
              </a:solidFill>
              <a:latin typeface="Arial" pitchFamily="34" charset="0"/>
              <a:cs typeface="Arial" pitchFamily="34" charset="0"/>
            </a:endParaRPr>
          </a:p>
        </p:txBody>
      </p:sp>
      <p:sp>
        <p:nvSpPr>
          <p:cNvPr id="25" name="Rectangle 24"/>
          <p:cNvSpPr/>
          <p:nvPr/>
        </p:nvSpPr>
        <p:spPr>
          <a:xfrm>
            <a:off x="151971" y="703262"/>
            <a:ext cx="507248" cy="5383639"/>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US" b="1" dirty="0" smtClean="0">
                <a:solidFill>
                  <a:prstClr val="black"/>
                </a:solidFill>
                <a:latin typeface="Arial" pitchFamily="34" charset="0"/>
                <a:cs typeface="Arial" pitchFamily="34" charset="0"/>
              </a:rPr>
              <a:t>1. </a:t>
            </a:r>
            <a:r>
              <a:rPr lang="ru-RU" b="1" dirty="0">
                <a:solidFill>
                  <a:prstClr val="black"/>
                </a:solidFill>
                <a:latin typeface="Arial" pitchFamily="34" charset="0"/>
                <a:cs typeface="Arial" pitchFamily="34" charset="0"/>
              </a:rPr>
              <a:t>ПРЕДМЕТ И ОПРЕДЕЛЕНИЯ</a:t>
            </a:r>
            <a:endParaRPr lang="en-US" b="1" dirty="0">
              <a:solidFill>
                <a:prstClr val="black"/>
              </a:solidFill>
              <a:latin typeface="Arial" pitchFamily="34" charset="0"/>
              <a:cs typeface="Arial" pitchFamily="34" charset="0"/>
            </a:endParaRPr>
          </a:p>
        </p:txBody>
      </p:sp>
      <p:sp>
        <p:nvSpPr>
          <p:cNvPr id="26" name="Rectangle 25"/>
          <p:cNvSpPr/>
          <p:nvPr/>
        </p:nvSpPr>
        <p:spPr>
          <a:xfrm>
            <a:off x="8495025" y="703262"/>
            <a:ext cx="572775" cy="5383639"/>
          </a:xfrm>
          <a:prstGeom prst="rect">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US" b="1" dirty="0" smtClean="0">
                <a:solidFill>
                  <a:prstClr val="black"/>
                </a:solidFill>
                <a:latin typeface="Arial" pitchFamily="34" charset="0"/>
                <a:cs typeface="Arial" pitchFamily="34" charset="0"/>
              </a:rPr>
              <a:t>12. </a:t>
            </a:r>
            <a:r>
              <a:rPr lang="ru-RU" b="1" dirty="0">
                <a:solidFill>
                  <a:prstClr val="black"/>
                </a:solidFill>
                <a:latin typeface="Arial" pitchFamily="34" charset="0"/>
                <a:cs typeface="Arial" pitchFamily="34" charset="0"/>
              </a:rPr>
              <a:t>ПЕРЕХОДНЫЕ И ЗАКЛЮЧИТЕЛЬНЫЕ ПОЛОЖЕНИЯ</a:t>
            </a:r>
            <a:endParaRPr lang="en-US" b="1" dirty="0">
              <a:solidFill>
                <a:prstClr val="black"/>
              </a:solidFill>
              <a:latin typeface="Arial" pitchFamily="34" charset="0"/>
              <a:cs typeface="Arial" pitchFamily="34" charset="0"/>
            </a:endParaRPr>
          </a:p>
        </p:txBody>
      </p:sp>
      <p:sp>
        <p:nvSpPr>
          <p:cNvPr id="4" name="TextBox 3"/>
          <p:cNvSpPr txBox="1"/>
          <p:nvPr/>
        </p:nvSpPr>
        <p:spPr>
          <a:xfrm>
            <a:off x="659220" y="703262"/>
            <a:ext cx="7835805" cy="646331"/>
          </a:xfrm>
          <a:prstGeom prst="rect">
            <a:avLst/>
          </a:prstGeom>
          <a:solidFill>
            <a:schemeClr val="accent1">
              <a:lumMod val="60000"/>
              <a:lumOff val="40000"/>
            </a:schemeClr>
          </a:solidFill>
        </p:spPr>
        <p:txBody>
          <a:bodyPr wrap="square" rtlCol="0">
            <a:spAutoFit/>
          </a:bodyPr>
          <a:lstStyle/>
          <a:p>
            <a:pPr algn="ctr" defTabSz="914400" fontAlgn="auto">
              <a:spcBef>
                <a:spcPts val="0"/>
              </a:spcBef>
              <a:spcAft>
                <a:spcPts val="0"/>
              </a:spcAft>
            </a:pPr>
            <a:r>
              <a:rPr lang="en-US" b="1" dirty="0" smtClean="0">
                <a:solidFill>
                  <a:prstClr val="black"/>
                </a:solidFill>
                <a:latin typeface="Arial" panose="020B0604020202020204" pitchFamily="34" charset="0"/>
                <a:cs typeface="Arial" panose="020B0604020202020204" pitchFamily="34" charset="0"/>
              </a:rPr>
              <a:t>2. </a:t>
            </a:r>
            <a:r>
              <a:rPr lang="ru-RU" b="1" dirty="0">
                <a:solidFill>
                  <a:prstClr val="black"/>
                </a:solidFill>
                <a:latin typeface="Arial" panose="020B0604020202020204" pitchFamily="34" charset="0"/>
                <a:cs typeface="Arial" panose="020B0604020202020204" pitchFamily="34" charset="0"/>
              </a:rPr>
              <a:t>УТВЕРЖДЕНИЕ, НЕПРЕРЫВНОЕ ОБРАЗОВАНИЕ И ВЗАИМНОЕ ПРИЗНАНИЕ</a:t>
            </a:r>
            <a:endParaRPr lang="en-US" b="1" dirty="0">
              <a:solidFill>
                <a:prstClr val="black"/>
              </a:solidFill>
              <a:latin typeface="Arial" panose="020B0604020202020204" pitchFamily="34" charset="0"/>
              <a:cs typeface="Arial" panose="020B0604020202020204" pitchFamily="34" charset="0"/>
            </a:endParaRPr>
          </a:p>
        </p:txBody>
      </p:sp>
      <p:sp>
        <p:nvSpPr>
          <p:cNvPr id="27" name="TextBox 26"/>
          <p:cNvSpPr txBox="1"/>
          <p:nvPr/>
        </p:nvSpPr>
        <p:spPr>
          <a:xfrm>
            <a:off x="659219" y="2725201"/>
            <a:ext cx="7835806" cy="369332"/>
          </a:xfrm>
          <a:prstGeom prst="rect">
            <a:avLst/>
          </a:prstGeom>
          <a:solidFill>
            <a:schemeClr val="accent1">
              <a:lumMod val="20000"/>
              <a:lumOff val="80000"/>
            </a:schemeClr>
          </a:solidFill>
        </p:spPr>
        <p:txBody>
          <a:bodyPr wrap="square" rtlCol="0">
            <a:spAutoFit/>
          </a:bodyPr>
          <a:lstStyle/>
          <a:p>
            <a:pPr algn="ctr"/>
            <a:r>
              <a:rPr lang="en-US" b="1" dirty="0" smtClean="0">
                <a:solidFill>
                  <a:prstClr val="black"/>
                </a:solidFill>
                <a:latin typeface="Arial" pitchFamily="34" charset="0"/>
                <a:cs typeface="Arial" pitchFamily="34" charset="0"/>
              </a:rPr>
              <a:t>5. </a:t>
            </a:r>
            <a:r>
              <a:rPr lang="ru-RU" b="1" dirty="0">
                <a:solidFill>
                  <a:prstClr val="black"/>
                </a:solidFill>
                <a:latin typeface="Arial" pitchFamily="34" charset="0"/>
                <a:cs typeface="Arial" pitchFamily="34" charset="0"/>
              </a:rPr>
              <a:t>СТАНДАРТЫ АУДИТА И АУДИТОРСКАЯ </a:t>
            </a:r>
            <a:r>
              <a:rPr lang="ru-RU" b="1" dirty="0" smtClean="0">
                <a:solidFill>
                  <a:prstClr val="black"/>
                </a:solidFill>
                <a:latin typeface="Arial" pitchFamily="34" charset="0"/>
                <a:cs typeface="Arial" pitchFamily="34" charset="0"/>
              </a:rPr>
              <a:t>ОТЧЕТНОСТЬ</a:t>
            </a:r>
            <a:endParaRPr lang="en-US" b="1" dirty="0">
              <a:solidFill>
                <a:srgbClr val="002060"/>
              </a:solidFill>
              <a:latin typeface="Arial" pitchFamily="34" charset="0"/>
              <a:cs typeface="Arial" pitchFamily="34" charset="0"/>
            </a:endParaRPr>
          </a:p>
        </p:txBody>
      </p:sp>
      <p:sp>
        <p:nvSpPr>
          <p:cNvPr id="30" name="TextBox 29"/>
          <p:cNvSpPr txBox="1"/>
          <p:nvPr/>
        </p:nvSpPr>
        <p:spPr>
          <a:xfrm>
            <a:off x="659219" y="3063329"/>
            <a:ext cx="7835806" cy="646331"/>
          </a:xfrm>
          <a:prstGeom prst="rect">
            <a:avLst/>
          </a:prstGeom>
          <a:solidFill>
            <a:schemeClr val="accent1">
              <a:lumMod val="60000"/>
              <a:lumOff val="40000"/>
            </a:schemeClr>
          </a:solidFill>
        </p:spPr>
        <p:txBody>
          <a:bodyPr wrap="square" rtlCol="0">
            <a:spAutoFit/>
          </a:bodyPr>
          <a:lstStyle/>
          <a:p>
            <a:pPr algn="ctr"/>
            <a:r>
              <a:rPr lang="en-US" b="1" dirty="0">
                <a:solidFill>
                  <a:prstClr val="black"/>
                </a:solidFill>
                <a:latin typeface="Arial" pitchFamily="34" charset="0"/>
                <a:cs typeface="Arial" pitchFamily="34" charset="0"/>
              </a:rPr>
              <a:t>6</a:t>
            </a:r>
            <a:r>
              <a:rPr lang="en-US" b="1" dirty="0" smtClean="0">
                <a:solidFill>
                  <a:prstClr val="black"/>
                </a:solidFill>
                <a:latin typeface="Arial" pitchFamily="34" charset="0"/>
                <a:cs typeface="Arial" pitchFamily="34" charset="0"/>
              </a:rPr>
              <a:t>. </a:t>
            </a:r>
            <a:r>
              <a:rPr lang="ru-RU" b="1" dirty="0">
                <a:solidFill>
                  <a:prstClr val="black"/>
                </a:solidFill>
                <a:latin typeface="Arial" pitchFamily="34" charset="0"/>
                <a:cs typeface="Arial" pitchFamily="34" charset="0"/>
              </a:rPr>
              <a:t>ОБЕСПЕЧЕНИЕ </a:t>
            </a:r>
            <a:r>
              <a:rPr lang="ru-RU" b="1" dirty="0" smtClean="0">
                <a:solidFill>
                  <a:prstClr val="black"/>
                </a:solidFill>
                <a:latin typeface="Arial" pitchFamily="34" charset="0"/>
                <a:cs typeface="Arial" pitchFamily="34" charset="0"/>
              </a:rPr>
              <a:t>КАЧЕСТВА</a:t>
            </a:r>
            <a:endParaRPr lang="en-US" b="1" dirty="0" smtClean="0">
              <a:solidFill>
                <a:prstClr val="black"/>
              </a:solidFill>
              <a:latin typeface="Arial" pitchFamily="34" charset="0"/>
              <a:cs typeface="Arial" pitchFamily="34" charset="0"/>
            </a:endParaRPr>
          </a:p>
          <a:p>
            <a:pPr algn="ctr"/>
            <a:endParaRPr lang="en-US" b="1" dirty="0">
              <a:solidFill>
                <a:srgbClr val="002060"/>
              </a:solidFill>
              <a:latin typeface="Arial" pitchFamily="34" charset="0"/>
              <a:cs typeface="Arial" pitchFamily="34" charset="0"/>
            </a:endParaRPr>
          </a:p>
        </p:txBody>
      </p:sp>
      <p:sp>
        <p:nvSpPr>
          <p:cNvPr id="33" name="TextBox 32"/>
          <p:cNvSpPr txBox="1"/>
          <p:nvPr/>
        </p:nvSpPr>
        <p:spPr>
          <a:xfrm>
            <a:off x="659219" y="3482004"/>
            <a:ext cx="7835805" cy="646331"/>
          </a:xfrm>
          <a:prstGeom prst="rect">
            <a:avLst/>
          </a:prstGeom>
          <a:solidFill>
            <a:schemeClr val="accent1">
              <a:lumMod val="20000"/>
              <a:lumOff val="80000"/>
            </a:schemeClr>
          </a:solidFill>
        </p:spPr>
        <p:txBody>
          <a:bodyPr wrap="square" rtlCol="0">
            <a:spAutoFit/>
          </a:bodyPr>
          <a:lstStyle/>
          <a:p>
            <a:pPr algn="ctr"/>
            <a:r>
              <a:rPr lang="en-US" b="1" dirty="0" smtClean="0">
                <a:solidFill>
                  <a:prstClr val="black"/>
                </a:solidFill>
                <a:latin typeface="Arial" pitchFamily="34" charset="0"/>
                <a:cs typeface="Arial" pitchFamily="34" charset="0"/>
              </a:rPr>
              <a:t>7. </a:t>
            </a:r>
            <a:r>
              <a:rPr lang="ru-RU" b="1" dirty="0">
                <a:solidFill>
                  <a:prstClr val="black"/>
                </a:solidFill>
                <a:latin typeface="Arial" pitchFamily="34" charset="0"/>
                <a:cs typeface="Arial" pitchFamily="34" charset="0"/>
              </a:rPr>
              <a:t>РАССЛЕДОВАНИЯ И ШТРАФНЫЕ </a:t>
            </a:r>
            <a:r>
              <a:rPr lang="ru-RU" b="1" dirty="0" smtClean="0">
                <a:solidFill>
                  <a:prstClr val="black"/>
                </a:solidFill>
                <a:latin typeface="Arial" pitchFamily="34" charset="0"/>
                <a:cs typeface="Arial" pitchFamily="34" charset="0"/>
              </a:rPr>
              <a:t>САНКЦИИ</a:t>
            </a:r>
            <a:endParaRPr lang="en-US" b="1" dirty="0" smtClean="0">
              <a:solidFill>
                <a:prstClr val="black"/>
              </a:solidFill>
              <a:latin typeface="Arial" pitchFamily="34" charset="0"/>
              <a:cs typeface="Arial" pitchFamily="34" charset="0"/>
            </a:endParaRPr>
          </a:p>
          <a:p>
            <a:pPr algn="ctr"/>
            <a:endParaRPr lang="en-US" b="1" dirty="0">
              <a:solidFill>
                <a:srgbClr val="002060"/>
              </a:solidFill>
              <a:latin typeface="Arial" pitchFamily="34" charset="0"/>
              <a:cs typeface="Arial" pitchFamily="34" charset="0"/>
            </a:endParaRPr>
          </a:p>
        </p:txBody>
      </p:sp>
      <p:sp>
        <p:nvSpPr>
          <p:cNvPr id="34" name="TextBox 33"/>
          <p:cNvSpPr txBox="1"/>
          <p:nvPr/>
        </p:nvSpPr>
        <p:spPr>
          <a:xfrm>
            <a:off x="659219" y="3981073"/>
            <a:ext cx="7835806" cy="923330"/>
          </a:xfrm>
          <a:prstGeom prst="rect">
            <a:avLst/>
          </a:prstGeom>
          <a:solidFill>
            <a:schemeClr val="accent1">
              <a:lumMod val="60000"/>
              <a:lumOff val="40000"/>
            </a:schemeClr>
          </a:solidFill>
        </p:spPr>
        <p:txBody>
          <a:bodyPr wrap="square" rtlCol="0">
            <a:spAutoFit/>
          </a:bodyPr>
          <a:lstStyle/>
          <a:p>
            <a:pPr algn="ctr"/>
            <a:r>
              <a:rPr lang="en-US" b="1" dirty="0" smtClean="0">
                <a:solidFill>
                  <a:prstClr val="black"/>
                </a:solidFill>
                <a:latin typeface="Arial" pitchFamily="34" charset="0"/>
                <a:cs typeface="Arial" pitchFamily="34" charset="0"/>
              </a:rPr>
              <a:t>8. </a:t>
            </a:r>
            <a:r>
              <a:rPr lang="ru-RU" b="1" dirty="0">
                <a:solidFill>
                  <a:prstClr val="black"/>
                </a:solidFill>
                <a:latin typeface="Arial" pitchFamily="34" charset="0"/>
                <a:cs typeface="Arial" pitchFamily="34" charset="0"/>
              </a:rPr>
              <a:t>ОБЩЕСТВЕННЫЙ НАДЗОР И  РЕГУЛЯТИВНЫЕ МЕХАНИЗМЫ МЕЖДУ </a:t>
            </a:r>
            <a:r>
              <a:rPr lang="ru-RU" b="1" dirty="0" smtClean="0">
                <a:solidFill>
                  <a:prstClr val="black"/>
                </a:solidFill>
                <a:latin typeface="Arial" pitchFamily="34" charset="0"/>
                <a:cs typeface="Arial" pitchFamily="34" charset="0"/>
              </a:rPr>
              <a:t>ГОСУДАРСТВАМИ-ЧЛЕНАМИ</a:t>
            </a:r>
            <a:endParaRPr lang="en-US" b="1" dirty="0" smtClean="0">
              <a:solidFill>
                <a:prstClr val="black"/>
              </a:solidFill>
              <a:latin typeface="Arial" pitchFamily="34" charset="0"/>
              <a:cs typeface="Arial" pitchFamily="34" charset="0"/>
            </a:endParaRPr>
          </a:p>
          <a:p>
            <a:pPr algn="ctr"/>
            <a:r>
              <a:rPr lang="en-US" b="1" dirty="0" smtClean="0">
                <a:solidFill>
                  <a:srgbClr val="002060"/>
                </a:solidFill>
                <a:latin typeface="Arial" pitchFamily="34" charset="0"/>
                <a:cs typeface="Arial" pitchFamily="34" charset="0"/>
              </a:rPr>
              <a:t> </a:t>
            </a:r>
            <a:endParaRPr lang="en-US" b="1" dirty="0">
              <a:solidFill>
                <a:srgbClr val="002060"/>
              </a:solidFill>
              <a:latin typeface="Arial" pitchFamily="34" charset="0"/>
              <a:cs typeface="Arial" pitchFamily="34" charset="0"/>
            </a:endParaRPr>
          </a:p>
        </p:txBody>
      </p:sp>
      <p:sp>
        <p:nvSpPr>
          <p:cNvPr id="35" name="TextBox 34"/>
          <p:cNvSpPr txBox="1"/>
          <p:nvPr/>
        </p:nvSpPr>
        <p:spPr>
          <a:xfrm>
            <a:off x="659219" y="4756483"/>
            <a:ext cx="7835805" cy="646331"/>
          </a:xfrm>
          <a:prstGeom prst="rect">
            <a:avLst/>
          </a:prstGeom>
          <a:solidFill>
            <a:schemeClr val="accent1">
              <a:lumMod val="20000"/>
              <a:lumOff val="80000"/>
            </a:schemeClr>
          </a:solidFill>
        </p:spPr>
        <p:txBody>
          <a:bodyPr wrap="square" rtlCol="0">
            <a:spAutoFit/>
          </a:bodyPr>
          <a:lstStyle/>
          <a:p>
            <a:pPr algn="ctr" defTabSz="914400" fontAlgn="auto">
              <a:spcBef>
                <a:spcPts val="0"/>
              </a:spcBef>
              <a:spcAft>
                <a:spcPts val="0"/>
              </a:spcAft>
            </a:pPr>
            <a:r>
              <a:rPr lang="en-US" b="1" dirty="0" smtClean="0">
                <a:solidFill>
                  <a:prstClr val="black"/>
                </a:solidFill>
                <a:latin typeface="Arial" panose="020B0604020202020204" pitchFamily="34" charset="0"/>
                <a:cs typeface="Arial" panose="020B0604020202020204" pitchFamily="34" charset="0"/>
              </a:rPr>
              <a:t>9. </a:t>
            </a:r>
            <a:r>
              <a:rPr lang="ru-RU" b="1" dirty="0">
                <a:solidFill>
                  <a:prstClr val="black"/>
                </a:solidFill>
                <a:latin typeface="Arial" panose="020B0604020202020204" pitchFamily="34" charset="0"/>
                <a:cs typeface="Arial" panose="020B0604020202020204" pitchFamily="34" charset="0"/>
              </a:rPr>
              <a:t>НАЗНАЧЕНИЕ И </a:t>
            </a:r>
            <a:r>
              <a:rPr lang="ru-RU" b="1" dirty="0" smtClean="0">
                <a:solidFill>
                  <a:prstClr val="black"/>
                </a:solidFill>
                <a:latin typeface="Arial" panose="020B0604020202020204" pitchFamily="34" charset="0"/>
                <a:cs typeface="Arial" panose="020B0604020202020204" pitchFamily="34" charset="0"/>
              </a:rPr>
              <a:t>ОСВОБОЖДЕНИЕ</a:t>
            </a:r>
            <a:endParaRPr lang="en-US" b="1" dirty="0" smtClean="0">
              <a:solidFill>
                <a:prstClr val="black"/>
              </a:solidFill>
              <a:latin typeface="Arial" panose="020B0604020202020204" pitchFamily="34" charset="0"/>
              <a:cs typeface="Arial" panose="020B0604020202020204" pitchFamily="34" charset="0"/>
            </a:endParaRPr>
          </a:p>
          <a:p>
            <a:pPr algn="ctr" defTabSz="914400" fontAlgn="auto">
              <a:spcBef>
                <a:spcPts val="0"/>
              </a:spcBef>
              <a:spcAft>
                <a:spcPts val="0"/>
              </a:spcAft>
            </a:pPr>
            <a:r>
              <a:rPr lang="en-US" b="1" dirty="0" smtClean="0">
                <a:solidFill>
                  <a:srgbClr val="002060"/>
                </a:solidFill>
                <a:latin typeface="Arial" panose="020B0604020202020204" pitchFamily="34" charset="0"/>
                <a:cs typeface="Arial" panose="020B0604020202020204" pitchFamily="34" charset="0"/>
              </a:rPr>
              <a:t> </a:t>
            </a:r>
            <a:endParaRPr lang="en-US" b="1" dirty="0">
              <a:solidFill>
                <a:srgbClr val="002060"/>
              </a:solidFill>
              <a:latin typeface="Arial" panose="020B0604020202020204" pitchFamily="34" charset="0"/>
              <a:cs typeface="Arial" panose="020B0604020202020204" pitchFamily="34" charset="0"/>
            </a:endParaRPr>
          </a:p>
        </p:txBody>
      </p:sp>
      <p:sp>
        <p:nvSpPr>
          <p:cNvPr id="36" name="TextBox 35"/>
          <p:cNvSpPr txBox="1"/>
          <p:nvPr/>
        </p:nvSpPr>
        <p:spPr>
          <a:xfrm>
            <a:off x="659220" y="5333413"/>
            <a:ext cx="7835806" cy="646331"/>
          </a:xfrm>
          <a:prstGeom prst="rect">
            <a:avLst/>
          </a:prstGeom>
          <a:solidFill>
            <a:schemeClr val="accent1">
              <a:lumMod val="60000"/>
              <a:lumOff val="40000"/>
            </a:schemeClr>
          </a:solidFill>
        </p:spPr>
        <p:txBody>
          <a:bodyPr wrap="square" rtlCol="0">
            <a:spAutoFit/>
          </a:bodyPr>
          <a:lstStyle/>
          <a:p>
            <a:pPr algn="ctr" defTabSz="914400" fontAlgn="auto">
              <a:spcBef>
                <a:spcPts val="0"/>
              </a:spcBef>
              <a:spcAft>
                <a:spcPts val="0"/>
              </a:spcAft>
            </a:pPr>
            <a:r>
              <a:rPr lang="en-US" b="1" dirty="0" smtClean="0">
                <a:solidFill>
                  <a:prstClr val="black"/>
                </a:solidFill>
                <a:latin typeface="Arial" panose="020B0604020202020204" pitchFamily="34" charset="0"/>
                <a:cs typeface="Arial" panose="020B0604020202020204" pitchFamily="34" charset="0"/>
              </a:rPr>
              <a:t>10. </a:t>
            </a:r>
            <a:r>
              <a:rPr lang="ru-RU" b="1" dirty="0">
                <a:solidFill>
                  <a:prstClr val="black"/>
                </a:solidFill>
                <a:latin typeface="Arial" panose="020B0604020202020204" pitchFamily="34" charset="0"/>
                <a:cs typeface="Arial" panose="020B0604020202020204" pitchFamily="34" charset="0"/>
              </a:rPr>
              <a:t>АУДИТОРСКИЙ КОМИТЕТ</a:t>
            </a:r>
            <a:endParaRPr lang="en-US" b="1" dirty="0" smtClean="0">
              <a:solidFill>
                <a:prstClr val="black"/>
              </a:solidFill>
              <a:latin typeface="Arial" panose="020B0604020202020204" pitchFamily="34" charset="0"/>
              <a:cs typeface="Arial" panose="020B0604020202020204" pitchFamily="34" charset="0"/>
            </a:endParaRPr>
          </a:p>
          <a:p>
            <a:pPr algn="ctr" defTabSz="914400" fontAlgn="auto">
              <a:spcBef>
                <a:spcPts val="0"/>
              </a:spcBef>
              <a:spcAft>
                <a:spcPts val="0"/>
              </a:spcAft>
            </a:pPr>
            <a:endParaRPr lang="en-US" b="1" dirty="0">
              <a:solidFill>
                <a:srgbClr val="002060"/>
              </a:solidFill>
              <a:latin typeface="Arial" panose="020B0604020202020204" pitchFamily="34" charset="0"/>
              <a:cs typeface="Arial" panose="020B0604020202020204" pitchFamily="34" charset="0"/>
            </a:endParaRPr>
          </a:p>
        </p:txBody>
      </p:sp>
      <p:sp>
        <p:nvSpPr>
          <p:cNvPr id="37" name="TextBox 36"/>
          <p:cNvSpPr txBox="1"/>
          <p:nvPr/>
        </p:nvSpPr>
        <p:spPr>
          <a:xfrm>
            <a:off x="659219" y="5717569"/>
            <a:ext cx="7835805" cy="369332"/>
          </a:xfrm>
          <a:prstGeom prst="rect">
            <a:avLst/>
          </a:prstGeom>
          <a:solidFill>
            <a:schemeClr val="accent1">
              <a:lumMod val="20000"/>
              <a:lumOff val="80000"/>
            </a:schemeClr>
          </a:solidFill>
        </p:spPr>
        <p:txBody>
          <a:bodyPr wrap="square" rtlCol="0">
            <a:spAutoFit/>
          </a:bodyPr>
          <a:lstStyle/>
          <a:p>
            <a:pPr algn="ctr" defTabSz="914400" fontAlgn="auto">
              <a:spcBef>
                <a:spcPts val="0"/>
              </a:spcBef>
              <a:spcAft>
                <a:spcPts val="0"/>
              </a:spcAft>
            </a:pPr>
            <a:r>
              <a:rPr lang="en-US" b="1" dirty="0" smtClean="0">
                <a:solidFill>
                  <a:prstClr val="black"/>
                </a:solidFill>
                <a:latin typeface="Arial" panose="020B0604020202020204" pitchFamily="34" charset="0"/>
                <a:cs typeface="Arial" panose="020B0604020202020204" pitchFamily="34" charset="0"/>
              </a:rPr>
              <a:t>11. </a:t>
            </a:r>
            <a:r>
              <a:rPr lang="ru-RU" b="1" dirty="0">
                <a:solidFill>
                  <a:prstClr val="black"/>
                </a:solidFill>
                <a:latin typeface="Arial" panose="020B0604020202020204" pitchFamily="34" charset="0"/>
                <a:cs typeface="Arial" panose="020B0604020202020204" pitchFamily="34" charset="0"/>
              </a:rPr>
              <a:t>МЕЖДУНАРОДНЫЕ АСПЕКТЫ</a:t>
            </a:r>
            <a:endParaRPr lang="en-US" b="1"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035112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873125"/>
            <a:ext cx="8705850" cy="5072063"/>
          </a:xfrm>
        </p:spPr>
        <p:txBody>
          <a:bodyPr/>
          <a:lstStyle/>
          <a:p>
            <a:r>
              <a:rPr lang="ru-RU" sz="2000" dirty="0" smtClean="0"/>
              <a:t>Международные стандарты аудита </a:t>
            </a:r>
            <a:r>
              <a:rPr lang="en-US" sz="2000" dirty="0" smtClean="0"/>
              <a:t>– </a:t>
            </a:r>
            <a:r>
              <a:rPr lang="ru-RU" sz="2000" dirty="0" smtClean="0"/>
              <a:t>принятые ЕК</a:t>
            </a:r>
            <a:endParaRPr lang="en-US" sz="2000" dirty="0" smtClean="0"/>
          </a:p>
          <a:p>
            <a:r>
              <a:rPr lang="ru-RU" sz="2000" dirty="0" smtClean="0"/>
              <a:t>Национальные стандарты разрешаются, если ЕК пока не приняты МСА по этому вопросу</a:t>
            </a:r>
            <a:endParaRPr lang="en-US" sz="2000" dirty="0" smtClean="0"/>
          </a:p>
          <a:p>
            <a:r>
              <a:rPr lang="ru-RU" sz="2000" dirty="0" smtClean="0"/>
              <a:t>Международные стандарты аудита</a:t>
            </a:r>
            <a:r>
              <a:rPr lang="en-US" sz="2000" dirty="0" smtClean="0"/>
              <a:t> – </a:t>
            </a:r>
            <a:r>
              <a:rPr lang="ru-RU" sz="2000" dirty="0" smtClean="0"/>
              <a:t>МСА</a:t>
            </a:r>
            <a:r>
              <a:rPr lang="en-US" sz="2000" dirty="0" smtClean="0"/>
              <a:t>, ISQC1</a:t>
            </a:r>
            <a:r>
              <a:rPr lang="ru-RU" sz="2000" dirty="0" smtClean="0"/>
              <a:t> и прочие стандарты, принятые </a:t>
            </a:r>
            <a:r>
              <a:rPr lang="en-US" sz="2000" dirty="0" smtClean="0"/>
              <a:t>IAASB</a:t>
            </a:r>
            <a:r>
              <a:rPr lang="ru-RU" sz="2000" dirty="0" smtClean="0"/>
              <a:t>, касающиеся обязательного аудита</a:t>
            </a:r>
            <a:endParaRPr lang="en-US" sz="2000" dirty="0" smtClean="0"/>
          </a:p>
          <a:p>
            <a:r>
              <a:rPr lang="ru-RU" sz="2000" dirty="0" smtClean="0"/>
              <a:t>ЕК уполномочена принимать стандарты, если</a:t>
            </a:r>
            <a:r>
              <a:rPr lang="en-US" sz="2000" dirty="0" smtClean="0"/>
              <a:t>:</a:t>
            </a:r>
          </a:p>
          <a:p>
            <a:pPr lvl="1"/>
            <a:r>
              <a:rPr lang="ru-RU" sz="2000" dirty="0" smtClean="0"/>
              <a:t>разработаны при должном соблюдении процедуры одобрения и выпуска стандартов, общественном надзоре и прозрачности и являются общепринятыми на международном уровне</a:t>
            </a:r>
            <a:endParaRPr lang="en-US" sz="2000" dirty="0" smtClean="0"/>
          </a:p>
          <a:p>
            <a:pPr lvl="1"/>
            <a:r>
              <a:rPr lang="ru-RU" sz="2000" dirty="0" smtClean="0"/>
              <a:t>способствуют высокому уровню авторитетности и качества годовой или консолидированной финансовой отчетности</a:t>
            </a:r>
            <a:endParaRPr lang="en-US" sz="2000" dirty="0" smtClean="0"/>
          </a:p>
          <a:p>
            <a:pPr lvl="1"/>
            <a:r>
              <a:rPr lang="ru-RU" sz="2000" dirty="0" smtClean="0"/>
              <a:t>служат общественным интересам ЕС</a:t>
            </a:r>
            <a:endParaRPr lang="en-US" sz="2000" dirty="0" smtClean="0"/>
          </a:p>
          <a:p>
            <a:pPr lvl="1"/>
            <a:r>
              <a:rPr lang="ru-RU" sz="2000" dirty="0" smtClean="0"/>
              <a:t>не меняют требований настоящей Директивы и не дополняют ее требований, кроме требований</a:t>
            </a:r>
            <a:r>
              <a:rPr lang="en-US" sz="2000" dirty="0" smtClean="0"/>
              <a:t> </a:t>
            </a:r>
            <a:r>
              <a:rPr lang="ru-RU" sz="2000" dirty="0" smtClean="0"/>
              <a:t>о независимости, профессиональной тайне и объективности, аудитах групп и аудиторской отчетности</a:t>
            </a:r>
            <a:endParaRPr lang="en-US" sz="2000" dirty="0"/>
          </a:p>
          <a:p>
            <a:endParaRPr lang="en-US" sz="2000" dirty="0"/>
          </a:p>
        </p:txBody>
      </p:sp>
      <p:sp>
        <p:nvSpPr>
          <p:cNvPr id="3" name="Title 2"/>
          <p:cNvSpPr>
            <a:spLocks noGrp="1"/>
          </p:cNvSpPr>
          <p:nvPr>
            <p:ph type="title"/>
          </p:nvPr>
        </p:nvSpPr>
        <p:spPr/>
        <p:txBody>
          <a:bodyPr>
            <a:normAutofit/>
          </a:bodyPr>
          <a:lstStyle/>
          <a:p>
            <a:r>
              <a:rPr lang="ru-RU" dirty="0" smtClean="0"/>
              <a:t>Стандарты аудита</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40</a:t>
            </a:fld>
            <a:endParaRPr lang="de-DE" dirty="0"/>
          </a:p>
        </p:txBody>
      </p:sp>
    </p:spTree>
    <p:extLst>
      <p:ext uri="{BB962C8B-B14F-4D97-AF65-F5344CB8AC3E}">
        <p14:creationId xmlns:p14="http://schemas.microsoft.com/office/powerpoint/2010/main" val="17019373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8"/>
            <a:ext cx="8915829" cy="5072063"/>
          </a:xfrm>
        </p:spPr>
        <p:txBody>
          <a:bodyPr/>
          <a:lstStyle/>
          <a:p>
            <a:r>
              <a:rPr lang="ru-RU" sz="2400" dirty="0" smtClean="0"/>
              <a:t>Дополнительные процедуры аудита возможны, только если – связаны с требованиями законодательства государства-члена или для повышения авторитетности финансовой отчетности</a:t>
            </a:r>
            <a:endParaRPr lang="en-US" sz="2400" dirty="0"/>
          </a:p>
          <a:p>
            <a:r>
              <a:rPr lang="ru-RU" sz="2400" dirty="0" smtClean="0"/>
              <a:t>Дополнительные стандарты</a:t>
            </a:r>
            <a:r>
              <a:rPr lang="en-US" sz="2400" dirty="0" smtClean="0"/>
              <a:t> – </a:t>
            </a:r>
            <a:r>
              <a:rPr lang="ru-RU" sz="2400" dirty="0" smtClean="0"/>
              <a:t>доводятся до сведения ЕК</a:t>
            </a:r>
            <a:r>
              <a:rPr lang="en-US" sz="2400" dirty="0" smtClean="0"/>
              <a:t> – </a:t>
            </a:r>
            <a:r>
              <a:rPr lang="ru-RU" sz="2400" dirty="0" smtClean="0"/>
              <a:t>за </a:t>
            </a:r>
            <a:r>
              <a:rPr lang="en-US" sz="2400" dirty="0" smtClean="0"/>
              <a:t>3 </a:t>
            </a:r>
            <a:r>
              <a:rPr lang="ru-RU" sz="2400" dirty="0" smtClean="0"/>
              <a:t>месяца до вступления в силу</a:t>
            </a:r>
            <a:endParaRPr lang="en-US" sz="2400" dirty="0" smtClean="0"/>
          </a:p>
          <a:p>
            <a:endParaRPr lang="en-US" dirty="0"/>
          </a:p>
          <a:p>
            <a:r>
              <a:rPr lang="ru-RU" sz="2400" u="sng" dirty="0" smtClean="0"/>
              <a:t>Факультативно</a:t>
            </a:r>
            <a:r>
              <a:rPr lang="en-US" sz="2400" u="sng" dirty="0" smtClean="0"/>
              <a:t> – </a:t>
            </a:r>
            <a:r>
              <a:rPr lang="ru-RU" sz="2400" u="sng" dirty="0" smtClean="0"/>
              <a:t>пропорциональное применение стандартов</a:t>
            </a:r>
            <a:r>
              <a:rPr lang="ru-RU" sz="2400" dirty="0" smtClean="0"/>
              <a:t> в случае аудита малых предприятий </a:t>
            </a:r>
            <a:r>
              <a:rPr lang="en-US" sz="2400" dirty="0" smtClean="0"/>
              <a:t>-  </a:t>
            </a:r>
            <a:r>
              <a:rPr lang="ru-RU" sz="2400" dirty="0" smtClean="0"/>
              <a:t>пропорционально масштабу и сложности деятельности таких предприятий</a:t>
            </a:r>
            <a:endParaRPr lang="en-US" sz="2400" dirty="0" smtClean="0"/>
          </a:p>
          <a:p>
            <a:r>
              <a:rPr lang="ru-RU" sz="2400" dirty="0" smtClean="0"/>
              <a:t>Государства-члены могут принимать меры – для обеспечения пропорционального применения</a:t>
            </a:r>
            <a:endParaRPr lang="en-US" sz="2400" dirty="0" smtClean="0"/>
          </a:p>
          <a:p>
            <a:pPr marL="457200" lvl="1" indent="0">
              <a:buNone/>
            </a:pPr>
            <a:r>
              <a:rPr lang="ru-RU" sz="1600" i="1" dirty="0" smtClean="0"/>
              <a:t>Примечание</a:t>
            </a:r>
            <a:r>
              <a:rPr lang="en-US" sz="1600" i="1" dirty="0" smtClean="0"/>
              <a:t>. </a:t>
            </a:r>
            <a:r>
              <a:rPr lang="ru-RU" sz="1600" i="1" dirty="0" smtClean="0"/>
              <a:t>пропорциональное применение является предметом полемики в связи с проблемами, которые могут возникнуть при пропорциональном применении</a:t>
            </a:r>
            <a:endParaRPr lang="en-US" sz="1600" i="1" dirty="0"/>
          </a:p>
        </p:txBody>
      </p:sp>
      <p:sp>
        <p:nvSpPr>
          <p:cNvPr id="3" name="Title 2"/>
          <p:cNvSpPr>
            <a:spLocks noGrp="1"/>
          </p:cNvSpPr>
          <p:nvPr>
            <p:ph type="title"/>
          </p:nvPr>
        </p:nvSpPr>
        <p:spPr/>
        <p:txBody>
          <a:bodyPr/>
          <a:lstStyle/>
          <a:p>
            <a:r>
              <a:rPr lang="ru-RU" dirty="0" smtClean="0"/>
              <a:t>Дополнительные стандарты</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41</a:t>
            </a:fld>
            <a:endParaRPr lang="de-DE" dirty="0"/>
          </a:p>
        </p:txBody>
      </p:sp>
    </p:spTree>
    <p:extLst>
      <p:ext uri="{BB962C8B-B14F-4D97-AF65-F5344CB8AC3E}">
        <p14:creationId xmlns:p14="http://schemas.microsoft.com/office/powerpoint/2010/main" val="310975331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8"/>
            <a:ext cx="8814230" cy="5072063"/>
          </a:xfrm>
        </p:spPr>
        <p:txBody>
          <a:bodyPr/>
          <a:lstStyle/>
          <a:p>
            <a:r>
              <a:rPr lang="ru-RU" sz="2100" dirty="0" smtClean="0"/>
              <a:t>аудитор группы несет полную ответственность за аудиторский отчет</a:t>
            </a:r>
            <a:endParaRPr lang="en-US" sz="2100" dirty="0" smtClean="0"/>
          </a:p>
          <a:p>
            <a:r>
              <a:rPr lang="ru-RU" sz="2100" dirty="0" smtClean="0"/>
              <a:t>аудитор группы оценивает аудиторскую работу, выполненную дочерним аудитором (в том числе в третьих странах), проводит ее проверку и документирует ее</a:t>
            </a:r>
            <a:endParaRPr lang="en-US" sz="2100" dirty="0" smtClean="0"/>
          </a:p>
          <a:p>
            <a:r>
              <a:rPr lang="ru-RU" sz="2100" dirty="0" smtClean="0"/>
              <a:t>документирует характер, продолжительность и объем работы, выполненной дочерними аудиторами – документация должна позволять компетентным органам проводить обзор работы аудитора группы</a:t>
            </a:r>
            <a:endParaRPr lang="en-US" sz="2100" dirty="0" smtClean="0"/>
          </a:p>
          <a:p>
            <a:r>
              <a:rPr lang="ru-RU" sz="2100" dirty="0" smtClean="0"/>
              <a:t>если доступ к документации ограничен</a:t>
            </a:r>
            <a:r>
              <a:rPr lang="en-US" sz="2100" dirty="0" smtClean="0"/>
              <a:t> – </a:t>
            </a:r>
            <a:r>
              <a:rPr lang="ru-RU" sz="2100" dirty="0" smtClean="0"/>
              <a:t>альтернативные меры и информирование компетентных органов</a:t>
            </a:r>
            <a:r>
              <a:rPr lang="en-US" sz="2100" dirty="0" smtClean="0"/>
              <a:t> (</a:t>
            </a:r>
            <a:r>
              <a:rPr lang="ru-RU" sz="2100" dirty="0" smtClean="0"/>
              <a:t>альтернативные меры включают в себя дополнительную аудиторскую работу</a:t>
            </a:r>
            <a:r>
              <a:rPr lang="en-US" sz="2100" dirty="0" smtClean="0"/>
              <a:t>)</a:t>
            </a:r>
          </a:p>
          <a:p>
            <a:r>
              <a:rPr lang="ru-RU" sz="2100" dirty="0" smtClean="0"/>
              <a:t>компетентный орган</a:t>
            </a:r>
            <a:r>
              <a:rPr lang="en-US" sz="2100" dirty="0" smtClean="0"/>
              <a:t> –</a:t>
            </a:r>
            <a:r>
              <a:rPr lang="ru-RU" sz="2100" dirty="0" smtClean="0"/>
              <a:t> полный доступ к рабочим документам и документации в отношении дочерней компании; возможно, через компетентный орган третьей страны (если налажены рабочие отношения)</a:t>
            </a:r>
            <a:endParaRPr lang="en-US" sz="2100" dirty="0" smtClean="0"/>
          </a:p>
          <a:p>
            <a:endParaRPr lang="en-US" dirty="0" smtClean="0"/>
          </a:p>
          <a:p>
            <a:endParaRPr lang="en-US" dirty="0" smtClean="0"/>
          </a:p>
          <a:p>
            <a:endParaRPr lang="en-US" dirty="0"/>
          </a:p>
        </p:txBody>
      </p:sp>
      <p:sp>
        <p:nvSpPr>
          <p:cNvPr id="3" name="Title 2"/>
          <p:cNvSpPr>
            <a:spLocks noGrp="1"/>
          </p:cNvSpPr>
          <p:nvPr>
            <p:ph type="title"/>
          </p:nvPr>
        </p:nvSpPr>
        <p:spPr>
          <a:xfrm>
            <a:off x="151970" y="-50800"/>
            <a:ext cx="8814230" cy="640478"/>
          </a:xfrm>
        </p:spPr>
        <p:txBody>
          <a:bodyPr>
            <a:normAutofit fontScale="90000"/>
          </a:bodyPr>
          <a:lstStyle/>
          <a:p>
            <a:r>
              <a:rPr lang="ru-RU" dirty="0" smtClean="0"/>
              <a:t>Обязательный аудит консолидированной финансовой отчетности</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42</a:t>
            </a:fld>
            <a:endParaRPr lang="de-DE" dirty="0"/>
          </a:p>
        </p:txBody>
      </p:sp>
    </p:spTree>
    <p:extLst>
      <p:ext uri="{BB962C8B-B14F-4D97-AF65-F5344CB8AC3E}">
        <p14:creationId xmlns:p14="http://schemas.microsoft.com/office/powerpoint/2010/main" val="40439339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8"/>
            <a:ext cx="8915830" cy="4801316"/>
          </a:xfrm>
        </p:spPr>
        <p:txBody>
          <a:bodyPr/>
          <a:lstStyle/>
          <a:p>
            <a:r>
              <a:rPr lang="ru-RU" sz="1800" dirty="0" smtClean="0"/>
              <a:t>Аудиторский отчет </a:t>
            </a:r>
            <a:r>
              <a:rPr lang="en-US" sz="1800" dirty="0" smtClean="0"/>
              <a:t>– </a:t>
            </a:r>
            <a:r>
              <a:rPr lang="ru-RU" sz="1800" dirty="0" smtClean="0"/>
              <a:t>в соответствии с требованиями стандартов аудита</a:t>
            </a:r>
            <a:endParaRPr lang="en-US" sz="1800" dirty="0" smtClean="0"/>
          </a:p>
          <a:p>
            <a:r>
              <a:rPr lang="ru-RU" sz="1800" dirty="0" smtClean="0"/>
              <a:t>Субъект, период финансовой отчетности, финансовая отчетность отдельного субъекта или группы, основа представления финансовой отчетности </a:t>
            </a:r>
            <a:endParaRPr lang="en-US" sz="1800" dirty="0" smtClean="0"/>
          </a:p>
          <a:p>
            <a:r>
              <a:rPr lang="ru-RU" sz="1800" dirty="0" smtClean="0"/>
              <a:t>Сфера охвата аудита с указанием соответствующих стандартов аудита</a:t>
            </a:r>
            <a:endParaRPr lang="en-US" sz="1800" dirty="0" smtClean="0"/>
          </a:p>
          <a:p>
            <a:r>
              <a:rPr lang="ru-RU" sz="1800" dirty="0" smtClean="0"/>
              <a:t>Аудиторское заключение – без оговорок, с оговорками или отрицательное </a:t>
            </a:r>
            <a:r>
              <a:rPr lang="en-US" sz="1800" dirty="0" smtClean="0"/>
              <a:t>(</a:t>
            </a:r>
            <a:r>
              <a:rPr lang="ru-RU" sz="1800" dirty="0" smtClean="0"/>
              <a:t>отказ от составления заключения, если не может его дать</a:t>
            </a:r>
            <a:r>
              <a:rPr lang="en-US" sz="1800" dirty="0" smtClean="0"/>
              <a:t>):</a:t>
            </a:r>
          </a:p>
          <a:p>
            <a:pPr lvl="1"/>
            <a:r>
              <a:rPr lang="ru-RU" sz="1800" i="1" dirty="0" smtClean="0"/>
              <a:t>обеспечивается ли ежегодной финансовой отчетностью достоверное и объективное представление согласно соответствующей основе представления финансовой отчетности и, где применимо, соответствует ли финансовая отчетность требованиям закона</a:t>
            </a:r>
            <a:endParaRPr lang="en-US" sz="1800" i="1" dirty="0" smtClean="0"/>
          </a:p>
          <a:p>
            <a:r>
              <a:rPr lang="ru-RU" sz="1800" dirty="0" smtClean="0"/>
              <a:t>Другие вопросы</a:t>
            </a:r>
            <a:r>
              <a:rPr lang="en-US" sz="1800" dirty="0" smtClean="0"/>
              <a:t> – </a:t>
            </a:r>
            <a:r>
              <a:rPr lang="ru-RU" sz="1800" dirty="0" smtClean="0"/>
              <a:t>акцент без оговорок</a:t>
            </a:r>
            <a:endParaRPr lang="en-US" sz="1800" dirty="0" smtClean="0"/>
          </a:p>
          <a:p>
            <a:r>
              <a:rPr lang="ru-RU" sz="1800" dirty="0" smtClean="0"/>
              <a:t>Заключение и отчет</a:t>
            </a:r>
            <a:r>
              <a:rPr lang="en-US" sz="1800" dirty="0" smtClean="0"/>
              <a:t> – </a:t>
            </a:r>
            <a:r>
              <a:rPr lang="ru-RU" sz="1800" dirty="0" smtClean="0"/>
              <a:t>отчет руководства</a:t>
            </a:r>
            <a:endParaRPr lang="en-US" sz="1800" dirty="0" smtClean="0"/>
          </a:p>
          <a:p>
            <a:r>
              <a:rPr lang="ru-RU" sz="1800" dirty="0" smtClean="0"/>
              <a:t>Заявление о существенной неопределенности</a:t>
            </a:r>
            <a:r>
              <a:rPr lang="en-US" sz="1800" dirty="0" smtClean="0"/>
              <a:t> –</a:t>
            </a:r>
            <a:r>
              <a:rPr lang="ru-RU" sz="1800" dirty="0" smtClean="0"/>
              <a:t> если серьезные сомнения в способности субъекта продолжать свою деятельность непрерывно</a:t>
            </a:r>
            <a:endParaRPr lang="en-US" sz="1800" dirty="0" smtClean="0"/>
          </a:p>
          <a:p>
            <a:r>
              <a:rPr lang="ru-RU" sz="1800" dirty="0" smtClean="0"/>
              <a:t>Место деятельности аудиторских компаний</a:t>
            </a:r>
            <a:r>
              <a:rPr lang="en-US" sz="1800" dirty="0" smtClean="0"/>
              <a:t> </a:t>
            </a:r>
          </a:p>
          <a:p>
            <a:r>
              <a:rPr lang="ru-RU" sz="1800" dirty="0" smtClean="0"/>
              <a:t>Государства-члены могут предусматривать дополнительные требования к аудиторскому отчету</a:t>
            </a:r>
            <a:endParaRPr lang="en-US" sz="1800" dirty="0" smtClean="0"/>
          </a:p>
          <a:p>
            <a:endParaRPr lang="en-US" sz="1900" dirty="0"/>
          </a:p>
        </p:txBody>
      </p:sp>
      <p:sp>
        <p:nvSpPr>
          <p:cNvPr id="3" name="Title 2"/>
          <p:cNvSpPr>
            <a:spLocks noGrp="1"/>
          </p:cNvSpPr>
          <p:nvPr>
            <p:ph type="title"/>
          </p:nvPr>
        </p:nvSpPr>
        <p:spPr/>
        <p:txBody>
          <a:bodyPr>
            <a:normAutofit/>
          </a:bodyPr>
          <a:lstStyle/>
          <a:p>
            <a:r>
              <a:rPr lang="ru-RU" dirty="0" smtClean="0"/>
              <a:t>Составление аудиторских отчетов</a:t>
            </a:r>
            <a:r>
              <a:rPr lang="en-US" dirty="0" smtClean="0"/>
              <a:t> (1)</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43</a:t>
            </a:fld>
            <a:endParaRPr lang="de-DE" dirty="0"/>
          </a:p>
        </p:txBody>
      </p:sp>
    </p:spTree>
    <p:extLst>
      <p:ext uri="{BB962C8B-B14F-4D97-AF65-F5344CB8AC3E}">
        <p14:creationId xmlns:p14="http://schemas.microsoft.com/office/powerpoint/2010/main" val="334373971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9"/>
            <a:ext cx="8915830" cy="5355510"/>
          </a:xfrm>
        </p:spPr>
        <p:txBody>
          <a:bodyPr/>
          <a:lstStyle/>
          <a:p>
            <a:r>
              <a:rPr lang="ru-RU" dirty="0" smtClean="0"/>
              <a:t>В случае совместного аудита</a:t>
            </a:r>
            <a:r>
              <a:rPr lang="en-US" dirty="0" smtClean="0"/>
              <a:t> – </a:t>
            </a:r>
            <a:r>
              <a:rPr lang="ru-RU" dirty="0" smtClean="0"/>
              <a:t>совместное заключение</a:t>
            </a:r>
            <a:r>
              <a:rPr lang="en-US" dirty="0" smtClean="0"/>
              <a:t>; </a:t>
            </a:r>
            <a:r>
              <a:rPr lang="ru-RU" dirty="0" smtClean="0"/>
              <a:t>в случае разногласий</a:t>
            </a:r>
            <a:r>
              <a:rPr lang="en-US" dirty="0" smtClean="0"/>
              <a:t> –</a:t>
            </a:r>
            <a:r>
              <a:rPr lang="ru-RU" dirty="0" smtClean="0"/>
              <a:t> отдельные пункты с указанием причин разногласий</a:t>
            </a:r>
            <a:endParaRPr lang="en-US" dirty="0" smtClean="0"/>
          </a:p>
          <a:p>
            <a:r>
              <a:rPr lang="ru-RU" dirty="0" smtClean="0"/>
              <a:t>Подписание аудиторского отчета</a:t>
            </a:r>
            <a:endParaRPr lang="en-US" dirty="0" smtClean="0"/>
          </a:p>
          <a:p>
            <a:pPr lvl="1"/>
            <a:r>
              <a:rPr lang="ru-RU" u="sng" dirty="0" smtClean="0"/>
              <a:t>подписывается и датируется внешним аудитором</a:t>
            </a:r>
            <a:endParaRPr lang="en-US" u="sng" dirty="0" smtClean="0"/>
          </a:p>
          <a:p>
            <a:pPr lvl="1"/>
            <a:r>
              <a:rPr lang="ru-RU" u="sng" dirty="0" smtClean="0"/>
              <a:t>в случае аудиторской компании</a:t>
            </a:r>
            <a:r>
              <a:rPr lang="en-US" u="sng" dirty="0" smtClean="0"/>
              <a:t> </a:t>
            </a:r>
            <a:r>
              <a:rPr lang="en-US" dirty="0" smtClean="0"/>
              <a:t>– </a:t>
            </a:r>
            <a:r>
              <a:rPr lang="ru-RU" dirty="0" smtClean="0"/>
              <a:t>подписывается как минимум внешним(-и) аудитором(-ми), осуществляющим официальный аудит от имени аудиторской компании</a:t>
            </a:r>
            <a:endParaRPr lang="en-US" dirty="0" smtClean="0"/>
          </a:p>
          <a:p>
            <a:pPr lvl="1"/>
            <a:r>
              <a:rPr lang="ru-RU" u="sng" dirty="0" smtClean="0"/>
              <a:t>Подпись внешних аудиторов</a:t>
            </a:r>
            <a:r>
              <a:rPr lang="en-US" u="sng" dirty="0" smtClean="0"/>
              <a:t> </a:t>
            </a:r>
            <a:r>
              <a:rPr lang="en-US" dirty="0" smtClean="0"/>
              <a:t>– </a:t>
            </a:r>
            <a:r>
              <a:rPr lang="ru-RU" dirty="0" smtClean="0"/>
              <a:t>подписывается всеми внешними аудиторами или как минимум внешними аудиторами, которые проводили аудит; в случае совместного аудита – внешними аудиторами каждой компании</a:t>
            </a:r>
            <a:r>
              <a:rPr lang="en-US" sz="2400" dirty="0" smtClean="0"/>
              <a:t> </a:t>
            </a:r>
            <a:r>
              <a:rPr lang="en-US" sz="1800" dirty="0" smtClean="0"/>
              <a:t>(</a:t>
            </a:r>
            <a:r>
              <a:rPr lang="ru-RU" sz="1800" dirty="0" smtClean="0"/>
              <a:t>имя не может быть раскрыто только в исключительных обстоятельствах </a:t>
            </a:r>
            <a:r>
              <a:rPr lang="en-US" sz="1800" i="1" dirty="0" smtClean="0"/>
              <a:t>– </a:t>
            </a:r>
            <a:r>
              <a:rPr lang="ru-RU" sz="1800" dirty="0" smtClean="0"/>
              <a:t>угроза личной безопасности, однако компетентному органу все равно необходимо знать имена участвовавших лиц)</a:t>
            </a:r>
            <a:endParaRPr lang="en-US" sz="1800" dirty="0"/>
          </a:p>
        </p:txBody>
      </p:sp>
      <p:sp>
        <p:nvSpPr>
          <p:cNvPr id="3" name="Title 2"/>
          <p:cNvSpPr>
            <a:spLocks noGrp="1"/>
          </p:cNvSpPr>
          <p:nvPr>
            <p:ph type="title"/>
          </p:nvPr>
        </p:nvSpPr>
        <p:spPr/>
        <p:txBody>
          <a:bodyPr/>
          <a:lstStyle/>
          <a:p>
            <a:r>
              <a:rPr lang="ru-RU" dirty="0" smtClean="0"/>
              <a:t>Составление аудиторских отчетов</a:t>
            </a:r>
            <a:r>
              <a:rPr lang="en-US" dirty="0" smtClean="0"/>
              <a:t> (2)</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44</a:t>
            </a:fld>
            <a:endParaRPr lang="de-DE" dirty="0"/>
          </a:p>
        </p:txBody>
      </p:sp>
    </p:spTree>
    <p:extLst>
      <p:ext uri="{BB962C8B-B14F-4D97-AF65-F5344CB8AC3E}">
        <p14:creationId xmlns:p14="http://schemas.microsoft.com/office/powerpoint/2010/main" val="40860400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sz="4000" dirty="0" smtClean="0"/>
          </a:p>
          <a:p>
            <a:pPr marL="0" indent="0">
              <a:buNone/>
            </a:pPr>
            <a:r>
              <a:rPr lang="ru-RU" sz="4000" dirty="0" smtClean="0"/>
              <a:t>ГЛАВА</a:t>
            </a:r>
            <a:r>
              <a:rPr lang="en-US" sz="4000" dirty="0" smtClean="0"/>
              <a:t> VI</a:t>
            </a:r>
          </a:p>
          <a:p>
            <a:pPr marL="0" indent="0">
              <a:buNone/>
            </a:pPr>
            <a:endParaRPr lang="en-US" sz="4000" dirty="0" smtClean="0"/>
          </a:p>
          <a:p>
            <a:pPr marL="0" indent="0">
              <a:buNone/>
            </a:pPr>
            <a:r>
              <a:rPr lang="ru-RU" sz="4000" dirty="0" smtClean="0"/>
              <a:t>ОБЕСПЕЧЕНИЕ КАЧЕСТВА</a:t>
            </a:r>
            <a:endParaRPr lang="en-US" sz="4000"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45</a:t>
            </a:fld>
            <a:endParaRPr lang="de-DE" dirty="0"/>
          </a:p>
        </p:txBody>
      </p:sp>
    </p:spTree>
    <p:extLst>
      <p:ext uri="{BB962C8B-B14F-4D97-AF65-F5344CB8AC3E}">
        <p14:creationId xmlns:p14="http://schemas.microsoft.com/office/powerpoint/2010/main" val="42670690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589679"/>
            <a:ext cx="9067800" cy="5355510"/>
          </a:xfrm>
        </p:spPr>
        <p:txBody>
          <a:bodyPr/>
          <a:lstStyle/>
          <a:p>
            <a:r>
              <a:rPr lang="ru-RU" sz="2000" b="1" dirty="0" smtClean="0"/>
              <a:t>Каждое государство-член должно организовать его с соблюдением критериев</a:t>
            </a:r>
            <a:r>
              <a:rPr lang="en-US" sz="2000" b="1" dirty="0" smtClean="0"/>
              <a:t>:</a:t>
            </a:r>
          </a:p>
          <a:p>
            <a:pPr>
              <a:buFont typeface="Wingdings" panose="05000000000000000000" pitchFamily="2" charset="2"/>
              <a:buChar char="§"/>
            </a:pPr>
            <a:r>
              <a:rPr lang="ru-RU" sz="2000" dirty="0" smtClean="0"/>
              <a:t>система независима от являющихся объектом обзора аудиторов/аудиторских компаний и подлежит общественному надзору</a:t>
            </a:r>
            <a:endParaRPr lang="en-US" sz="2000" dirty="0" smtClean="0"/>
          </a:p>
          <a:p>
            <a:pPr>
              <a:buFont typeface="Wingdings" panose="05000000000000000000" pitchFamily="2" charset="2"/>
              <a:buChar char="§"/>
            </a:pPr>
            <a:r>
              <a:rPr lang="ru-RU" sz="2000" dirty="0" smtClean="0"/>
              <a:t>финансирование</a:t>
            </a:r>
            <a:r>
              <a:rPr lang="en-US" sz="2000" dirty="0" smtClean="0"/>
              <a:t> –</a:t>
            </a:r>
            <a:r>
              <a:rPr lang="ru-RU" sz="2000" dirty="0" smtClean="0"/>
              <a:t> надежно и свободно от ненадлежащего влияния со стороны аудиторов/аудиторских компаний</a:t>
            </a:r>
            <a:endParaRPr lang="en-US" sz="2000" dirty="0" smtClean="0"/>
          </a:p>
          <a:p>
            <a:pPr>
              <a:buFont typeface="Wingdings" panose="05000000000000000000" pitchFamily="2" charset="2"/>
              <a:buChar char="§"/>
            </a:pPr>
            <a:r>
              <a:rPr lang="ru-RU" sz="2000" dirty="0" smtClean="0"/>
              <a:t>система обеспечения качества располагает достаточными ресурсами</a:t>
            </a:r>
            <a:endParaRPr lang="en-US" sz="2000" dirty="0" smtClean="0"/>
          </a:p>
          <a:p>
            <a:pPr>
              <a:buFont typeface="Wingdings" panose="05000000000000000000" pitchFamily="2" charset="2"/>
              <a:buChar char="§"/>
            </a:pPr>
            <a:r>
              <a:rPr lang="ru-RU" sz="2000" dirty="0" smtClean="0"/>
              <a:t>лица, осуществляющие обзор обеспечения качества</a:t>
            </a:r>
            <a:r>
              <a:rPr lang="en-US" sz="2000" dirty="0" smtClean="0"/>
              <a:t> – </a:t>
            </a:r>
          </a:p>
          <a:p>
            <a:pPr lvl="1">
              <a:buFont typeface="Wingdings" panose="05000000000000000000" pitchFamily="2" charset="2"/>
              <a:buChar char="§"/>
            </a:pPr>
            <a:r>
              <a:rPr lang="ru-RU" sz="2000" dirty="0" smtClean="0"/>
              <a:t>надлежащее профессиональное образование</a:t>
            </a:r>
            <a:r>
              <a:rPr lang="en-US" sz="2000" dirty="0" smtClean="0"/>
              <a:t>, </a:t>
            </a:r>
          </a:p>
          <a:p>
            <a:pPr lvl="1">
              <a:buFont typeface="Wingdings" panose="05000000000000000000" pitchFamily="2" charset="2"/>
              <a:buChar char="§"/>
            </a:pPr>
            <a:r>
              <a:rPr lang="ru-RU" sz="2000" dirty="0" smtClean="0"/>
              <a:t>соответствующий опыт в области обязательного аудита и финансовой отчетности в комплексе с конкретной подготовкой в области обзоров обеспечения качества</a:t>
            </a:r>
            <a:endParaRPr lang="en-US" sz="2000" dirty="0" smtClean="0"/>
          </a:p>
          <a:p>
            <a:pPr lvl="1">
              <a:buFont typeface="Wingdings" panose="05000000000000000000" pitchFamily="2" charset="2"/>
              <a:buChar char="§"/>
            </a:pPr>
            <a:r>
              <a:rPr lang="en-US" sz="2000" dirty="0" smtClean="0"/>
              <a:t>3</a:t>
            </a:r>
            <a:r>
              <a:rPr lang="ru-RU" sz="2000" dirty="0" smtClean="0"/>
              <a:t>-летний перерыв в отношении аудиторской компании-объекта обзора</a:t>
            </a:r>
            <a:endParaRPr lang="en-US" sz="2000" dirty="0" smtClean="0"/>
          </a:p>
          <a:p>
            <a:pPr lvl="1">
              <a:buFont typeface="Wingdings" panose="05000000000000000000" pitchFamily="2" charset="2"/>
              <a:buChar char="§"/>
            </a:pPr>
            <a:r>
              <a:rPr lang="ru-RU" sz="2000" dirty="0" smtClean="0"/>
              <a:t>заявление об отсутствии конфликта интересов в каждом обзоре</a:t>
            </a:r>
            <a:endParaRPr lang="en-US" sz="2000" dirty="0" smtClean="0"/>
          </a:p>
          <a:p>
            <a:pPr>
              <a:buFont typeface="Wingdings" panose="05000000000000000000" pitchFamily="2" charset="2"/>
              <a:buChar char="§"/>
            </a:pPr>
            <a:r>
              <a:rPr lang="ru-RU" sz="2000" dirty="0" smtClean="0"/>
              <a:t>Выбор рецензентов для конкретных заданий – без конфликта интересов</a:t>
            </a:r>
            <a:endParaRPr lang="en-US" sz="2000" dirty="0" smtClean="0"/>
          </a:p>
        </p:txBody>
      </p:sp>
      <p:sp>
        <p:nvSpPr>
          <p:cNvPr id="3" name="Title 2"/>
          <p:cNvSpPr>
            <a:spLocks noGrp="1"/>
          </p:cNvSpPr>
          <p:nvPr>
            <p:ph type="title"/>
          </p:nvPr>
        </p:nvSpPr>
        <p:spPr/>
        <p:txBody>
          <a:bodyPr>
            <a:normAutofit/>
          </a:bodyPr>
          <a:lstStyle/>
          <a:p>
            <a:r>
              <a:rPr lang="ru-RU" dirty="0" smtClean="0"/>
              <a:t>Организация и критерии обеспечения качества</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46</a:t>
            </a:fld>
            <a:endParaRPr lang="de-DE" dirty="0"/>
          </a:p>
        </p:txBody>
      </p:sp>
    </p:spTree>
    <p:extLst>
      <p:ext uri="{BB962C8B-B14F-4D97-AF65-F5344CB8AC3E}">
        <p14:creationId xmlns:p14="http://schemas.microsoft.com/office/powerpoint/2010/main" val="27454876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8"/>
            <a:ext cx="8915830" cy="5647349"/>
          </a:xfrm>
        </p:spPr>
        <p:txBody>
          <a:bodyPr/>
          <a:lstStyle/>
          <a:p>
            <a:pPr>
              <a:buFont typeface="Arial" panose="020B0604020202020204" pitchFamily="34" charset="0"/>
              <a:buChar char="•"/>
            </a:pPr>
            <a:r>
              <a:rPr lang="ru-RU" sz="2000" dirty="0" smtClean="0"/>
              <a:t>Сфера охвата обзора обеспечения качества</a:t>
            </a:r>
            <a:r>
              <a:rPr lang="en-US" sz="2000" dirty="0" smtClean="0"/>
              <a:t> </a:t>
            </a:r>
          </a:p>
          <a:p>
            <a:pPr lvl="1"/>
            <a:r>
              <a:rPr lang="ru-RU" sz="2000" dirty="0" smtClean="0"/>
              <a:t>проверка отобранных аудиторских файлов</a:t>
            </a:r>
            <a:r>
              <a:rPr lang="en-US" sz="2000" dirty="0" smtClean="0"/>
              <a:t> </a:t>
            </a:r>
            <a:endParaRPr lang="en-US" sz="2000" dirty="0"/>
          </a:p>
          <a:p>
            <a:pPr lvl="1"/>
            <a:r>
              <a:rPr lang="ru-RU" sz="2000" dirty="0" smtClean="0"/>
              <a:t>соблюдение стандартов аудита и требований о независимости</a:t>
            </a:r>
            <a:endParaRPr lang="en-US" sz="2000" dirty="0"/>
          </a:p>
          <a:p>
            <a:pPr lvl="1"/>
            <a:r>
              <a:rPr lang="ru-RU" sz="2000" dirty="0" smtClean="0"/>
              <a:t>количество и качество затраченных ресурсов, взимаемая плата и система внутреннего контроля качества аудиторской компании</a:t>
            </a:r>
            <a:endParaRPr lang="en-US" sz="2000" dirty="0" smtClean="0"/>
          </a:p>
          <a:p>
            <a:pPr>
              <a:buFont typeface="Wingdings" panose="05000000000000000000" pitchFamily="2" charset="2"/>
              <a:buChar char="§"/>
            </a:pPr>
            <a:r>
              <a:rPr lang="ru-RU" sz="2000" dirty="0" smtClean="0"/>
              <a:t>Обзор обеспечения качества – отчет, содержащий основные выводы</a:t>
            </a:r>
            <a:endParaRPr lang="en-US" sz="2000" dirty="0" smtClean="0"/>
          </a:p>
          <a:p>
            <a:pPr>
              <a:buFont typeface="Wingdings" panose="05000000000000000000" pitchFamily="2" charset="2"/>
              <a:buChar char="§"/>
            </a:pPr>
            <a:r>
              <a:rPr lang="ru-RU" sz="2000" dirty="0" smtClean="0"/>
              <a:t>Обзор обеспечения качества исходя из анализа рисков – не реже одного раза в шесть лет в отношении аудиторов, которые проводят обязательный аудит</a:t>
            </a:r>
            <a:endParaRPr lang="en-US" sz="2000" dirty="0" smtClean="0"/>
          </a:p>
          <a:p>
            <a:pPr>
              <a:buFont typeface="Wingdings" panose="05000000000000000000" pitchFamily="2" charset="2"/>
              <a:buChar char="§"/>
            </a:pPr>
            <a:r>
              <a:rPr lang="ru-RU" sz="2000" dirty="0" smtClean="0"/>
              <a:t>Общие результаты работы системы обеспечения качества</a:t>
            </a:r>
            <a:r>
              <a:rPr lang="en-US" sz="2000" dirty="0" smtClean="0"/>
              <a:t> – </a:t>
            </a:r>
            <a:r>
              <a:rPr lang="ru-RU" sz="2000" dirty="0" smtClean="0"/>
              <a:t>публикуются ежегодно</a:t>
            </a:r>
            <a:endParaRPr lang="en-US" sz="2000" dirty="0" smtClean="0"/>
          </a:p>
          <a:p>
            <a:pPr>
              <a:buFont typeface="Wingdings" panose="05000000000000000000" pitchFamily="2" charset="2"/>
              <a:buChar char="§"/>
            </a:pPr>
            <a:r>
              <a:rPr lang="ru-RU" sz="2000" dirty="0" smtClean="0"/>
              <a:t>Рекомендации</a:t>
            </a:r>
            <a:r>
              <a:rPr lang="en-US" sz="2000" dirty="0" smtClean="0"/>
              <a:t> –</a:t>
            </a:r>
            <a:r>
              <a:rPr lang="ru-RU" sz="2000" dirty="0" smtClean="0"/>
              <a:t> должны быть выполнены аудитором/аудиторской компанией в разумные сроки (если не выполняются </a:t>
            </a:r>
            <a:r>
              <a:rPr lang="en-US" sz="2000" dirty="0" smtClean="0"/>
              <a:t>–</a:t>
            </a:r>
            <a:r>
              <a:rPr lang="ru-RU" sz="2000" dirty="0" smtClean="0"/>
              <a:t> санкции)</a:t>
            </a:r>
            <a:endParaRPr lang="en-US" sz="2000" dirty="0" smtClean="0"/>
          </a:p>
          <a:p>
            <a:pPr>
              <a:buFont typeface="Wingdings" panose="05000000000000000000" pitchFamily="2" charset="2"/>
              <a:buChar char="§"/>
            </a:pPr>
            <a:r>
              <a:rPr lang="ru-RU" sz="2000" dirty="0" smtClean="0"/>
              <a:t>Обзоры </a:t>
            </a:r>
            <a:r>
              <a:rPr lang="en-US" sz="2000" dirty="0" smtClean="0"/>
              <a:t>–</a:t>
            </a:r>
            <a:r>
              <a:rPr lang="ru-RU" sz="2000" dirty="0" smtClean="0"/>
              <a:t> надлежащий и пропорциональный масштабу и сложности аудитора/компании (в соответствии с пропорциональным применением стандартов аудита)</a:t>
            </a:r>
            <a:endParaRPr lang="en-US" sz="2000" dirty="0" smtClean="0"/>
          </a:p>
          <a:p>
            <a:endParaRPr lang="en-US" dirty="0" smtClean="0"/>
          </a:p>
          <a:p>
            <a:pPr lvl="1"/>
            <a:r>
              <a:rPr lang="en-US" dirty="0" smtClean="0"/>
              <a:t>  </a:t>
            </a:r>
            <a:endParaRPr lang="en-US" dirty="0"/>
          </a:p>
          <a:p>
            <a:endParaRPr lang="en-US" dirty="0"/>
          </a:p>
        </p:txBody>
      </p:sp>
      <p:sp>
        <p:nvSpPr>
          <p:cNvPr id="3" name="Title 2"/>
          <p:cNvSpPr>
            <a:spLocks noGrp="1"/>
          </p:cNvSpPr>
          <p:nvPr>
            <p:ph type="title"/>
          </p:nvPr>
        </p:nvSpPr>
        <p:spPr/>
        <p:txBody>
          <a:bodyPr/>
          <a:lstStyle/>
          <a:p>
            <a:r>
              <a:rPr lang="ru-RU" dirty="0" smtClean="0"/>
              <a:t>Обзоры обеспечения качества</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47</a:t>
            </a:fld>
            <a:endParaRPr lang="de-DE" dirty="0"/>
          </a:p>
        </p:txBody>
      </p:sp>
    </p:spTree>
    <p:extLst>
      <p:ext uri="{BB962C8B-B14F-4D97-AF65-F5344CB8AC3E}">
        <p14:creationId xmlns:p14="http://schemas.microsoft.com/office/powerpoint/2010/main" val="44704141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sz="4000" dirty="0" smtClean="0"/>
          </a:p>
          <a:p>
            <a:pPr marL="0" indent="0">
              <a:buNone/>
            </a:pPr>
            <a:r>
              <a:rPr lang="ru-RU" sz="4000" dirty="0" smtClean="0"/>
              <a:t>ГЛАВА</a:t>
            </a:r>
            <a:r>
              <a:rPr lang="en-US" sz="4000" dirty="0" smtClean="0"/>
              <a:t> VII</a:t>
            </a:r>
          </a:p>
          <a:p>
            <a:pPr marL="0" indent="0">
              <a:buNone/>
            </a:pPr>
            <a:endParaRPr lang="en-US" sz="4000" dirty="0"/>
          </a:p>
          <a:p>
            <a:pPr marL="0" indent="0">
              <a:buNone/>
            </a:pPr>
            <a:r>
              <a:rPr lang="ru-RU" sz="4000" dirty="0" smtClean="0"/>
              <a:t>РАССЛЕДОВАНИЯ И САНКЦИИ</a:t>
            </a:r>
            <a:endParaRPr lang="en-US" sz="4000"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48</a:t>
            </a:fld>
            <a:endParaRPr lang="de-DE" dirty="0"/>
          </a:p>
        </p:txBody>
      </p:sp>
    </p:spTree>
    <p:extLst>
      <p:ext uri="{BB962C8B-B14F-4D97-AF65-F5344CB8AC3E}">
        <p14:creationId xmlns:p14="http://schemas.microsoft.com/office/powerpoint/2010/main" val="37796114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73125"/>
            <a:ext cx="8362950" cy="5072063"/>
          </a:xfrm>
        </p:spPr>
        <p:txBody>
          <a:bodyPr/>
          <a:lstStyle/>
          <a:p>
            <a:r>
              <a:rPr lang="ru-RU" sz="2400" dirty="0" smtClean="0"/>
              <a:t>Действенные системы проведения расследований и применения санкций – для выявления, исправления и предупреждения ненадлежащего проведения аудита</a:t>
            </a:r>
            <a:endParaRPr lang="en-US" sz="2400" dirty="0" smtClean="0"/>
          </a:p>
          <a:p>
            <a:r>
              <a:rPr lang="ru-RU" sz="2400" dirty="0" smtClean="0"/>
              <a:t>Эффективные, пропорциональные и оказывающие сдерживающее воздействие санкции</a:t>
            </a:r>
            <a:endParaRPr lang="en-US" sz="2400" dirty="0" smtClean="0"/>
          </a:p>
          <a:p>
            <a:r>
              <a:rPr lang="ru-RU" sz="2400" dirty="0" smtClean="0"/>
              <a:t>Административные санкции могут быть уже предусмотрены уголовным законодательством </a:t>
            </a:r>
            <a:r>
              <a:rPr lang="en-US" sz="2400" dirty="0" smtClean="0"/>
              <a:t>– </a:t>
            </a:r>
            <a:r>
              <a:rPr lang="ru-RU" sz="2400" dirty="0" smtClean="0"/>
              <a:t>в этом случае это необходимо довести до сведения ЕК</a:t>
            </a:r>
            <a:endParaRPr lang="en-US" sz="2400" dirty="0" smtClean="0"/>
          </a:p>
          <a:p>
            <a:r>
              <a:rPr lang="ru-RU" sz="2400" dirty="0" smtClean="0"/>
              <a:t>Санкции</a:t>
            </a:r>
            <a:r>
              <a:rPr lang="en-US" sz="2400" dirty="0" smtClean="0"/>
              <a:t> – </a:t>
            </a:r>
            <a:r>
              <a:rPr lang="ru-RU" sz="2400" dirty="0" smtClean="0"/>
              <a:t>должны соответствующим образом доводиться до сведения общественности</a:t>
            </a:r>
            <a:r>
              <a:rPr lang="en-US" sz="2400" dirty="0" smtClean="0"/>
              <a:t>, </a:t>
            </a:r>
            <a:r>
              <a:rPr lang="ru-RU" sz="2400" dirty="0" smtClean="0"/>
              <a:t>включая возможность отзыва утверждения аудитора</a:t>
            </a:r>
            <a:r>
              <a:rPr lang="en-US" sz="2400" dirty="0" smtClean="0"/>
              <a:t> </a:t>
            </a:r>
            <a:r>
              <a:rPr lang="en-US" sz="2000" i="1" dirty="0" smtClean="0"/>
              <a:t>(</a:t>
            </a:r>
            <a:r>
              <a:rPr lang="ru-RU" sz="2000" i="1" dirty="0" smtClean="0"/>
              <a:t>примечание</a:t>
            </a:r>
            <a:r>
              <a:rPr lang="en-US" sz="2000" i="1" dirty="0" smtClean="0"/>
              <a:t> – </a:t>
            </a:r>
            <a:r>
              <a:rPr lang="ru-RU" sz="2000" i="1" dirty="0" smtClean="0"/>
              <a:t>директива по персональным данным</a:t>
            </a:r>
            <a:r>
              <a:rPr lang="en-US" sz="2000" i="1" dirty="0" smtClean="0"/>
              <a:t>) </a:t>
            </a:r>
            <a:endParaRPr lang="en-US" sz="2000" i="1" dirty="0"/>
          </a:p>
        </p:txBody>
      </p:sp>
      <p:sp>
        <p:nvSpPr>
          <p:cNvPr id="3" name="Title 2"/>
          <p:cNvSpPr>
            <a:spLocks noGrp="1"/>
          </p:cNvSpPr>
          <p:nvPr>
            <p:ph type="title"/>
          </p:nvPr>
        </p:nvSpPr>
        <p:spPr/>
        <p:txBody>
          <a:bodyPr>
            <a:normAutofit/>
          </a:bodyPr>
          <a:lstStyle/>
          <a:p>
            <a:r>
              <a:rPr lang="ru-RU" dirty="0" smtClean="0"/>
              <a:t>Системы расследований и санкций</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49</a:t>
            </a:fld>
            <a:endParaRPr lang="de-DE" dirty="0"/>
          </a:p>
        </p:txBody>
      </p:sp>
    </p:spTree>
    <p:extLst>
      <p:ext uri="{BB962C8B-B14F-4D97-AF65-F5344CB8AC3E}">
        <p14:creationId xmlns:p14="http://schemas.microsoft.com/office/powerpoint/2010/main" val="728630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ru-RU" sz="4000" dirty="0" smtClean="0"/>
              <a:t>ГЛАВА</a:t>
            </a:r>
            <a:r>
              <a:rPr lang="en-US" sz="4000" dirty="0" smtClean="0"/>
              <a:t> I </a:t>
            </a:r>
          </a:p>
          <a:p>
            <a:pPr marL="0" indent="0">
              <a:buNone/>
            </a:pPr>
            <a:endParaRPr lang="en-US" sz="4000" dirty="0"/>
          </a:p>
          <a:p>
            <a:pPr marL="0" indent="0">
              <a:buNone/>
            </a:pPr>
            <a:r>
              <a:rPr lang="ru-RU" sz="4000" dirty="0" smtClean="0"/>
              <a:t>ПРЕДМЕТ И ОПРЕДЕЛЕНИЯ</a:t>
            </a:r>
            <a:endParaRPr lang="en-US" sz="4000"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5</a:t>
            </a:fld>
            <a:endParaRPr lang="de-DE" dirty="0"/>
          </a:p>
        </p:txBody>
      </p:sp>
    </p:spTree>
    <p:extLst>
      <p:ext uri="{BB962C8B-B14F-4D97-AF65-F5344CB8AC3E}">
        <p14:creationId xmlns:p14="http://schemas.microsoft.com/office/powerpoint/2010/main" val="219904025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89678"/>
            <a:ext cx="8458200" cy="5072063"/>
          </a:xfrm>
        </p:spPr>
        <p:txBody>
          <a:bodyPr/>
          <a:lstStyle/>
          <a:p>
            <a:r>
              <a:rPr lang="ru-RU" b="1" dirty="0" smtClean="0"/>
              <a:t>Компетентные органы</a:t>
            </a:r>
            <a:r>
              <a:rPr lang="en-US" b="1" dirty="0" smtClean="0"/>
              <a:t> – </a:t>
            </a:r>
            <a:r>
              <a:rPr lang="ru-RU" b="1" dirty="0" smtClean="0"/>
              <a:t>полномочие на применение</a:t>
            </a:r>
            <a:r>
              <a:rPr lang="en-US" b="1" dirty="0" smtClean="0"/>
              <a:t>:</a:t>
            </a:r>
          </a:p>
          <a:p>
            <a:pPr lvl="1"/>
            <a:r>
              <a:rPr lang="ru-RU" sz="2100" u="sng" dirty="0" smtClean="0"/>
              <a:t>уведомления</a:t>
            </a:r>
            <a:r>
              <a:rPr lang="ru-RU" sz="2100" dirty="0" smtClean="0"/>
              <a:t> о необходимости прекратить нарушение и воздержаться от его повторения</a:t>
            </a:r>
            <a:endParaRPr lang="en-US" sz="2100" dirty="0" smtClean="0"/>
          </a:p>
          <a:p>
            <a:pPr lvl="1"/>
            <a:r>
              <a:rPr lang="ru-RU" sz="2100" u="sng" dirty="0" smtClean="0"/>
              <a:t>официального сообщения</a:t>
            </a:r>
            <a:r>
              <a:rPr lang="ru-RU" sz="2100" dirty="0" smtClean="0"/>
              <a:t> (на веб-сайте компетентного органа) с указанием лица, ответственного за конкретное нарушение;</a:t>
            </a:r>
            <a:endParaRPr lang="en-US" sz="2100" dirty="0" smtClean="0"/>
          </a:p>
          <a:p>
            <a:pPr lvl="1"/>
            <a:r>
              <a:rPr lang="ru-RU" sz="2100" u="sng" dirty="0" smtClean="0"/>
              <a:t>временного запрета (сроком до трех лет)</a:t>
            </a:r>
            <a:r>
              <a:rPr lang="ru-RU" sz="2100" dirty="0" smtClean="0"/>
              <a:t> на проведение аудита (для аудитора, ключевого партнера по аудиту или аудиторской компании) </a:t>
            </a:r>
            <a:endParaRPr lang="en-US" sz="2100" dirty="0" smtClean="0"/>
          </a:p>
          <a:p>
            <a:pPr lvl="1"/>
            <a:r>
              <a:rPr lang="ru-RU" sz="2000" u="sng" dirty="0" smtClean="0"/>
              <a:t>заявления о несоответствии аудиторского отчета</a:t>
            </a:r>
            <a:r>
              <a:rPr lang="ru-RU" sz="2000" dirty="0" smtClean="0"/>
              <a:t> требованиям;</a:t>
            </a:r>
            <a:endParaRPr lang="en-US" sz="2100" dirty="0" smtClean="0"/>
          </a:p>
          <a:p>
            <a:pPr lvl="1"/>
            <a:r>
              <a:rPr lang="ru-RU" sz="2000" u="sng" dirty="0" smtClean="0"/>
              <a:t>временного запрета (сроком до трех лет)</a:t>
            </a:r>
            <a:r>
              <a:rPr lang="ru-RU" sz="2000" dirty="0" smtClean="0"/>
              <a:t> на осуществление аудиторами и руководством СОИ функций в аудиторских компаниях или органах управления СОИ;</a:t>
            </a:r>
            <a:endParaRPr lang="en-US" sz="2100" dirty="0" smtClean="0"/>
          </a:p>
          <a:p>
            <a:pPr lvl="1"/>
            <a:r>
              <a:rPr lang="ru-RU" sz="2000" u="sng" dirty="0" smtClean="0"/>
              <a:t>финансовых санкций в административном порядке</a:t>
            </a:r>
            <a:r>
              <a:rPr lang="en-US" sz="2100" u="sng" dirty="0" smtClean="0"/>
              <a:t> </a:t>
            </a:r>
            <a:r>
              <a:rPr lang="ru-RU" sz="2000" dirty="0" smtClean="0"/>
              <a:t>к физическим и юридическим лицам</a:t>
            </a:r>
            <a:r>
              <a:rPr lang="en-US" sz="2100" dirty="0" smtClean="0"/>
              <a:t> </a:t>
            </a:r>
          </a:p>
          <a:p>
            <a:pPr marL="0" indent="0">
              <a:buNone/>
            </a:pPr>
            <a:endParaRPr lang="en-US" dirty="0"/>
          </a:p>
        </p:txBody>
      </p:sp>
      <p:sp>
        <p:nvSpPr>
          <p:cNvPr id="3" name="Title 2"/>
          <p:cNvSpPr>
            <a:spLocks noGrp="1"/>
          </p:cNvSpPr>
          <p:nvPr>
            <p:ph type="title"/>
          </p:nvPr>
        </p:nvSpPr>
        <p:spPr/>
        <p:txBody>
          <a:bodyPr/>
          <a:lstStyle/>
          <a:p>
            <a:r>
              <a:rPr lang="ru-RU" dirty="0" smtClean="0"/>
              <a:t>Полномочия на применение санкций</a:t>
            </a:r>
            <a:r>
              <a:rPr lang="en-US" dirty="0" smtClean="0"/>
              <a:t> (1)</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50</a:t>
            </a:fld>
            <a:endParaRPr lang="de-DE" dirty="0"/>
          </a:p>
        </p:txBody>
      </p:sp>
    </p:spTree>
    <p:extLst>
      <p:ext uri="{BB962C8B-B14F-4D97-AF65-F5344CB8AC3E}">
        <p14:creationId xmlns:p14="http://schemas.microsoft.com/office/powerpoint/2010/main" val="131254831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ru-RU" sz="2400" dirty="0" smtClean="0"/>
              <a:t>Санкции могут налагаться компетентными органами</a:t>
            </a:r>
            <a:r>
              <a:rPr lang="en-US" sz="2400" dirty="0" smtClean="0"/>
              <a:t>:</a:t>
            </a:r>
          </a:p>
          <a:p>
            <a:pPr lvl="1"/>
            <a:r>
              <a:rPr lang="ru-RU" sz="2400" dirty="0" smtClean="0"/>
              <a:t>напрямую</a:t>
            </a:r>
            <a:endParaRPr lang="en-US" sz="2400" dirty="0" smtClean="0"/>
          </a:p>
          <a:p>
            <a:pPr lvl="1"/>
            <a:r>
              <a:rPr lang="ru-RU" sz="2400" dirty="0" smtClean="0"/>
              <a:t>в сотрудничестве с другими органами</a:t>
            </a:r>
            <a:endParaRPr lang="en-US" sz="2400" dirty="0" smtClean="0"/>
          </a:p>
          <a:p>
            <a:pPr lvl="1"/>
            <a:r>
              <a:rPr lang="ru-RU" sz="2400" dirty="0" smtClean="0"/>
              <a:t>путем обращения в судебные органы</a:t>
            </a:r>
            <a:endParaRPr lang="en-US" sz="2400" dirty="0" smtClean="0"/>
          </a:p>
          <a:p>
            <a:r>
              <a:rPr lang="ru-RU" sz="2400" dirty="0" smtClean="0"/>
              <a:t>Государства-члены могут наделить компетентные органы другими полномочиями на применение санкций</a:t>
            </a:r>
            <a:endParaRPr lang="en-US" sz="2400" dirty="0" smtClean="0"/>
          </a:p>
          <a:p>
            <a:r>
              <a:rPr lang="ru-RU" sz="2400" dirty="0" smtClean="0"/>
              <a:t>Государства-члены могут выбрать вариант наделения полномочиями на применение санкций органов, осуществляющих надзор за СОИ</a:t>
            </a:r>
            <a:endParaRPr lang="en-US" sz="2400" dirty="0"/>
          </a:p>
        </p:txBody>
      </p:sp>
      <p:sp>
        <p:nvSpPr>
          <p:cNvPr id="3" name="Title 2"/>
          <p:cNvSpPr>
            <a:spLocks noGrp="1"/>
          </p:cNvSpPr>
          <p:nvPr>
            <p:ph type="title"/>
          </p:nvPr>
        </p:nvSpPr>
        <p:spPr/>
        <p:txBody>
          <a:bodyPr/>
          <a:lstStyle/>
          <a:p>
            <a:r>
              <a:rPr lang="ru-RU" dirty="0" smtClean="0"/>
              <a:t>Полномочия на применение санкций</a:t>
            </a:r>
            <a:r>
              <a:rPr lang="en-US" dirty="0" smtClean="0"/>
              <a:t> (2)</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51</a:t>
            </a:fld>
            <a:endParaRPr lang="de-DE" dirty="0"/>
          </a:p>
        </p:txBody>
      </p:sp>
    </p:spTree>
    <p:extLst>
      <p:ext uri="{BB962C8B-B14F-4D97-AF65-F5344CB8AC3E}">
        <p14:creationId xmlns:p14="http://schemas.microsoft.com/office/powerpoint/2010/main" val="33103571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589678"/>
            <a:ext cx="9067800" cy="5072063"/>
          </a:xfrm>
        </p:spPr>
        <p:txBody>
          <a:bodyPr/>
          <a:lstStyle/>
          <a:p>
            <a:r>
              <a:rPr lang="ru-RU" sz="2400" dirty="0" smtClean="0"/>
              <a:t>Учитываются соответствующие обстоятельства</a:t>
            </a:r>
            <a:r>
              <a:rPr lang="en-US" sz="2400" dirty="0" smtClean="0"/>
              <a:t>:</a:t>
            </a:r>
          </a:p>
          <a:p>
            <a:pPr lvl="1"/>
            <a:r>
              <a:rPr lang="ru-RU" sz="2400" dirty="0" smtClean="0"/>
              <a:t>степень тяжести и продолжительность нарушения</a:t>
            </a:r>
            <a:endParaRPr lang="en-US" sz="2400" dirty="0" smtClean="0"/>
          </a:p>
          <a:p>
            <a:pPr lvl="1"/>
            <a:r>
              <a:rPr lang="ru-RU" sz="2400" dirty="0" smtClean="0"/>
              <a:t>степень ответственности лица</a:t>
            </a:r>
            <a:endParaRPr lang="en-US" sz="2400" dirty="0" smtClean="0"/>
          </a:p>
          <a:p>
            <a:pPr lvl="1"/>
            <a:r>
              <a:rPr lang="ru-RU" sz="2400" dirty="0" smtClean="0"/>
              <a:t>финансовый потенциал ответственного лица</a:t>
            </a:r>
            <a:r>
              <a:rPr lang="en-US" sz="2400" dirty="0" smtClean="0"/>
              <a:t> (</a:t>
            </a:r>
            <a:r>
              <a:rPr lang="ru-RU" sz="2400" dirty="0" smtClean="0"/>
              <a:t>годовой доход или, в случае компаний, оборот</a:t>
            </a:r>
            <a:r>
              <a:rPr lang="en-US" sz="2400" dirty="0" smtClean="0"/>
              <a:t>)</a:t>
            </a:r>
          </a:p>
          <a:p>
            <a:pPr lvl="1"/>
            <a:r>
              <a:rPr lang="ru-RU" sz="2400" dirty="0" smtClean="0"/>
              <a:t>прибыль или предотвращенные убытки </a:t>
            </a:r>
            <a:r>
              <a:rPr lang="en-US" sz="2400" dirty="0" smtClean="0"/>
              <a:t>(</a:t>
            </a:r>
            <a:r>
              <a:rPr lang="ru-RU" sz="2400" dirty="0" smtClean="0"/>
              <a:t>если могут быть определены</a:t>
            </a:r>
            <a:r>
              <a:rPr lang="en-US" sz="2400" dirty="0" smtClean="0"/>
              <a:t>)</a:t>
            </a:r>
          </a:p>
          <a:p>
            <a:pPr lvl="1"/>
            <a:r>
              <a:rPr lang="ru-RU" sz="2400" dirty="0" smtClean="0"/>
              <a:t>степень сотрудничества с компетентным органом</a:t>
            </a:r>
            <a:r>
              <a:rPr lang="en-US" sz="2400" dirty="0" smtClean="0"/>
              <a:t>;</a:t>
            </a:r>
          </a:p>
          <a:p>
            <a:pPr lvl="1"/>
            <a:r>
              <a:rPr lang="ru-RU" sz="2400" dirty="0" smtClean="0"/>
              <a:t>предыдущие нарушения, совершенные ответственным юридическим или физическим лицом</a:t>
            </a:r>
            <a:endParaRPr lang="en-US" sz="2400" dirty="0" smtClean="0"/>
          </a:p>
          <a:p>
            <a:pPr lvl="1"/>
            <a:r>
              <a:rPr lang="ru-RU" sz="2400" dirty="0" smtClean="0"/>
              <a:t>дополнительные факторы – в соответствии с законодательством государства-члена</a:t>
            </a:r>
            <a:endParaRPr lang="en-US" sz="2400" dirty="0" smtClean="0"/>
          </a:p>
          <a:p>
            <a:pPr marL="457200" lvl="1" indent="0">
              <a:buNone/>
            </a:pPr>
            <a:r>
              <a:rPr lang="ru-RU" sz="2400" i="1" dirty="0" smtClean="0"/>
              <a:t>Любое решение компетентного органа</a:t>
            </a:r>
            <a:r>
              <a:rPr lang="en-US" sz="2400" i="1" dirty="0" smtClean="0"/>
              <a:t> –</a:t>
            </a:r>
            <a:r>
              <a:rPr lang="ru-RU" sz="2400" i="1" dirty="0" smtClean="0"/>
              <a:t> право на обжалование</a:t>
            </a:r>
            <a:endParaRPr lang="en-US" sz="2400" i="1" dirty="0"/>
          </a:p>
          <a:p>
            <a:pPr lvl="1"/>
            <a:endParaRPr lang="en-US" sz="2400" dirty="0" smtClean="0"/>
          </a:p>
        </p:txBody>
      </p:sp>
      <p:sp>
        <p:nvSpPr>
          <p:cNvPr id="3" name="Title 2"/>
          <p:cNvSpPr>
            <a:spLocks noGrp="1"/>
          </p:cNvSpPr>
          <p:nvPr>
            <p:ph type="title"/>
          </p:nvPr>
        </p:nvSpPr>
        <p:spPr/>
        <p:txBody>
          <a:bodyPr/>
          <a:lstStyle/>
          <a:p>
            <a:r>
              <a:rPr lang="ru-RU" dirty="0" smtClean="0"/>
              <a:t>Применение санкций</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52</a:t>
            </a:fld>
            <a:endParaRPr lang="de-DE" dirty="0"/>
          </a:p>
        </p:txBody>
      </p:sp>
    </p:spTree>
    <p:extLst>
      <p:ext uri="{BB962C8B-B14F-4D97-AF65-F5344CB8AC3E}">
        <p14:creationId xmlns:p14="http://schemas.microsoft.com/office/powerpoint/2010/main" val="151130190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624603"/>
            <a:ext cx="8915830" cy="5072063"/>
          </a:xfrm>
        </p:spPr>
        <p:txBody>
          <a:bodyPr/>
          <a:lstStyle/>
          <a:p>
            <a:r>
              <a:rPr lang="ru-RU" sz="2100" dirty="0" smtClean="0"/>
              <a:t>Как минимум информация об административных санкциях (по истечении права обжалования и информирования лица о санкции) -  тип, характер и личность лица</a:t>
            </a:r>
            <a:endParaRPr lang="en-US" sz="2100" dirty="0" smtClean="0"/>
          </a:p>
          <a:p>
            <a:r>
              <a:rPr lang="ru-RU" sz="2100" dirty="0" smtClean="0"/>
              <a:t>Если информация публикуется до истечения срока их обжалования – также следует публиковать информацию о жалобе и исходе ее рассмотрения</a:t>
            </a:r>
            <a:endParaRPr lang="en-US" sz="2100" dirty="0" smtClean="0"/>
          </a:p>
          <a:p>
            <a:r>
              <a:rPr lang="ru-RU" sz="2100" dirty="0" smtClean="0"/>
              <a:t>Опубликование информации на анонимной основе</a:t>
            </a:r>
            <a:r>
              <a:rPr lang="en-US" sz="2100" dirty="0" smtClean="0"/>
              <a:t> – </a:t>
            </a:r>
          </a:p>
          <a:p>
            <a:pPr lvl="1"/>
            <a:r>
              <a:rPr lang="ru-RU" sz="2100" dirty="0" smtClean="0"/>
              <a:t>несоразмерность опубликования личных данных</a:t>
            </a:r>
            <a:r>
              <a:rPr lang="en-US" sz="2100" dirty="0" smtClean="0"/>
              <a:t> (</a:t>
            </a:r>
            <a:r>
              <a:rPr lang="ru-RU" sz="2100" dirty="0" smtClean="0"/>
              <a:t>обязательная предварительная оценка соразмерности</a:t>
            </a:r>
            <a:r>
              <a:rPr lang="en-US" sz="2100" dirty="0" smtClean="0"/>
              <a:t>)</a:t>
            </a:r>
            <a:r>
              <a:rPr lang="ru-RU" sz="2100" dirty="0" smtClean="0"/>
              <a:t> </a:t>
            </a:r>
            <a:endParaRPr lang="en-US" sz="2100" dirty="0" smtClean="0"/>
          </a:p>
          <a:p>
            <a:pPr lvl="1"/>
            <a:r>
              <a:rPr lang="ru-RU" sz="2100" dirty="0" smtClean="0"/>
              <a:t>опубликование может поставить под угрозу стабильность финансовых рынков или проводимое уголовное расследование</a:t>
            </a:r>
            <a:endParaRPr lang="en-US" sz="2100" dirty="0" smtClean="0"/>
          </a:p>
          <a:p>
            <a:pPr lvl="1"/>
            <a:r>
              <a:rPr lang="ru-RU" sz="2100" dirty="0" smtClean="0"/>
              <a:t>если опубликование может нанести несоразмерный ущерб задействованным учреждениям или отдельным лицам</a:t>
            </a:r>
            <a:endParaRPr lang="en-US" sz="2100" dirty="0"/>
          </a:p>
          <a:p>
            <a:r>
              <a:rPr lang="ru-RU" sz="2100" dirty="0" smtClean="0"/>
              <a:t>Информация остается на официальном веб-сайте как минимум пять лет</a:t>
            </a:r>
            <a:endParaRPr lang="en-US" sz="2100" dirty="0" smtClean="0"/>
          </a:p>
          <a:p>
            <a:endParaRPr lang="en-US" dirty="0" smtClean="0"/>
          </a:p>
          <a:p>
            <a:endParaRPr lang="en-US" sz="2400" i="1" dirty="0"/>
          </a:p>
        </p:txBody>
      </p:sp>
      <p:sp>
        <p:nvSpPr>
          <p:cNvPr id="3" name="Title 2"/>
          <p:cNvSpPr>
            <a:spLocks noGrp="1"/>
          </p:cNvSpPr>
          <p:nvPr>
            <p:ph type="title"/>
          </p:nvPr>
        </p:nvSpPr>
        <p:spPr/>
        <p:txBody>
          <a:bodyPr>
            <a:normAutofit/>
          </a:bodyPr>
          <a:lstStyle/>
          <a:p>
            <a:r>
              <a:rPr lang="ru-RU" dirty="0" smtClean="0"/>
              <a:t>Опубликование информации о санкциях</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53</a:t>
            </a:fld>
            <a:endParaRPr lang="de-DE" dirty="0"/>
          </a:p>
        </p:txBody>
      </p:sp>
    </p:spTree>
    <p:extLst>
      <p:ext uri="{BB962C8B-B14F-4D97-AF65-F5344CB8AC3E}">
        <p14:creationId xmlns:p14="http://schemas.microsoft.com/office/powerpoint/2010/main" val="76345801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1" y="589678"/>
            <a:ext cx="8705426" cy="5072063"/>
          </a:xfrm>
        </p:spPr>
        <p:txBody>
          <a:bodyPr/>
          <a:lstStyle/>
          <a:p>
            <a:r>
              <a:rPr lang="ru-RU" dirty="0" smtClean="0"/>
              <a:t>Государству-члену следует обеспечить наличие действенных механизмов поощрения сообщения о нарушениях:</a:t>
            </a:r>
            <a:endParaRPr lang="en-US" dirty="0" smtClean="0"/>
          </a:p>
          <a:p>
            <a:pPr lvl="1"/>
            <a:r>
              <a:rPr lang="ru-RU" dirty="0" smtClean="0"/>
              <a:t>получение таких сообщений и отслеживание проделанной работы</a:t>
            </a:r>
            <a:endParaRPr lang="en-US" dirty="0" smtClean="0"/>
          </a:p>
          <a:p>
            <a:pPr lvl="1"/>
            <a:r>
              <a:rPr lang="ru-RU" dirty="0" smtClean="0"/>
              <a:t>защита персональных данных (те, кто обжалуют, и те, кто подозреваются в нарушении)</a:t>
            </a:r>
            <a:endParaRPr lang="en-US" dirty="0" smtClean="0"/>
          </a:p>
          <a:p>
            <a:pPr lvl="1"/>
            <a:r>
              <a:rPr lang="ru-RU" dirty="0" smtClean="0"/>
              <a:t>право обвиняемого на защиту</a:t>
            </a:r>
            <a:endParaRPr lang="en-US" dirty="0" smtClean="0"/>
          </a:p>
          <a:p>
            <a:pPr lvl="1"/>
            <a:r>
              <a:rPr lang="ru-RU" dirty="0" smtClean="0"/>
              <a:t>аудиторские компании</a:t>
            </a:r>
            <a:r>
              <a:rPr lang="en-US" dirty="0" smtClean="0"/>
              <a:t> –</a:t>
            </a:r>
            <a:r>
              <a:rPr lang="ru-RU" dirty="0" smtClean="0"/>
              <a:t> порядок сообщения работниками о нарушениях</a:t>
            </a:r>
            <a:endParaRPr lang="en-US" dirty="0" smtClean="0"/>
          </a:p>
          <a:p>
            <a:r>
              <a:rPr lang="ru-RU" dirty="0" smtClean="0"/>
              <a:t>Обмен информацией</a:t>
            </a:r>
            <a:endParaRPr lang="en-US" dirty="0" smtClean="0"/>
          </a:p>
          <a:p>
            <a:pPr lvl="1"/>
            <a:r>
              <a:rPr lang="ru-RU" dirty="0" smtClean="0"/>
              <a:t>компетентные органы</a:t>
            </a:r>
            <a:r>
              <a:rPr lang="en-US" dirty="0" smtClean="0"/>
              <a:t> – </a:t>
            </a:r>
            <a:r>
              <a:rPr lang="ru-RU" dirty="0" smtClean="0"/>
              <a:t>агрегированная на годовой основе информация обо всех административных мерах в</a:t>
            </a:r>
            <a:r>
              <a:rPr lang="en-US" dirty="0" smtClean="0"/>
              <a:t> CEAOB; CEAOB – </a:t>
            </a:r>
            <a:r>
              <a:rPr lang="ru-RU" dirty="0" smtClean="0"/>
              <a:t>публикует в своем годовом отчете</a:t>
            </a:r>
            <a:endParaRPr lang="en-US" dirty="0" smtClean="0"/>
          </a:p>
          <a:p>
            <a:pPr lvl="1"/>
            <a:r>
              <a:rPr lang="ru-RU" dirty="0" smtClean="0"/>
              <a:t>временные запреты</a:t>
            </a:r>
            <a:r>
              <a:rPr lang="en-US" dirty="0" smtClean="0"/>
              <a:t> – </a:t>
            </a:r>
            <a:r>
              <a:rPr lang="ru-RU" dirty="0" smtClean="0"/>
              <a:t>также информируется</a:t>
            </a:r>
            <a:r>
              <a:rPr lang="en-US" dirty="0" smtClean="0"/>
              <a:t> CEAOB</a:t>
            </a:r>
          </a:p>
          <a:p>
            <a:pPr lvl="1"/>
            <a:endParaRPr lang="en-US" dirty="0"/>
          </a:p>
        </p:txBody>
      </p:sp>
      <p:sp>
        <p:nvSpPr>
          <p:cNvPr id="3" name="Title 2"/>
          <p:cNvSpPr>
            <a:spLocks noGrp="1"/>
          </p:cNvSpPr>
          <p:nvPr>
            <p:ph type="title"/>
          </p:nvPr>
        </p:nvSpPr>
        <p:spPr>
          <a:xfrm>
            <a:off x="151970" y="-50800"/>
            <a:ext cx="8179230" cy="640478"/>
          </a:xfrm>
        </p:spPr>
        <p:txBody>
          <a:bodyPr>
            <a:normAutofit/>
          </a:bodyPr>
          <a:lstStyle/>
          <a:p>
            <a:r>
              <a:rPr lang="ru-RU" dirty="0" smtClean="0"/>
              <a:t>Сообщение о нарушениях и обмен информацией</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54</a:t>
            </a:fld>
            <a:endParaRPr lang="de-DE" dirty="0"/>
          </a:p>
        </p:txBody>
      </p:sp>
    </p:spTree>
    <p:extLst>
      <p:ext uri="{BB962C8B-B14F-4D97-AF65-F5344CB8AC3E}">
        <p14:creationId xmlns:p14="http://schemas.microsoft.com/office/powerpoint/2010/main" val="149342251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sz="4000" dirty="0"/>
          </a:p>
          <a:p>
            <a:pPr marL="0" indent="0">
              <a:buNone/>
            </a:pPr>
            <a:r>
              <a:rPr lang="ru-RU" sz="4000" dirty="0" smtClean="0"/>
              <a:t>ГЛАВА</a:t>
            </a:r>
            <a:r>
              <a:rPr lang="en-US" sz="4000" dirty="0" smtClean="0"/>
              <a:t> VIII</a:t>
            </a:r>
          </a:p>
          <a:p>
            <a:pPr marL="0" indent="0">
              <a:buNone/>
            </a:pPr>
            <a:r>
              <a:rPr lang="en-US" sz="4000" dirty="0" smtClean="0"/>
              <a:t> </a:t>
            </a:r>
            <a:endParaRPr lang="en-US" sz="4000" dirty="0"/>
          </a:p>
          <a:p>
            <a:pPr marL="0" indent="0">
              <a:buNone/>
            </a:pPr>
            <a:r>
              <a:rPr lang="ru-RU" sz="4000" dirty="0" smtClean="0"/>
              <a:t>ОБЩЕСТВЕННЫЙ НАДЗОР И  РЕГУЛЯТИВНЫЕ МЕХАНИЗМЫ МЕЖДУ ГОСУДАРСТВАМИ-ЧЛЕНАМИ</a:t>
            </a:r>
          </a:p>
          <a:p>
            <a:pPr marL="0" indent="0">
              <a:buNone/>
            </a:pPr>
            <a:endParaRPr lang="en-US" sz="4000"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55</a:t>
            </a:fld>
            <a:endParaRPr lang="de-DE" dirty="0"/>
          </a:p>
        </p:txBody>
      </p:sp>
    </p:spTree>
    <p:extLst>
      <p:ext uri="{BB962C8B-B14F-4D97-AF65-F5344CB8AC3E}">
        <p14:creationId xmlns:p14="http://schemas.microsoft.com/office/powerpoint/2010/main" val="252924358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95274" y="589678"/>
            <a:ext cx="8772525" cy="5072063"/>
          </a:xfrm>
        </p:spPr>
        <p:txBody>
          <a:bodyPr/>
          <a:lstStyle/>
          <a:p>
            <a:r>
              <a:rPr lang="ru-RU" sz="2600" dirty="0" smtClean="0"/>
              <a:t>Каждое государство-член</a:t>
            </a:r>
            <a:r>
              <a:rPr lang="en-US" sz="2600" dirty="0" smtClean="0"/>
              <a:t> – </a:t>
            </a:r>
            <a:r>
              <a:rPr lang="ru-RU" sz="2800" dirty="0" smtClean="0"/>
              <a:t>эффективная система общественного надзора и компетентный орган</a:t>
            </a:r>
            <a:endParaRPr lang="en-US" sz="2600" dirty="0" smtClean="0"/>
          </a:p>
          <a:p>
            <a:r>
              <a:rPr lang="ru-RU" sz="2800" dirty="0" smtClean="0"/>
              <a:t>Все внешние аудиторы и аудиторские компании подлежат общественному надзору</a:t>
            </a:r>
            <a:endParaRPr lang="en-US" sz="2600" dirty="0" smtClean="0"/>
          </a:p>
          <a:p>
            <a:r>
              <a:rPr lang="ru-RU" sz="2800" dirty="0" smtClean="0"/>
              <a:t>Компетентный орган</a:t>
            </a:r>
            <a:r>
              <a:rPr lang="en-US" sz="2800" dirty="0" smtClean="0"/>
              <a:t> </a:t>
            </a:r>
          </a:p>
          <a:p>
            <a:pPr lvl="1"/>
            <a:r>
              <a:rPr lang="ru-RU" sz="2800" dirty="0" smtClean="0"/>
              <a:t>руководство осуществляется непрактикующими специалистами,</a:t>
            </a:r>
            <a:r>
              <a:rPr lang="en-US" sz="2600" dirty="0" smtClean="0"/>
              <a:t> </a:t>
            </a:r>
            <a:r>
              <a:rPr lang="ru-RU" sz="2600" dirty="0" smtClean="0"/>
              <a:t>которые</a:t>
            </a:r>
            <a:endParaRPr lang="en-US" sz="2600" dirty="0" smtClean="0"/>
          </a:p>
          <a:p>
            <a:pPr lvl="1"/>
            <a:r>
              <a:rPr lang="ru-RU" sz="2800" dirty="0" smtClean="0"/>
              <a:t>отбираются в соответствии с независимой и прозрачной процедурой</a:t>
            </a:r>
            <a:endParaRPr lang="en-US" sz="2600" dirty="0" smtClean="0"/>
          </a:p>
          <a:p>
            <a:pPr lvl="1"/>
            <a:r>
              <a:rPr lang="ru-RU" sz="2800" dirty="0" smtClean="0"/>
              <a:t>может нанимать практикующих специалистов и экспертов для выполнения конкретных задач</a:t>
            </a:r>
            <a:r>
              <a:rPr lang="en-US" sz="2600" dirty="0" smtClean="0"/>
              <a:t> – </a:t>
            </a:r>
            <a:r>
              <a:rPr lang="ru-RU" sz="2600" dirty="0" smtClean="0"/>
              <a:t>но не </a:t>
            </a:r>
            <a:r>
              <a:rPr lang="ru-RU" sz="2800" dirty="0" smtClean="0"/>
              <a:t>участвуют в принятии решений</a:t>
            </a:r>
            <a:endParaRPr lang="en-US" sz="2600" dirty="0" smtClean="0"/>
          </a:p>
          <a:p>
            <a:pPr marL="0" indent="0">
              <a:buNone/>
            </a:pPr>
            <a:endParaRPr lang="en-US" sz="2600" dirty="0"/>
          </a:p>
        </p:txBody>
      </p:sp>
      <p:sp>
        <p:nvSpPr>
          <p:cNvPr id="3" name="Title 2"/>
          <p:cNvSpPr>
            <a:spLocks noGrp="1"/>
          </p:cNvSpPr>
          <p:nvPr>
            <p:ph type="title"/>
          </p:nvPr>
        </p:nvSpPr>
        <p:spPr/>
        <p:txBody>
          <a:bodyPr>
            <a:normAutofit/>
          </a:bodyPr>
          <a:lstStyle/>
          <a:p>
            <a:r>
              <a:rPr lang="ru-RU" dirty="0" smtClean="0"/>
              <a:t>Принципы общественного надзора</a:t>
            </a:r>
            <a:r>
              <a:rPr lang="en-US" dirty="0" smtClean="0"/>
              <a:t> </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56</a:t>
            </a:fld>
            <a:endParaRPr lang="de-DE" dirty="0"/>
          </a:p>
        </p:txBody>
      </p:sp>
    </p:spTree>
    <p:extLst>
      <p:ext uri="{BB962C8B-B14F-4D97-AF65-F5344CB8AC3E}">
        <p14:creationId xmlns:p14="http://schemas.microsoft.com/office/powerpoint/2010/main" val="327172751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8"/>
            <a:ext cx="8915830" cy="5072063"/>
          </a:xfrm>
        </p:spPr>
        <p:txBody>
          <a:bodyPr/>
          <a:lstStyle/>
          <a:p>
            <a:pPr marL="0" indent="0">
              <a:buNone/>
            </a:pPr>
            <a:r>
              <a:rPr lang="ru-RU" sz="2600" dirty="0" smtClean="0"/>
              <a:t>Компетентный орган наделяется исключительными полномочиями по осуществлению надзора над</a:t>
            </a:r>
            <a:r>
              <a:rPr lang="en-US" sz="2600" dirty="0" smtClean="0"/>
              <a:t>: </a:t>
            </a:r>
            <a:endParaRPr lang="en-US" sz="2600" dirty="0"/>
          </a:p>
          <a:p>
            <a:r>
              <a:rPr lang="en-US" sz="2600" dirty="0"/>
              <a:t>(a) </a:t>
            </a:r>
            <a:r>
              <a:rPr lang="ru-RU" sz="2600" dirty="0" smtClean="0"/>
              <a:t>утверждением и регистрацией внешних аудиторов и аудиторских компаний;</a:t>
            </a:r>
            <a:endParaRPr lang="en-US" sz="2600" dirty="0"/>
          </a:p>
          <a:p>
            <a:r>
              <a:rPr lang="en-US" sz="2600" dirty="0"/>
              <a:t>(b) </a:t>
            </a:r>
            <a:r>
              <a:rPr lang="ru-RU" sz="2600" dirty="0" smtClean="0"/>
              <a:t>принятием стандартов профессиональной этики, внутреннего контроля качества аудита и аудиторских компаний, за исключением стандартов, принятых или одобренных органами власти другого государства-члена;</a:t>
            </a:r>
            <a:endParaRPr lang="en-US" sz="2600" dirty="0" smtClean="0"/>
          </a:p>
          <a:p>
            <a:r>
              <a:rPr lang="en-US" sz="2600" dirty="0" smtClean="0"/>
              <a:t>(</a:t>
            </a:r>
            <a:r>
              <a:rPr lang="en-US" sz="2600" dirty="0"/>
              <a:t>c) </a:t>
            </a:r>
            <a:r>
              <a:rPr lang="ru-RU" sz="2600" dirty="0" smtClean="0"/>
              <a:t>непрерывным обучением;</a:t>
            </a:r>
            <a:r>
              <a:rPr lang="en-US" sz="2600" dirty="0" smtClean="0"/>
              <a:t> </a:t>
            </a:r>
            <a:endParaRPr lang="en-US" sz="2600" dirty="0"/>
          </a:p>
          <a:p>
            <a:r>
              <a:rPr lang="en-US" sz="2600" dirty="0"/>
              <a:t>(d) </a:t>
            </a:r>
            <a:r>
              <a:rPr lang="ru-RU" sz="2600" dirty="0" smtClean="0"/>
              <a:t>системами обеспечения качества;</a:t>
            </a:r>
            <a:r>
              <a:rPr lang="en-US" sz="2600" dirty="0" smtClean="0"/>
              <a:t> </a:t>
            </a:r>
            <a:endParaRPr lang="en-US" sz="2600" dirty="0"/>
          </a:p>
          <a:p>
            <a:r>
              <a:rPr lang="en-US" sz="2600" dirty="0"/>
              <a:t>(e) </a:t>
            </a:r>
            <a:r>
              <a:rPr lang="ru-RU" sz="2600" dirty="0" smtClean="0"/>
              <a:t>системами расследования и применения административных и дисциплинарных взысканий.</a:t>
            </a:r>
            <a:r>
              <a:rPr lang="en-US" sz="2600" dirty="0" smtClean="0"/>
              <a:t> </a:t>
            </a:r>
            <a:endParaRPr lang="en-US" sz="2600" dirty="0"/>
          </a:p>
        </p:txBody>
      </p:sp>
      <p:sp>
        <p:nvSpPr>
          <p:cNvPr id="3" name="Title 2"/>
          <p:cNvSpPr>
            <a:spLocks noGrp="1"/>
          </p:cNvSpPr>
          <p:nvPr>
            <p:ph type="title"/>
          </p:nvPr>
        </p:nvSpPr>
        <p:spPr/>
        <p:txBody>
          <a:bodyPr>
            <a:normAutofit/>
          </a:bodyPr>
          <a:lstStyle/>
          <a:p>
            <a:r>
              <a:rPr lang="ru-RU" dirty="0" smtClean="0"/>
              <a:t>Обязанности компетентного органа</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57</a:t>
            </a:fld>
            <a:endParaRPr lang="de-DE" dirty="0"/>
          </a:p>
        </p:txBody>
      </p:sp>
    </p:spTree>
    <p:extLst>
      <p:ext uri="{BB962C8B-B14F-4D97-AF65-F5344CB8AC3E}">
        <p14:creationId xmlns:p14="http://schemas.microsoft.com/office/powerpoint/2010/main" val="68692184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8"/>
            <a:ext cx="8915830" cy="5810249"/>
          </a:xfrm>
        </p:spPr>
        <p:txBody>
          <a:bodyPr/>
          <a:lstStyle/>
          <a:p>
            <a:r>
              <a:rPr lang="ru-RU" sz="2000" dirty="0" smtClean="0"/>
              <a:t>На выполнение задач, предусмотренных настоящей Директивой, могут быть уполномочены один или несколько компетентных органов</a:t>
            </a:r>
            <a:endParaRPr lang="en-US" sz="2000" dirty="0" smtClean="0"/>
          </a:p>
          <a:p>
            <a:r>
              <a:rPr lang="ru-RU" sz="2000" dirty="0" smtClean="0"/>
              <a:t>Однако только один компетентный орган может нести конечную ответственность за выполнение задач, перечисленных выше</a:t>
            </a:r>
            <a:r>
              <a:rPr lang="en-US" sz="2000" dirty="0" smtClean="0"/>
              <a:t> </a:t>
            </a:r>
            <a:r>
              <a:rPr lang="en-US" sz="1800" i="1" dirty="0" smtClean="0"/>
              <a:t>(</a:t>
            </a:r>
            <a:r>
              <a:rPr lang="ru-RU" sz="1800" i="1" dirty="0" smtClean="0"/>
              <a:t>кроме обязательного аудита кооперативов и сберегательных банков, аудит которых проводится существующим надзорным органом</a:t>
            </a:r>
            <a:r>
              <a:rPr lang="en-US" sz="1800" i="1" dirty="0" smtClean="0"/>
              <a:t>)</a:t>
            </a:r>
          </a:p>
          <a:p>
            <a:r>
              <a:rPr lang="ru-RU" sz="2000" dirty="0" smtClean="0"/>
              <a:t>Органы должны быть организованы таким образом, чтобы не допустить конфликта интересов</a:t>
            </a:r>
            <a:endParaRPr lang="en-US" sz="2000" dirty="0" smtClean="0"/>
          </a:p>
          <a:p>
            <a:r>
              <a:rPr lang="ru-RU" sz="2000" dirty="0" smtClean="0"/>
              <a:t>Передача задач</a:t>
            </a:r>
            <a:endParaRPr lang="en-US" sz="2000" dirty="0" smtClean="0"/>
          </a:p>
          <a:p>
            <a:pPr lvl="1"/>
            <a:r>
              <a:rPr lang="ru-RU" sz="1900" dirty="0" smtClean="0"/>
              <a:t>государства-члены могут передавать (или позволить компетентному органу передавать) любые из своих задач уполномоченным организациям</a:t>
            </a:r>
            <a:r>
              <a:rPr lang="en-US" sz="1900" dirty="0" smtClean="0"/>
              <a:t> </a:t>
            </a:r>
            <a:r>
              <a:rPr lang="en-US" sz="1800" i="1" dirty="0" smtClean="0"/>
              <a:t>(</a:t>
            </a:r>
            <a:r>
              <a:rPr lang="ru-RU" sz="1800" i="1" dirty="0" smtClean="0"/>
              <a:t>Примечание: ограничения в отношении аудита и аудиторов СОИ </a:t>
            </a:r>
            <a:r>
              <a:rPr lang="en-US" sz="1800" i="1" dirty="0" smtClean="0"/>
              <a:t>- </a:t>
            </a:r>
            <a:r>
              <a:rPr lang="ru-RU" sz="1800" i="1" dirty="0" smtClean="0"/>
              <a:t>регламент</a:t>
            </a:r>
            <a:r>
              <a:rPr lang="en-US" sz="1800" i="1" dirty="0" smtClean="0"/>
              <a:t>) </a:t>
            </a:r>
            <a:endParaRPr lang="en-US" sz="1800" i="1" dirty="0"/>
          </a:p>
          <a:p>
            <a:pPr lvl="1"/>
            <a:r>
              <a:rPr lang="ru-RU" sz="1900" dirty="0" smtClean="0"/>
              <a:t>передача</a:t>
            </a:r>
            <a:r>
              <a:rPr lang="en-US" sz="1900" dirty="0" smtClean="0"/>
              <a:t> – </a:t>
            </a:r>
            <a:r>
              <a:rPr lang="ru-RU" sz="1900" dirty="0" smtClean="0"/>
              <a:t>задач и условий их выполнения</a:t>
            </a:r>
            <a:r>
              <a:rPr lang="en-US" sz="1900" dirty="0" smtClean="0"/>
              <a:t>; </a:t>
            </a:r>
            <a:r>
              <a:rPr lang="ru-RU" sz="1900" dirty="0" smtClean="0"/>
              <a:t>недопущение конфликта интересов</a:t>
            </a:r>
            <a:endParaRPr lang="en-US" sz="1900" dirty="0"/>
          </a:p>
          <a:p>
            <a:pPr lvl="1"/>
            <a:r>
              <a:rPr lang="ru-RU" sz="2000" dirty="0" smtClean="0"/>
              <a:t>компетентный орган должен иметь возможность в каждом конкретном случае требовать возврата этих функций</a:t>
            </a:r>
            <a:r>
              <a:rPr lang="en-US" sz="1900" dirty="0" smtClean="0"/>
              <a:t> </a:t>
            </a:r>
            <a:endParaRPr lang="en-US" sz="1900" dirty="0"/>
          </a:p>
        </p:txBody>
      </p:sp>
      <p:sp>
        <p:nvSpPr>
          <p:cNvPr id="3" name="Title 2"/>
          <p:cNvSpPr>
            <a:spLocks noGrp="1"/>
          </p:cNvSpPr>
          <p:nvPr>
            <p:ph type="title"/>
          </p:nvPr>
        </p:nvSpPr>
        <p:spPr/>
        <p:txBody>
          <a:bodyPr/>
          <a:lstStyle/>
          <a:p>
            <a:r>
              <a:rPr lang="ru-RU" dirty="0" smtClean="0"/>
              <a:t>Компетентный орган и</a:t>
            </a:r>
            <a:r>
              <a:rPr lang="en-US" dirty="0" smtClean="0"/>
              <a:t> </a:t>
            </a:r>
            <a:r>
              <a:rPr lang="ru-RU" dirty="0" smtClean="0"/>
              <a:t>компетентные органы</a:t>
            </a:r>
            <a:endParaRPr lang="en-US" sz="2800" u="sng"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58</a:t>
            </a:fld>
            <a:endParaRPr lang="de-DE" dirty="0"/>
          </a:p>
        </p:txBody>
      </p:sp>
    </p:spTree>
    <p:extLst>
      <p:ext uri="{BB962C8B-B14F-4D97-AF65-F5344CB8AC3E}">
        <p14:creationId xmlns:p14="http://schemas.microsoft.com/office/powerpoint/2010/main" val="414292605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34633926"/>
              </p:ext>
            </p:extLst>
          </p:nvPr>
        </p:nvGraphicFramePr>
        <p:xfrm>
          <a:off x="342776" y="782845"/>
          <a:ext cx="8268377" cy="3925538"/>
        </p:xfrm>
        <a:graphic>
          <a:graphicData uri="http://schemas.openxmlformats.org/drawingml/2006/table">
            <a:tbl>
              <a:tblPr/>
              <a:tblGrid>
                <a:gridCol w="3583281"/>
                <a:gridCol w="2532681"/>
                <a:gridCol w="2152415"/>
              </a:tblGrid>
              <a:tr h="449440">
                <a:tc>
                  <a:txBody>
                    <a:bodyPr/>
                    <a:lstStyle/>
                    <a:p>
                      <a:pPr>
                        <a:spcAft>
                          <a:spcPts val="0"/>
                        </a:spcAft>
                      </a:pPr>
                      <a:r>
                        <a:rPr lang="ru-RU" sz="1800" b="1" dirty="0" smtClean="0">
                          <a:solidFill>
                            <a:srgbClr val="FFFFFF"/>
                          </a:solidFill>
                          <a:effectLst/>
                        </a:rPr>
                        <a:t>Надзор над</a:t>
                      </a:r>
                      <a:endParaRPr lang="en-US" sz="1800" dirty="0">
                        <a:effectLst/>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a:spcAft>
                          <a:spcPts val="0"/>
                        </a:spcAft>
                      </a:pPr>
                      <a:r>
                        <a:rPr lang="en-US" sz="1800" b="1">
                          <a:solidFill>
                            <a:srgbClr val="FFFFFF"/>
                          </a:solidFill>
                          <a:effectLst/>
                        </a:rPr>
                        <a:t>non PIEs</a:t>
                      </a:r>
                      <a:endParaRPr lang="en-US" sz="1800">
                        <a:effectLst/>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a:txBody>
                    <a:bodyPr/>
                    <a:lstStyle/>
                    <a:p>
                      <a:pPr>
                        <a:spcAft>
                          <a:spcPts val="0"/>
                        </a:spcAft>
                      </a:pPr>
                      <a:r>
                        <a:rPr lang="en-US" sz="1800" b="1">
                          <a:solidFill>
                            <a:srgbClr val="FFFFFF"/>
                          </a:solidFill>
                          <a:effectLst/>
                        </a:rPr>
                        <a:t>PIEs</a:t>
                      </a:r>
                      <a:endParaRPr lang="en-US" sz="1800">
                        <a:effectLst/>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r>
              <a:tr h="1007218">
                <a:tc>
                  <a:txBody>
                    <a:bodyPr/>
                    <a:lstStyle/>
                    <a:p>
                      <a:pPr>
                        <a:spcAft>
                          <a:spcPts val="0"/>
                        </a:spcAft>
                      </a:pPr>
                      <a:r>
                        <a:rPr lang="ru-RU" sz="1800" b="1" dirty="0" smtClean="0">
                          <a:solidFill>
                            <a:srgbClr val="FFFFFF"/>
                          </a:solidFill>
                          <a:effectLst/>
                        </a:rPr>
                        <a:t>Утверждение и регистрация</a:t>
                      </a:r>
                      <a:r>
                        <a:rPr lang="ru-RU" sz="1800" b="1" baseline="0" dirty="0" smtClean="0">
                          <a:solidFill>
                            <a:srgbClr val="FFFFFF"/>
                          </a:solidFill>
                          <a:effectLst/>
                        </a:rPr>
                        <a:t> аудиторов и аудиторских фирм</a:t>
                      </a:r>
                      <a:endParaRPr lang="en-US" sz="1800" dirty="0">
                        <a:effectLst/>
                      </a:endParaRPr>
                    </a:p>
                  </a:txBody>
                  <a:tcPr marL="68580" marR="68580" marT="0" marB="0" anchor="ctr">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a:spcAft>
                          <a:spcPts val="0"/>
                        </a:spcAft>
                      </a:pPr>
                      <a:r>
                        <a:rPr lang="ru-RU" sz="1800" dirty="0" smtClean="0">
                          <a:effectLst/>
                        </a:rPr>
                        <a:t>Может быть делегировано</a:t>
                      </a:r>
                      <a:endParaRPr lang="en-US" sz="1800" dirty="0">
                        <a:effectLst/>
                      </a:endParaRPr>
                    </a:p>
                  </a:txBody>
                  <a:tcPr marL="68580" marR="68580" marT="0" marB="0" anchor="ctr">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u-RU" sz="1800" kern="1200" dirty="0" smtClean="0">
                          <a:solidFill>
                            <a:schemeClr val="tx1"/>
                          </a:solidFill>
                          <a:effectLst/>
                          <a:latin typeface="+mn-lt"/>
                          <a:ea typeface="+mn-ea"/>
                          <a:cs typeface="+mn-cs"/>
                        </a:rPr>
                        <a:t>Может быть делегировано</a:t>
                      </a:r>
                      <a:endParaRPr lang="en-US" sz="1800" kern="1200" dirty="0" smtClean="0">
                        <a:solidFill>
                          <a:schemeClr val="tx1"/>
                        </a:solidFill>
                        <a:effectLst/>
                        <a:latin typeface="+mn-lt"/>
                        <a:ea typeface="+mn-ea"/>
                        <a:cs typeface="+mn-cs"/>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389381">
                <a:tc>
                  <a:txBody>
                    <a:bodyPr/>
                    <a:lstStyle/>
                    <a:p>
                      <a:pPr>
                        <a:spcAft>
                          <a:spcPts val="0"/>
                        </a:spcAft>
                      </a:pPr>
                      <a:r>
                        <a:rPr lang="ru-RU" sz="1800" b="1" dirty="0" smtClean="0">
                          <a:solidFill>
                            <a:srgbClr val="FFFFFF"/>
                          </a:solidFill>
                          <a:effectLst/>
                        </a:rPr>
                        <a:t>Принятие соответствующих</a:t>
                      </a:r>
                      <a:r>
                        <a:rPr lang="ru-RU" sz="1800" b="1" baseline="0" dirty="0" smtClean="0">
                          <a:solidFill>
                            <a:srgbClr val="FFFFFF"/>
                          </a:solidFill>
                          <a:effectLst/>
                        </a:rPr>
                        <a:t> стандартов</a:t>
                      </a:r>
                      <a:endParaRPr lang="en-US" sz="1800" dirty="0">
                        <a:effectLst/>
                      </a:endParaRPr>
                    </a:p>
                  </a:txBody>
                  <a:tcPr marL="68580" marR="68580" marT="0" marB="0" anchor="ctr">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a:spcAft>
                          <a:spcPts val="0"/>
                        </a:spcAft>
                      </a:pPr>
                      <a:r>
                        <a:rPr lang="ru-RU" sz="1800" dirty="0" smtClean="0">
                          <a:effectLst/>
                        </a:rPr>
                        <a:t>Может быть делегировано</a:t>
                      </a:r>
                      <a:endParaRPr lang="en-US" sz="1800" dirty="0">
                        <a:effectLst/>
                      </a:endParaRPr>
                    </a:p>
                  </a:txBody>
                  <a:tcPr marL="68580" marR="68580" marT="0" marB="0" anchor="ctr">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u-RU" sz="1800" dirty="0" smtClean="0">
                          <a:effectLst/>
                        </a:rPr>
                        <a:t>Может быть делегировано</a:t>
                      </a:r>
                      <a:endParaRPr lang="en-US" sz="1800" dirty="0" smtClean="0">
                        <a:effectLst/>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r>
              <a:tr h="408398">
                <a:tc>
                  <a:txBody>
                    <a:bodyPr/>
                    <a:lstStyle/>
                    <a:p>
                      <a:pPr>
                        <a:spcAft>
                          <a:spcPts val="0"/>
                        </a:spcAft>
                      </a:pPr>
                      <a:r>
                        <a:rPr lang="ru-RU" sz="1800" b="1" dirty="0" smtClean="0">
                          <a:solidFill>
                            <a:srgbClr val="FFFFFF"/>
                          </a:solidFill>
                          <a:effectLst/>
                        </a:rPr>
                        <a:t>Непрерывное обучение</a:t>
                      </a:r>
                      <a:endParaRPr lang="en-US" sz="1800" dirty="0">
                        <a:effectLst/>
                      </a:endParaRPr>
                    </a:p>
                  </a:txBody>
                  <a:tcPr marL="68580" marR="68580" marT="0" marB="0" anchor="ctr">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a:spcAft>
                          <a:spcPts val="0"/>
                        </a:spcAft>
                      </a:pPr>
                      <a:r>
                        <a:rPr lang="ru-RU" sz="1800" dirty="0" smtClean="0">
                          <a:effectLst/>
                        </a:rPr>
                        <a:t>Может быть делегировано</a:t>
                      </a:r>
                      <a:endParaRPr lang="en-US" sz="1800" dirty="0">
                        <a:effectLst/>
                      </a:endParaRPr>
                    </a:p>
                  </a:txBody>
                  <a:tcPr marL="68580" marR="68580" marT="0" marB="0" anchor="ctr">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a:spcAft>
                          <a:spcPts val="0"/>
                        </a:spcAft>
                      </a:pPr>
                      <a:r>
                        <a:rPr lang="ru-RU" sz="1800" dirty="0" smtClean="0">
                          <a:effectLst/>
                        </a:rPr>
                        <a:t>Может быть делегировано</a:t>
                      </a:r>
                      <a:endParaRPr lang="en-US" sz="1800" dirty="0">
                        <a:effectLst/>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r h="400392">
                <a:tc>
                  <a:txBody>
                    <a:bodyPr/>
                    <a:lstStyle/>
                    <a:p>
                      <a:pPr>
                        <a:spcAft>
                          <a:spcPts val="0"/>
                        </a:spcAft>
                      </a:pPr>
                      <a:r>
                        <a:rPr lang="ru-RU" sz="1800" b="1" dirty="0" smtClean="0">
                          <a:solidFill>
                            <a:srgbClr val="FFFFFF"/>
                          </a:solidFill>
                          <a:effectLst/>
                        </a:rPr>
                        <a:t>Система</a:t>
                      </a:r>
                      <a:r>
                        <a:rPr lang="ru-RU" sz="1800" b="1" baseline="0" dirty="0" smtClean="0">
                          <a:solidFill>
                            <a:srgbClr val="FFFFFF"/>
                          </a:solidFill>
                          <a:effectLst/>
                        </a:rPr>
                        <a:t> обеспечения качества</a:t>
                      </a:r>
                      <a:endParaRPr lang="en-US" sz="1800" dirty="0">
                        <a:effectLst/>
                      </a:endParaRPr>
                    </a:p>
                  </a:txBody>
                  <a:tcPr marL="68580" marR="68580" marT="0" marB="0" anchor="ctr">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a:spcAft>
                          <a:spcPts val="0"/>
                        </a:spcAft>
                      </a:pPr>
                      <a:r>
                        <a:rPr lang="ru-RU" sz="1800" dirty="0" smtClean="0">
                          <a:effectLst/>
                        </a:rPr>
                        <a:t>Может быть делегировано</a:t>
                      </a:r>
                      <a:endParaRPr lang="en-US" sz="1800" dirty="0">
                        <a:effectLst/>
                      </a:endParaRPr>
                    </a:p>
                  </a:txBody>
                  <a:tcPr marL="68580" marR="68580" marT="0" marB="0" anchor="ctr">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u-RU" sz="1800" dirty="0" smtClean="0">
                          <a:effectLst/>
                        </a:rPr>
                        <a:t>НЕ может быть делегировано</a:t>
                      </a:r>
                      <a:endParaRPr lang="en-US" sz="1800" dirty="0" smtClean="0">
                        <a:effectLst/>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3DFEE"/>
                    </a:solidFill>
                  </a:tcPr>
                </a:tc>
              </a:tr>
              <a:tr h="769449">
                <a:tc>
                  <a:txBody>
                    <a:bodyPr/>
                    <a:lstStyle/>
                    <a:p>
                      <a:pPr>
                        <a:spcAft>
                          <a:spcPts val="0"/>
                        </a:spcAft>
                      </a:pPr>
                      <a:r>
                        <a:rPr lang="ru-RU" sz="1800" b="1" dirty="0" smtClean="0">
                          <a:solidFill>
                            <a:srgbClr val="FFFFFF"/>
                          </a:solidFill>
                          <a:effectLst/>
                        </a:rPr>
                        <a:t>Система расследований и административно-дисциплинированных</a:t>
                      </a:r>
                      <a:r>
                        <a:rPr lang="ru-RU" sz="1800" b="1" baseline="0" dirty="0" smtClean="0">
                          <a:solidFill>
                            <a:srgbClr val="FFFFFF"/>
                          </a:solidFill>
                          <a:effectLst/>
                        </a:rPr>
                        <a:t> санкций</a:t>
                      </a:r>
                      <a:endParaRPr lang="en-US" sz="1800" dirty="0">
                        <a:effectLst/>
                      </a:endParaRPr>
                    </a:p>
                  </a:txBody>
                  <a:tcPr marL="68580" marR="68580" marT="0" marB="0" anchor="ctr">
                    <a:lnL w="127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F81BD"/>
                    </a:solidFill>
                  </a:tcPr>
                </a:tc>
                <a:tc>
                  <a:txBody>
                    <a:bodyPr/>
                    <a:lstStyle/>
                    <a:p>
                      <a:pPr>
                        <a:spcAft>
                          <a:spcPts val="0"/>
                        </a:spcAft>
                      </a:pPr>
                      <a:r>
                        <a:rPr lang="ru-RU" sz="1800" dirty="0" smtClean="0">
                          <a:effectLst/>
                        </a:rPr>
                        <a:t>Может быть делегировано</a:t>
                      </a:r>
                      <a:endParaRPr lang="en-US" sz="1800" dirty="0">
                        <a:effectLst/>
                      </a:endParaRPr>
                    </a:p>
                  </a:txBody>
                  <a:tcPr marL="68580" marR="68580" marT="0" marB="0" anchor="ctr">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u-RU" sz="1800" dirty="0" smtClean="0">
                          <a:effectLst/>
                        </a:rPr>
                        <a:t>НЕ Может быть делегировано</a:t>
                      </a:r>
                      <a:r>
                        <a:rPr lang="en-US" sz="1800" dirty="0" smtClean="0">
                          <a:effectLst/>
                        </a:rPr>
                        <a:t>*</a:t>
                      </a:r>
                      <a:endParaRPr lang="en-US" sz="1800" dirty="0">
                        <a:effectLst/>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7BFDE"/>
                    </a:solidFill>
                  </a:tcPr>
                </a:tc>
              </a:tr>
            </a:tbl>
          </a:graphicData>
        </a:graphic>
      </p:graphicFrame>
      <p:sp>
        <p:nvSpPr>
          <p:cNvPr id="3" name="Title 2"/>
          <p:cNvSpPr>
            <a:spLocks noGrp="1"/>
          </p:cNvSpPr>
          <p:nvPr>
            <p:ph type="title"/>
          </p:nvPr>
        </p:nvSpPr>
        <p:spPr/>
        <p:txBody>
          <a:bodyPr>
            <a:normAutofit/>
          </a:bodyPr>
          <a:lstStyle/>
          <a:p>
            <a:r>
              <a:rPr lang="ru-RU" dirty="0" smtClean="0"/>
              <a:t>Делегирование - обобщение</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59</a:t>
            </a:fld>
            <a:endParaRPr lang="de-DE" dirty="0"/>
          </a:p>
        </p:txBody>
      </p:sp>
      <p:sp>
        <p:nvSpPr>
          <p:cNvPr id="8" name="Rectangle 7"/>
          <p:cNvSpPr/>
          <p:nvPr/>
        </p:nvSpPr>
        <p:spPr>
          <a:xfrm>
            <a:off x="429055" y="4952495"/>
            <a:ext cx="8095820" cy="1200329"/>
          </a:xfrm>
          <a:prstGeom prst="rect">
            <a:avLst/>
          </a:prstGeom>
        </p:spPr>
        <p:txBody>
          <a:bodyPr wrap="square">
            <a:spAutoFit/>
          </a:bodyPr>
          <a:lstStyle/>
          <a:p>
            <a:r>
              <a:rPr lang="en-US" dirty="0" smtClean="0">
                <a:solidFill>
                  <a:prstClr val="black"/>
                </a:solidFill>
              </a:rPr>
              <a:t>* </a:t>
            </a:r>
            <a:r>
              <a:rPr lang="ru-RU" dirty="0" smtClean="0">
                <a:solidFill>
                  <a:prstClr val="black"/>
                </a:solidFill>
              </a:rPr>
              <a:t>Страны члены могут делегировать систему санкций и мер, но только организации которая независима от профессии</a:t>
            </a:r>
            <a:endParaRPr lang="en-US" dirty="0" smtClean="0">
              <a:solidFill>
                <a:prstClr val="black"/>
              </a:solidFill>
            </a:endParaRPr>
          </a:p>
          <a:p>
            <a:endParaRPr lang="en-US" i="1" dirty="0" smtClean="0">
              <a:solidFill>
                <a:prstClr val="black"/>
              </a:solidFill>
            </a:endParaRPr>
          </a:p>
          <a:p>
            <a:r>
              <a:rPr lang="ru-RU" i="1" dirty="0" smtClean="0">
                <a:solidFill>
                  <a:prstClr val="black"/>
                </a:solidFill>
              </a:rPr>
              <a:t>Источник</a:t>
            </a:r>
            <a:r>
              <a:rPr lang="en-US" i="1" dirty="0" smtClean="0">
                <a:solidFill>
                  <a:prstClr val="black"/>
                </a:solidFill>
              </a:rPr>
              <a:t>: E</a:t>
            </a:r>
            <a:r>
              <a:rPr lang="ru-RU" i="1" dirty="0" smtClean="0">
                <a:solidFill>
                  <a:prstClr val="black"/>
                </a:solidFill>
              </a:rPr>
              <a:t>европейская Федерация Бухгалтеров</a:t>
            </a:r>
            <a:r>
              <a:rPr lang="en-US" i="1" dirty="0" smtClean="0">
                <a:solidFill>
                  <a:prstClr val="black"/>
                </a:solidFill>
              </a:rPr>
              <a:t> (FEE) </a:t>
            </a:r>
            <a:endParaRPr lang="en-US" i="1" dirty="0">
              <a:solidFill>
                <a:prstClr val="black"/>
              </a:solidFill>
            </a:endParaRPr>
          </a:p>
        </p:txBody>
      </p:sp>
    </p:spTree>
    <p:extLst>
      <p:ext uri="{BB962C8B-B14F-4D97-AF65-F5344CB8AC3E}">
        <p14:creationId xmlns:p14="http://schemas.microsoft.com/office/powerpoint/2010/main" val="3598570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8"/>
            <a:ext cx="8915830" cy="5072063"/>
          </a:xfrm>
        </p:spPr>
        <p:txBody>
          <a:bodyPr/>
          <a:lstStyle/>
          <a:p>
            <a:r>
              <a:rPr lang="ru-RU" dirty="0" smtClean="0"/>
              <a:t>Предмет – правила </a:t>
            </a:r>
            <a:r>
              <a:rPr lang="ru-RU" b="1" dirty="0" smtClean="0"/>
              <a:t>обязательного аудита годовой и консолидированной отчетности</a:t>
            </a:r>
            <a:r>
              <a:rPr lang="ru-RU" dirty="0" smtClean="0"/>
              <a:t>.</a:t>
            </a:r>
            <a:endParaRPr lang="en-US" dirty="0" smtClean="0"/>
          </a:p>
          <a:p>
            <a:r>
              <a:rPr lang="ru-RU" b="1" dirty="0" smtClean="0"/>
              <a:t>Обязательный аудит</a:t>
            </a:r>
            <a:r>
              <a:rPr lang="ru-RU" dirty="0" smtClean="0"/>
              <a:t> - аудит годовой финансовой отчетности или консолидированной финансовой отчетности, обязательное проведение которого предусмотрено законодательством ЕС; обязательное проведение которого предусмотрено национальным законодательством в отношении малых предприятий; добровольный аудит, если законодательство определяет такие аудиты как обязательные.</a:t>
            </a:r>
            <a:endParaRPr lang="en-US" dirty="0"/>
          </a:p>
          <a:p>
            <a:r>
              <a:rPr lang="ru-RU" b="1" dirty="0" smtClean="0"/>
              <a:t>Внешний аудитор</a:t>
            </a:r>
            <a:r>
              <a:rPr lang="ru-RU" dirty="0" smtClean="0"/>
              <a:t> - физическое лицо, утвержденное компетентными органами государства-члена для проведения обязательного аудита.</a:t>
            </a:r>
            <a:endParaRPr lang="en-US" dirty="0"/>
          </a:p>
          <a:p>
            <a:r>
              <a:rPr lang="ru-RU" b="1" dirty="0" smtClean="0"/>
              <a:t>Аудиторская компания</a:t>
            </a:r>
            <a:r>
              <a:rPr lang="ru-RU" dirty="0" smtClean="0"/>
              <a:t> - юридическое лицо, утвержденное государством-членом для проведения обязательного аудита.</a:t>
            </a:r>
            <a:endParaRPr lang="en-US" dirty="0"/>
          </a:p>
        </p:txBody>
      </p:sp>
      <p:sp>
        <p:nvSpPr>
          <p:cNvPr id="3" name="Title 2"/>
          <p:cNvSpPr>
            <a:spLocks noGrp="1"/>
          </p:cNvSpPr>
          <p:nvPr>
            <p:ph type="title"/>
          </p:nvPr>
        </p:nvSpPr>
        <p:spPr/>
        <p:txBody>
          <a:bodyPr>
            <a:normAutofit/>
          </a:bodyPr>
          <a:lstStyle/>
          <a:p>
            <a:r>
              <a:rPr lang="ru-RU" dirty="0" smtClean="0"/>
              <a:t>Предмет Директивы и основные определения</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6</a:t>
            </a:fld>
            <a:endParaRPr lang="de-DE" dirty="0"/>
          </a:p>
        </p:txBody>
      </p:sp>
    </p:spTree>
    <p:extLst>
      <p:ext uri="{BB962C8B-B14F-4D97-AF65-F5344CB8AC3E}">
        <p14:creationId xmlns:p14="http://schemas.microsoft.com/office/powerpoint/2010/main" val="241965794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8"/>
            <a:ext cx="8915830" cy="5278859"/>
          </a:xfrm>
        </p:spPr>
        <p:txBody>
          <a:bodyPr/>
          <a:lstStyle/>
          <a:p>
            <a:r>
              <a:rPr lang="ru-RU" sz="2600" dirty="0" smtClean="0"/>
              <a:t>Право </a:t>
            </a:r>
            <a:r>
              <a:rPr lang="ru-RU" sz="2800" dirty="0" smtClean="0"/>
              <a:t>инициировать и проводить расследования и принимать меры</a:t>
            </a:r>
            <a:endParaRPr lang="en-US" sz="2600" dirty="0" smtClean="0"/>
          </a:p>
          <a:p>
            <a:r>
              <a:rPr lang="ru-RU" sz="2600" dirty="0" smtClean="0"/>
              <a:t>Прозрачность</a:t>
            </a:r>
            <a:r>
              <a:rPr lang="en-US" sz="2600" dirty="0" smtClean="0"/>
              <a:t> –</a:t>
            </a:r>
            <a:r>
              <a:rPr lang="ru-RU" sz="2600" dirty="0" smtClean="0"/>
              <a:t> опубликование </a:t>
            </a:r>
            <a:r>
              <a:rPr lang="ru-RU" sz="2800" dirty="0" smtClean="0"/>
              <a:t>годовых программ работ и отчетов о деятельности</a:t>
            </a:r>
            <a:endParaRPr lang="en-US" sz="2600" dirty="0" smtClean="0"/>
          </a:p>
          <a:p>
            <a:endParaRPr lang="en-US" sz="2600" dirty="0" smtClean="0"/>
          </a:p>
          <a:p>
            <a:r>
              <a:rPr lang="ru-RU" sz="2600" dirty="0" smtClean="0"/>
              <a:t>Финансирование</a:t>
            </a:r>
            <a:endParaRPr lang="en-US" sz="2600" dirty="0"/>
          </a:p>
          <a:p>
            <a:pPr lvl="1"/>
            <a:r>
              <a:rPr lang="ru-RU" sz="2600" dirty="0" smtClean="0"/>
              <a:t>СОН</a:t>
            </a:r>
            <a:r>
              <a:rPr lang="en-US" sz="2600" dirty="0" smtClean="0"/>
              <a:t> – </a:t>
            </a:r>
            <a:r>
              <a:rPr lang="ru-RU" sz="2600" dirty="0" smtClean="0"/>
              <a:t>достаточно финансируется и достаточно </a:t>
            </a:r>
            <a:r>
              <a:rPr lang="ru-RU" sz="2800" dirty="0" smtClean="0"/>
              <a:t>ресурсов для инициирования и проведения расследований</a:t>
            </a:r>
            <a:endParaRPr lang="en-US" sz="2600" dirty="0" smtClean="0"/>
          </a:p>
          <a:p>
            <a:pPr lvl="1"/>
            <a:r>
              <a:rPr lang="ru-RU" sz="2600" dirty="0" smtClean="0"/>
              <a:t>Надежна и </a:t>
            </a:r>
            <a:r>
              <a:rPr lang="ru-RU" sz="2800" dirty="0" smtClean="0"/>
              <a:t>свободна от ненадлежащего влияния со стороны внешних аудиторов и аудиторских компаний</a:t>
            </a:r>
            <a:endParaRPr lang="en-US" sz="2600" dirty="0"/>
          </a:p>
        </p:txBody>
      </p:sp>
      <p:sp>
        <p:nvSpPr>
          <p:cNvPr id="3" name="Title 2"/>
          <p:cNvSpPr>
            <a:spLocks noGrp="1"/>
          </p:cNvSpPr>
          <p:nvPr>
            <p:ph type="title"/>
          </p:nvPr>
        </p:nvSpPr>
        <p:spPr/>
        <p:txBody>
          <a:bodyPr/>
          <a:lstStyle/>
          <a:p>
            <a:r>
              <a:rPr lang="ru-RU" dirty="0" smtClean="0"/>
              <a:t>Дополнительные задачи компетентного органа</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60</a:t>
            </a:fld>
            <a:endParaRPr lang="de-DE" dirty="0"/>
          </a:p>
        </p:txBody>
      </p:sp>
    </p:spTree>
    <p:extLst>
      <p:ext uri="{BB962C8B-B14F-4D97-AF65-F5344CB8AC3E}">
        <p14:creationId xmlns:p14="http://schemas.microsoft.com/office/powerpoint/2010/main" val="310951394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8"/>
            <a:ext cx="8915830" cy="5072063"/>
          </a:xfrm>
        </p:spPr>
        <p:txBody>
          <a:bodyPr/>
          <a:lstStyle/>
          <a:p>
            <a:r>
              <a:rPr lang="ru-RU" sz="1800" dirty="0" smtClean="0"/>
              <a:t>Государствам-членам следует обеспечить эффективное сотрудничество на уровне ЕС и назначить один орган, ответственный за обеспечение такого сотрудничества</a:t>
            </a:r>
            <a:endParaRPr lang="en-US" sz="1800" dirty="0" smtClean="0"/>
          </a:p>
          <a:p>
            <a:r>
              <a:rPr lang="ru-RU" sz="1800" dirty="0" smtClean="0"/>
              <a:t>Регулирование базовым государством-членом</a:t>
            </a:r>
            <a:endParaRPr lang="en-US" sz="1800" dirty="0" smtClean="0"/>
          </a:p>
          <a:p>
            <a:r>
              <a:rPr lang="ru-RU" sz="1800" dirty="0" smtClean="0"/>
              <a:t>Если аудиторская компания предоставляет аудиторские услуги в другом государстве-члене</a:t>
            </a:r>
            <a:r>
              <a:rPr lang="ru-RU" dirty="0" smtClean="0"/>
              <a:t> </a:t>
            </a:r>
            <a:r>
              <a:rPr lang="en-US" sz="1700" i="1" dirty="0" smtClean="0"/>
              <a:t>(</a:t>
            </a:r>
            <a:r>
              <a:rPr lang="ru-RU" sz="1700" i="1" dirty="0" smtClean="0"/>
              <a:t>а ключевой партнер по аудиту зарегистрирован в принимающем государстве-члене</a:t>
            </a:r>
            <a:r>
              <a:rPr lang="en-US" sz="1700" i="1" dirty="0" smtClean="0"/>
              <a:t>)</a:t>
            </a:r>
            <a:r>
              <a:rPr lang="en-US" sz="1800" i="1" dirty="0" smtClean="0"/>
              <a:t> </a:t>
            </a:r>
            <a:r>
              <a:rPr lang="en-US" sz="1800" dirty="0" smtClean="0"/>
              <a:t>– </a:t>
            </a:r>
            <a:r>
              <a:rPr lang="ru-RU" sz="1800" dirty="0" smtClean="0"/>
              <a:t>обеспечение качества – в базовом государстве, общественный надзор – в принимающей стране проводимых аудиторских проверок</a:t>
            </a:r>
            <a:endParaRPr lang="en-US" sz="1800" dirty="0" smtClean="0"/>
          </a:p>
          <a:p>
            <a:r>
              <a:rPr lang="ru-RU" sz="1800" dirty="0" smtClean="0"/>
              <a:t>Аудитор группы</a:t>
            </a:r>
            <a:r>
              <a:rPr lang="en-US" sz="1800" dirty="0" smtClean="0"/>
              <a:t> – </a:t>
            </a:r>
            <a:r>
              <a:rPr lang="ru-RU" sz="1800" dirty="0" smtClean="0"/>
              <a:t>в государстве-члене, в котором предусматривается проведение обязательного аудита группы, не могут устанавливаться дополнительные требования к аудиторам дочерних компаний в другом государстве-члене</a:t>
            </a:r>
            <a:r>
              <a:rPr lang="en-US" dirty="0" smtClean="0"/>
              <a:t> </a:t>
            </a:r>
            <a:r>
              <a:rPr lang="en-US" sz="1700" i="1" dirty="0" smtClean="0"/>
              <a:t>(</a:t>
            </a:r>
            <a:r>
              <a:rPr lang="ru-RU" sz="1700" i="1" dirty="0" smtClean="0"/>
              <a:t>о регистрации, квалификации и т.д.</a:t>
            </a:r>
            <a:r>
              <a:rPr lang="en-US" sz="1700" i="1" dirty="0" smtClean="0"/>
              <a:t>)</a:t>
            </a:r>
          </a:p>
          <a:p>
            <a:r>
              <a:rPr lang="ru-RU" sz="1800" dirty="0" smtClean="0"/>
              <a:t>Если компания зарегистрирована на фондовой бирже в другом государстве-члене</a:t>
            </a:r>
            <a:r>
              <a:rPr lang="en-US" sz="1800" dirty="0" smtClean="0"/>
              <a:t> – </a:t>
            </a:r>
            <a:r>
              <a:rPr lang="ru-RU" sz="1800" dirty="0" smtClean="0"/>
              <a:t>это государство-член</a:t>
            </a:r>
            <a:r>
              <a:rPr lang="en-US" sz="1800" dirty="0" smtClean="0"/>
              <a:t> (</a:t>
            </a:r>
            <a:r>
              <a:rPr lang="ru-RU" sz="1800" dirty="0" smtClean="0"/>
              <a:t>в котором ведется торговля ценными бумагами</a:t>
            </a:r>
            <a:r>
              <a:rPr lang="en-US" sz="1800" dirty="0" smtClean="0"/>
              <a:t>) </a:t>
            </a:r>
            <a:r>
              <a:rPr lang="ru-RU" sz="1800" dirty="0" smtClean="0"/>
              <a:t>не может устанавливать дополнительные требования к аудиторам</a:t>
            </a:r>
            <a:endParaRPr lang="en-US" sz="1800" dirty="0" smtClean="0"/>
          </a:p>
          <a:p>
            <a:r>
              <a:rPr lang="ru-RU" sz="1800" dirty="0" smtClean="0"/>
              <a:t>Если аудитора и компанию регистрируют в результате утверждения</a:t>
            </a:r>
            <a:r>
              <a:rPr lang="en-US" dirty="0" smtClean="0"/>
              <a:t> </a:t>
            </a:r>
            <a:r>
              <a:rPr lang="en-US" sz="1700" i="1" dirty="0" smtClean="0"/>
              <a:t>(</a:t>
            </a:r>
            <a:r>
              <a:rPr lang="ru-RU" sz="1700" i="1" dirty="0" smtClean="0"/>
              <a:t>включая аудиторов третьих стран</a:t>
            </a:r>
            <a:r>
              <a:rPr lang="en-US" sz="1700" i="1" dirty="0" smtClean="0"/>
              <a:t>)</a:t>
            </a:r>
            <a:r>
              <a:rPr lang="en-US" sz="1800" i="1" dirty="0" smtClean="0"/>
              <a:t> </a:t>
            </a:r>
            <a:r>
              <a:rPr lang="en-US" sz="1800" dirty="0" smtClean="0"/>
              <a:t>– </a:t>
            </a:r>
            <a:r>
              <a:rPr lang="ru-RU" sz="1800" dirty="0" smtClean="0"/>
              <a:t>в отношении них начинают действовать требования о СОН/СОК и расследованиях и санкциях</a:t>
            </a:r>
            <a:endParaRPr lang="en-US" sz="1800" dirty="0" smtClean="0"/>
          </a:p>
          <a:p>
            <a:endParaRPr lang="en-US" dirty="0"/>
          </a:p>
        </p:txBody>
      </p:sp>
      <p:sp>
        <p:nvSpPr>
          <p:cNvPr id="3" name="Title 2"/>
          <p:cNvSpPr>
            <a:spLocks noGrp="1"/>
          </p:cNvSpPr>
          <p:nvPr>
            <p:ph type="title"/>
          </p:nvPr>
        </p:nvSpPr>
        <p:spPr/>
        <p:txBody>
          <a:bodyPr/>
          <a:lstStyle/>
          <a:p>
            <a:r>
              <a:rPr lang="ru-RU" dirty="0" smtClean="0"/>
              <a:t>Сотрудничество и взаимное признание СОН</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61</a:t>
            </a:fld>
            <a:endParaRPr lang="de-DE" dirty="0"/>
          </a:p>
        </p:txBody>
      </p:sp>
    </p:spTree>
    <p:extLst>
      <p:ext uri="{BB962C8B-B14F-4D97-AF65-F5344CB8AC3E}">
        <p14:creationId xmlns:p14="http://schemas.microsoft.com/office/powerpoint/2010/main" val="167169426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777923"/>
            <a:ext cx="8744380" cy="5355510"/>
          </a:xfrm>
        </p:spPr>
        <p:txBody>
          <a:bodyPr/>
          <a:lstStyle/>
          <a:p>
            <a:r>
              <a:rPr lang="ru-RU" sz="2400" dirty="0" smtClean="0"/>
              <a:t>На уровне ЕС</a:t>
            </a:r>
            <a:r>
              <a:rPr lang="en-US" sz="2400" dirty="0" smtClean="0"/>
              <a:t> – </a:t>
            </a:r>
            <a:r>
              <a:rPr lang="ru-RU" sz="2400" dirty="0" smtClean="0"/>
              <a:t>компетентным органам следует сотрудничать</a:t>
            </a:r>
            <a:endParaRPr lang="en-US" sz="2400" dirty="0" smtClean="0"/>
          </a:p>
          <a:p>
            <a:r>
              <a:rPr lang="ru-RU" sz="2400" dirty="0" smtClean="0"/>
              <a:t>Профессиональная тайна сотрудников</a:t>
            </a:r>
            <a:r>
              <a:rPr lang="en-US" sz="2400" dirty="0" smtClean="0"/>
              <a:t> – </a:t>
            </a:r>
            <a:r>
              <a:rPr lang="ru-RU" sz="2400" dirty="0" smtClean="0"/>
              <a:t>кроме как в силу законодательства государства-члена</a:t>
            </a:r>
            <a:endParaRPr lang="en-US" sz="2400" dirty="0" smtClean="0"/>
          </a:p>
          <a:p>
            <a:r>
              <a:rPr lang="ru-RU" sz="2400" dirty="0" smtClean="0"/>
              <a:t>Компетентные органы могут обмениваться конфиденциальной информацией</a:t>
            </a:r>
            <a:endParaRPr lang="en-US" sz="2400" dirty="0" smtClean="0"/>
          </a:p>
          <a:p>
            <a:r>
              <a:rPr lang="ru-RU" sz="2400" dirty="0" smtClean="0"/>
              <a:t>Запрос и получение информации друг от друга </a:t>
            </a:r>
            <a:r>
              <a:rPr lang="en-US" sz="2000" i="1" dirty="0" smtClean="0"/>
              <a:t>(</a:t>
            </a:r>
            <a:r>
              <a:rPr lang="ru-RU" sz="2000" i="1" dirty="0" smtClean="0"/>
              <a:t>за некоторыми исключениями, когда речь идет о безопасности государства</a:t>
            </a:r>
            <a:r>
              <a:rPr lang="en-US" sz="2000" i="1" dirty="0" smtClean="0"/>
              <a:t>)</a:t>
            </a:r>
          </a:p>
          <a:p>
            <a:r>
              <a:rPr lang="ru-RU" sz="2400" dirty="0" smtClean="0"/>
              <a:t>Возможно представление конфиденциальной информации органам банковского регулирования</a:t>
            </a:r>
            <a:endParaRPr lang="en-US" sz="2400" dirty="0" smtClean="0"/>
          </a:p>
          <a:p>
            <a:r>
              <a:rPr lang="ru-RU" sz="2400" dirty="0" smtClean="0"/>
              <a:t>Возможно обращаться в другое государство-член с просьбой о проведении расследования (в том числе с участием своих сотрудников)</a:t>
            </a:r>
            <a:endParaRPr lang="en-US" sz="2400" dirty="0" smtClean="0"/>
          </a:p>
          <a:p>
            <a:endParaRPr lang="en-US" sz="2400" dirty="0" smtClean="0"/>
          </a:p>
          <a:p>
            <a:endParaRPr lang="en-US" sz="2400" dirty="0" smtClean="0"/>
          </a:p>
          <a:p>
            <a:endParaRPr lang="en-US" sz="2400" dirty="0"/>
          </a:p>
        </p:txBody>
      </p:sp>
      <p:sp>
        <p:nvSpPr>
          <p:cNvPr id="3" name="Title 2"/>
          <p:cNvSpPr>
            <a:spLocks noGrp="1"/>
          </p:cNvSpPr>
          <p:nvPr>
            <p:ph type="title"/>
          </p:nvPr>
        </p:nvSpPr>
        <p:spPr>
          <a:xfrm>
            <a:off x="151970" y="-50800"/>
            <a:ext cx="8744380" cy="640478"/>
          </a:xfrm>
        </p:spPr>
        <p:txBody>
          <a:bodyPr>
            <a:normAutofit fontScale="90000"/>
          </a:bodyPr>
          <a:lstStyle/>
          <a:p>
            <a:r>
              <a:rPr lang="ru-RU" dirty="0" smtClean="0"/>
              <a:t>Профессиональная тайна и сотрудничество государств-членов в области регулирования</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62</a:t>
            </a:fld>
            <a:endParaRPr lang="de-DE" dirty="0"/>
          </a:p>
        </p:txBody>
      </p:sp>
    </p:spTree>
    <p:extLst>
      <p:ext uri="{BB962C8B-B14F-4D97-AF65-F5344CB8AC3E}">
        <p14:creationId xmlns:p14="http://schemas.microsoft.com/office/powerpoint/2010/main" val="283447923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sz="4000" dirty="0" smtClean="0"/>
          </a:p>
          <a:p>
            <a:pPr marL="0" indent="0">
              <a:buNone/>
            </a:pPr>
            <a:r>
              <a:rPr lang="ru-RU" sz="4000" dirty="0" smtClean="0"/>
              <a:t>ГЛАВА</a:t>
            </a:r>
            <a:r>
              <a:rPr lang="en-US" sz="4000" dirty="0" smtClean="0"/>
              <a:t> IX </a:t>
            </a:r>
          </a:p>
          <a:p>
            <a:pPr marL="0" indent="0">
              <a:buNone/>
            </a:pPr>
            <a:endParaRPr lang="en-US" sz="4000" dirty="0"/>
          </a:p>
          <a:p>
            <a:pPr marL="0" indent="0">
              <a:buNone/>
            </a:pPr>
            <a:r>
              <a:rPr lang="ru-RU" sz="4400" dirty="0" smtClean="0"/>
              <a:t>НАЗНАЧЕНИЕ И ОСВОБОЖДЕНИЕ</a:t>
            </a:r>
            <a:r>
              <a:rPr lang="en-US" sz="4000" dirty="0" smtClean="0"/>
              <a:t> </a:t>
            </a:r>
            <a:endParaRPr lang="en-US" sz="4000"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63</a:t>
            </a:fld>
            <a:endParaRPr lang="de-DE" dirty="0"/>
          </a:p>
        </p:txBody>
      </p:sp>
    </p:spTree>
    <p:extLst>
      <p:ext uri="{BB962C8B-B14F-4D97-AF65-F5344CB8AC3E}">
        <p14:creationId xmlns:p14="http://schemas.microsoft.com/office/powerpoint/2010/main" val="379226657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8"/>
            <a:ext cx="8915830" cy="5259388"/>
          </a:xfrm>
        </p:spPr>
        <p:txBody>
          <a:bodyPr/>
          <a:lstStyle/>
          <a:p>
            <a:r>
              <a:rPr lang="ru-RU" sz="2000" b="1" dirty="0" smtClean="0"/>
              <a:t>Назначение внешних аудиторов и аудиторских компаний</a:t>
            </a:r>
            <a:r>
              <a:rPr lang="en-US" sz="2000" b="1" dirty="0" smtClean="0"/>
              <a:t> </a:t>
            </a:r>
          </a:p>
          <a:p>
            <a:pPr lvl="1"/>
            <a:r>
              <a:rPr lang="ru-RU" sz="1800" dirty="0" smtClean="0"/>
              <a:t>общим собранием акционеров или членов</a:t>
            </a:r>
            <a:endParaRPr lang="en-US" sz="1800" dirty="0" smtClean="0"/>
          </a:p>
          <a:p>
            <a:pPr lvl="1"/>
            <a:r>
              <a:rPr lang="ru-RU" sz="1800" dirty="0" smtClean="0"/>
              <a:t>альтернативные системы назначения</a:t>
            </a:r>
            <a:r>
              <a:rPr lang="en-US" sz="1800" dirty="0" smtClean="0"/>
              <a:t> – </a:t>
            </a:r>
            <a:r>
              <a:rPr lang="ru-RU" sz="1800" dirty="0" smtClean="0"/>
              <a:t>но независимые от руководства</a:t>
            </a:r>
            <a:endParaRPr lang="en-US" sz="1800" dirty="0" smtClean="0"/>
          </a:p>
          <a:p>
            <a:pPr lvl="1"/>
            <a:r>
              <a:rPr lang="ru-RU" sz="1800" dirty="0" smtClean="0"/>
              <a:t>запрещены</a:t>
            </a:r>
            <a:r>
              <a:rPr lang="en-US" sz="1800" dirty="0" smtClean="0"/>
              <a:t> </a:t>
            </a:r>
            <a:r>
              <a:rPr lang="en-US" sz="1800" dirty="0"/>
              <a:t>- </a:t>
            </a:r>
            <a:r>
              <a:rPr lang="ru-RU" sz="1800" dirty="0" smtClean="0"/>
              <a:t>пункты договоров, ограничивающие выбор определенными категориями или перечнями внешних аудиторов или аудиторских компаний</a:t>
            </a:r>
            <a:r>
              <a:rPr lang="en-US" sz="1800" dirty="0" smtClean="0"/>
              <a:t> </a:t>
            </a:r>
            <a:r>
              <a:rPr lang="en-US" sz="1600" i="1" dirty="0" smtClean="0"/>
              <a:t>(</a:t>
            </a:r>
            <a:r>
              <a:rPr lang="ru-RU" sz="1600" i="1" dirty="0" smtClean="0"/>
              <a:t>так называемые «пункты о большой четверке», включаемые, например, в кредитные соглашения</a:t>
            </a:r>
            <a:r>
              <a:rPr lang="en-US" sz="1600" i="1" dirty="0" smtClean="0"/>
              <a:t>)</a:t>
            </a:r>
            <a:endParaRPr lang="en-US" sz="1600" i="1" dirty="0"/>
          </a:p>
          <a:p>
            <a:r>
              <a:rPr lang="ru-RU" b="1" dirty="0" smtClean="0"/>
              <a:t>Отстранение и отказ от проведения аудита внешними аудиторами и аудиторскими компаниями</a:t>
            </a:r>
            <a:r>
              <a:rPr lang="en-US" b="1" dirty="0" smtClean="0"/>
              <a:t> </a:t>
            </a:r>
          </a:p>
          <a:p>
            <a:pPr lvl="1"/>
            <a:r>
              <a:rPr lang="ru-RU" sz="1800" dirty="0" smtClean="0"/>
              <a:t>только при наличии надлежащих оснований для этого</a:t>
            </a:r>
            <a:r>
              <a:rPr lang="en-US" sz="1800" dirty="0" smtClean="0"/>
              <a:t>; </a:t>
            </a:r>
            <a:r>
              <a:rPr lang="ru-RU" sz="1800" dirty="0" smtClean="0"/>
              <a:t>расхождение мнений о порядке учета или процедурах аудита не считается надлежащим основанием</a:t>
            </a:r>
            <a:endParaRPr lang="en-US" sz="1800" dirty="0" smtClean="0"/>
          </a:p>
          <a:p>
            <a:pPr lvl="1"/>
            <a:r>
              <a:rPr lang="ru-RU" sz="1800" dirty="0" smtClean="0"/>
              <a:t>объект аудита должен сообщить в орган(-ы) общественного надзора об отстранении или отказе во время аудита с разъяснением причин</a:t>
            </a:r>
            <a:endParaRPr lang="en-US" sz="1800" dirty="0" smtClean="0"/>
          </a:p>
          <a:p>
            <a:pPr lvl="1"/>
            <a:r>
              <a:rPr lang="ru-RU" sz="1800" dirty="0" smtClean="0"/>
              <a:t>в случае аудита СОИ</a:t>
            </a:r>
            <a:r>
              <a:rPr lang="en-US" sz="1800" dirty="0" smtClean="0"/>
              <a:t> – </a:t>
            </a:r>
            <a:r>
              <a:rPr lang="ru-RU" sz="1800" dirty="0" smtClean="0"/>
              <a:t>5% акционеров, других органов объектов аудита, определенных национальным законодательством, или компетентных органов – могут требовать отстранения в судебном порядке </a:t>
            </a:r>
            <a:r>
              <a:rPr lang="en-US" sz="1800" i="1" dirty="0" smtClean="0"/>
              <a:t>(</a:t>
            </a:r>
            <a:r>
              <a:rPr lang="ru-RU" sz="1800" i="1" dirty="0" smtClean="0"/>
              <a:t>надлежащие основания</a:t>
            </a:r>
            <a:r>
              <a:rPr lang="en-US" sz="1800" i="1" dirty="0" smtClean="0"/>
              <a:t>)</a:t>
            </a:r>
          </a:p>
          <a:p>
            <a:endParaRPr lang="en-US" b="1" dirty="0"/>
          </a:p>
          <a:p>
            <a:endParaRPr lang="en-US" dirty="0"/>
          </a:p>
        </p:txBody>
      </p:sp>
      <p:sp>
        <p:nvSpPr>
          <p:cNvPr id="3" name="Title 2"/>
          <p:cNvSpPr>
            <a:spLocks noGrp="1"/>
          </p:cNvSpPr>
          <p:nvPr>
            <p:ph type="title"/>
          </p:nvPr>
        </p:nvSpPr>
        <p:spPr/>
        <p:txBody>
          <a:bodyPr>
            <a:normAutofit fontScale="90000"/>
          </a:bodyPr>
          <a:lstStyle/>
          <a:p>
            <a:r>
              <a:rPr lang="ru-RU" dirty="0" smtClean="0"/>
              <a:t>Требования о назначении и освобождении аудиторов</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64</a:t>
            </a:fld>
            <a:endParaRPr lang="de-DE" dirty="0"/>
          </a:p>
        </p:txBody>
      </p:sp>
    </p:spTree>
    <p:extLst>
      <p:ext uri="{BB962C8B-B14F-4D97-AF65-F5344CB8AC3E}">
        <p14:creationId xmlns:p14="http://schemas.microsoft.com/office/powerpoint/2010/main" val="207665700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sz="4000" dirty="0"/>
          </a:p>
          <a:p>
            <a:pPr marL="0" indent="0">
              <a:buNone/>
            </a:pPr>
            <a:r>
              <a:rPr lang="ru-RU" sz="4000" dirty="0" smtClean="0"/>
              <a:t>ГЛАВА</a:t>
            </a:r>
            <a:r>
              <a:rPr lang="en-US" sz="4000" dirty="0" smtClean="0"/>
              <a:t> X</a:t>
            </a:r>
            <a:endParaRPr lang="en-US" sz="4000" dirty="0"/>
          </a:p>
          <a:p>
            <a:pPr marL="0" indent="0">
              <a:buNone/>
            </a:pPr>
            <a:r>
              <a:rPr lang="en-US" sz="4000" dirty="0" smtClean="0"/>
              <a:t> </a:t>
            </a:r>
          </a:p>
          <a:p>
            <a:pPr marL="0" indent="0">
              <a:buNone/>
            </a:pPr>
            <a:r>
              <a:rPr lang="ru-RU" sz="4000" dirty="0" smtClean="0"/>
              <a:t>АУДИТОРСКИЙ КОМИТЕТ</a:t>
            </a:r>
            <a:endParaRPr lang="en-US" sz="4000"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65</a:t>
            </a:fld>
            <a:endParaRPr lang="de-DE" dirty="0"/>
          </a:p>
        </p:txBody>
      </p:sp>
    </p:spTree>
    <p:extLst>
      <p:ext uri="{BB962C8B-B14F-4D97-AF65-F5344CB8AC3E}">
        <p14:creationId xmlns:p14="http://schemas.microsoft.com/office/powerpoint/2010/main" val="1451643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589678"/>
            <a:ext cx="9067800" cy="4981257"/>
          </a:xfrm>
        </p:spPr>
        <p:txBody>
          <a:bodyPr/>
          <a:lstStyle/>
          <a:p>
            <a:r>
              <a:rPr lang="ru-RU" sz="1800" dirty="0" smtClean="0"/>
              <a:t>Обязателен во всех СОИ</a:t>
            </a:r>
            <a:endParaRPr lang="en-US" sz="1800" dirty="0" smtClean="0"/>
          </a:p>
          <a:p>
            <a:r>
              <a:rPr lang="ru-RU" sz="1800" dirty="0" smtClean="0"/>
              <a:t>Отдельный комитет или комитет административного или надзорного органа</a:t>
            </a:r>
            <a:endParaRPr lang="en-US" sz="1800" dirty="0" smtClean="0"/>
          </a:p>
          <a:p>
            <a:r>
              <a:rPr lang="ru-RU" sz="1800" dirty="0" smtClean="0"/>
              <a:t>Члены, не являющиеся руководителями, административного органа или надзорного органа и/или члены, назначенные общим собранием или равноценным ему органом</a:t>
            </a:r>
            <a:r>
              <a:rPr lang="en-US" sz="1800" dirty="0" smtClean="0"/>
              <a:t> </a:t>
            </a:r>
            <a:r>
              <a:rPr lang="en-US" sz="1800" i="1" dirty="0" smtClean="0"/>
              <a:t>(</a:t>
            </a:r>
            <a:r>
              <a:rPr lang="ru-RU" sz="1800" i="1" dirty="0" smtClean="0"/>
              <a:t>в случае субъектов без акционеров</a:t>
            </a:r>
            <a:r>
              <a:rPr lang="en-US" sz="1800" i="1" dirty="0" smtClean="0"/>
              <a:t>)</a:t>
            </a:r>
          </a:p>
          <a:p>
            <a:r>
              <a:rPr lang="ru-RU" sz="1800" dirty="0" smtClean="0"/>
              <a:t>Как минимум один член – должен быть компетентным в области бухгалтерского учета или аудита</a:t>
            </a:r>
            <a:endParaRPr lang="en-US" sz="1800" dirty="0" smtClean="0"/>
          </a:p>
          <a:p>
            <a:r>
              <a:rPr lang="ru-RU" sz="1800" dirty="0" smtClean="0"/>
              <a:t>Члены – компетентны в соответствующей области</a:t>
            </a:r>
            <a:endParaRPr lang="en-US" sz="1800" dirty="0" smtClean="0"/>
          </a:p>
          <a:p>
            <a:r>
              <a:rPr lang="ru-RU" sz="1800" dirty="0" smtClean="0"/>
              <a:t>Большинство членов </a:t>
            </a:r>
            <a:r>
              <a:rPr lang="en-US" sz="1800" dirty="0" smtClean="0"/>
              <a:t>– </a:t>
            </a:r>
            <a:r>
              <a:rPr lang="ru-RU" sz="1800" dirty="0" smtClean="0"/>
              <a:t>независимы от объекта аудита</a:t>
            </a:r>
            <a:r>
              <a:rPr lang="en-US" sz="2100" dirty="0" smtClean="0"/>
              <a:t> </a:t>
            </a:r>
            <a:r>
              <a:rPr lang="en-US" sz="1800" i="1" dirty="0" smtClean="0"/>
              <a:t>(</a:t>
            </a:r>
            <a:r>
              <a:rPr lang="ru-RU" sz="1800" i="1" dirty="0" smtClean="0"/>
              <a:t>государство-член может освободить от требования о независимости</a:t>
            </a:r>
            <a:r>
              <a:rPr lang="en-US" sz="1800" i="1" dirty="0" smtClean="0"/>
              <a:t> – </a:t>
            </a:r>
            <a:r>
              <a:rPr lang="ru-RU" sz="1800" i="1" dirty="0" smtClean="0"/>
              <a:t>если все члены также являются членами административного или надзорного органа</a:t>
            </a:r>
            <a:r>
              <a:rPr lang="en-US" sz="1800" i="1" dirty="0" smtClean="0"/>
              <a:t>)</a:t>
            </a:r>
          </a:p>
          <a:p>
            <a:r>
              <a:rPr lang="ru-RU" sz="1800" dirty="0" smtClean="0"/>
              <a:t>Председатель – назначается членами аудиторского комитета или надзорным органом объекта и должен быть независимым от объекта аудита </a:t>
            </a:r>
            <a:r>
              <a:rPr lang="en-US" sz="1900" i="1" dirty="0" smtClean="0"/>
              <a:t>(</a:t>
            </a:r>
            <a:r>
              <a:rPr lang="ru-RU" sz="1700" i="1" dirty="0" smtClean="0"/>
              <a:t>государство-член также может установить требование о том, чтобы председатель аудиторского комитета избирался общим собранием</a:t>
            </a:r>
            <a:r>
              <a:rPr lang="en-US" sz="1700" i="1" dirty="0" smtClean="0"/>
              <a:t>)</a:t>
            </a:r>
          </a:p>
          <a:p>
            <a:r>
              <a:rPr lang="ru-RU" sz="1800" dirty="0" smtClean="0"/>
              <a:t>В случае сравнительно малых СОИ</a:t>
            </a:r>
            <a:r>
              <a:rPr lang="en-US" sz="1800" dirty="0" smtClean="0"/>
              <a:t> (</a:t>
            </a:r>
            <a:r>
              <a:rPr lang="ru-RU" sz="1800" dirty="0" smtClean="0"/>
              <a:t>МСП и субъекты, зарегистрированные на фондовой бирже, со сниженной капитализацией</a:t>
            </a:r>
            <a:r>
              <a:rPr lang="en-US" sz="1800" dirty="0" smtClean="0"/>
              <a:t>) – </a:t>
            </a:r>
            <a:r>
              <a:rPr lang="ru-RU" sz="1800" dirty="0" smtClean="0"/>
              <a:t>функцию аудиторского комитета может выполнять административный или надзорный орган</a:t>
            </a:r>
            <a:r>
              <a:rPr lang="en-US" sz="1900" dirty="0" smtClean="0"/>
              <a:t> </a:t>
            </a:r>
            <a:r>
              <a:rPr lang="en-US" sz="1800" i="1" dirty="0" smtClean="0"/>
              <a:t>(</a:t>
            </a:r>
            <a:r>
              <a:rPr lang="ru-RU" sz="1800" i="1" dirty="0" smtClean="0"/>
              <a:t>если председатель входит в руководство </a:t>
            </a:r>
            <a:r>
              <a:rPr lang="en-US" sz="1800" i="1" dirty="0" smtClean="0"/>
              <a:t>– </a:t>
            </a:r>
            <a:r>
              <a:rPr lang="ru-RU" sz="1800" i="1" dirty="0" smtClean="0"/>
              <a:t>не может являться председателем аудиторского комитета</a:t>
            </a:r>
            <a:r>
              <a:rPr lang="en-US" sz="1800" i="1" dirty="0" smtClean="0"/>
              <a:t>)</a:t>
            </a:r>
            <a:endParaRPr lang="en-US" sz="1800" i="1" dirty="0"/>
          </a:p>
        </p:txBody>
      </p:sp>
      <p:sp>
        <p:nvSpPr>
          <p:cNvPr id="3" name="Title 2"/>
          <p:cNvSpPr>
            <a:spLocks noGrp="1"/>
          </p:cNvSpPr>
          <p:nvPr>
            <p:ph type="title"/>
          </p:nvPr>
        </p:nvSpPr>
        <p:spPr/>
        <p:txBody>
          <a:bodyPr>
            <a:normAutofit/>
          </a:bodyPr>
          <a:lstStyle/>
          <a:p>
            <a:r>
              <a:rPr lang="ru-RU" dirty="0" smtClean="0"/>
              <a:t>Требования и членство</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66</a:t>
            </a:fld>
            <a:endParaRPr lang="de-DE" dirty="0"/>
          </a:p>
        </p:txBody>
      </p:sp>
    </p:spTree>
    <p:extLst>
      <p:ext uri="{BB962C8B-B14F-4D97-AF65-F5344CB8AC3E}">
        <p14:creationId xmlns:p14="http://schemas.microsoft.com/office/powerpoint/2010/main" val="349777978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9"/>
            <a:ext cx="8915830" cy="5355510"/>
          </a:xfrm>
        </p:spPr>
        <p:txBody>
          <a:bodyPr/>
          <a:lstStyle/>
          <a:p>
            <a:r>
              <a:rPr lang="ru-RU" sz="2000" dirty="0" smtClean="0"/>
              <a:t>Некоторые СОИ могут быть освобождены от требования о наличии аудиторского комитета:</a:t>
            </a:r>
            <a:endParaRPr lang="en-US" sz="2000" dirty="0" smtClean="0"/>
          </a:p>
          <a:p>
            <a:pPr lvl="1"/>
            <a:r>
              <a:rPr lang="ru-RU" sz="2000" dirty="0" smtClean="0"/>
              <a:t>дочерняя компания </a:t>
            </a:r>
            <a:r>
              <a:rPr lang="en-US" sz="2000" dirty="0" smtClean="0"/>
              <a:t>– </a:t>
            </a:r>
            <a:r>
              <a:rPr lang="ru-RU" sz="2000" dirty="0" smtClean="0"/>
              <a:t>если аудиторский комитет существует на уровне группы</a:t>
            </a:r>
            <a:endParaRPr lang="en-US" sz="2000" dirty="0" smtClean="0"/>
          </a:p>
          <a:p>
            <a:pPr lvl="1"/>
            <a:r>
              <a:rPr lang="en-US" dirty="0" smtClean="0"/>
              <a:t>UCITS </a:t>
            </a:r>
            <a:r>
              <a:rPr lang="en-US" sz="1800" i="1" dirty="0" smtClean="0"/>
              <a:t>(</a:t>
            </a:r>
            <a:r>
              <a:rPr lang="ru-RU" sz="1800" i="1" dirty="0" smtClean="0"/>
              <a:t>организации, осуществляющие совместные инвестиции в обращающиеся ценные бумаги</a:t>
            </a:r>
            <a:r>
              <a:rPr lang="en-US" sz="1800" i="1" dirty="0" smtClean="0"/>
              <a:t>) </a:t>
            </a:r>
            <a:r>
              <a:rPr lang="ru-RU" dirty="0" smtClean="0"/>
              <a:t>или</a:t>
            </a:r>
            <a:r>
              <a:rPr lang="en-US" dirty="0" smtClean="0"/>
              <a:t> </a:t>
            </a:r>
            <a:r>
              <a:rPr lang="ru-RU" dirty="0" smtClean="0"/>
              <a:t>ФАИ</a:t>
            </a:r>
            <a:r>
              <a:rPr lang="en-US" dirty="0" smtClean="0"/>
              <a:t> </a:t>
            </a:r>
            <a:r>
              <a:rPr lang="en-US" sz="1800" i="1" dirty="0" smtClean="0"/>
              <a:t>(</a:t>
            </a:r>
            <a:r>
              <a:rPr lang="ru-RU" sz="1800" i="1" dirty="0" smtClean="0"/>
              <a:t>фонд альтернативных инвестиций</a:t>
            </a:r>
            <a:r>
              <a:rPr lang="en-US" sz="1800" i="1" dirty="0" smtClean="0"/>
              <a:t>)</a:t>
            </a:r>
          </a:p>
          <a:p>
            <a:pPr lvl="1"/>
            <a:r>
              <a:rPr lang="ru-RU" dirty="0" smtClean="0"/>
              <a:t>эмитенты ценных бумаг, обеспеченных активами</a:t>
            </a:r>
            <a:r>
              <a:rPr lang="en-US" dirty="0" smtClean="0"/>
              <a:t> </a:t>
            </a:r>
            <a:r>
              <a:rPr lang="en-US" sz="1800" i="1" dirty="0" smtClean="0"/>
              <a:t>(</a:t>
            </a:r>
            <a:r>
              <a:rPr lang="ru-RU" sz="1800" i="1" dirty="0" smtClean="0"/>
              <a:t>обязаны пояснить общественности, почему нет необходимости в аудиторском комитете</a:t>
            </a:r>
            <a:r>
              <a:rPr lang="en-US" sz="1800" i="1" dirty="0" smtClean="0"/>
              <a:t>)</a:t>
            </a:r>
          </a:p>
          <a:p>
            <a:pPr lvl="1"/>
            <a:r>
              <a:rPr lang="ru-RU" sz="2000" dirty="0" smtClean="0"/>
              <a:t>кредитные организации, не зарегистрированные на фондовых биржах или зарегистрированные на фондовых биржах только в отношении долговых ценных бумаг на сумму менее 100 млн евро</a:t>
            </a:r>
            <a:endParaRPr lang="en-US" sz="2000" dirty="0" smtClean="0"/>
          </a:p>
          <a:p>
            <a:r>
              <a:rPr lang="ru-RU" sz="2000" dirty="0" smtClean="0"/>
              <a:t>Государства-члены могут установить требование или разрешить СОИ не иметь аудиторского комитета</a:t>
            </a:r>
            <a:r>
              <a:rPr lang="en-US" sz="2000" dirty="0" smtClean="0"/>
              <a:t> – </a:t>
            </a:r>
            <a:r>
              <a:rPr lang="ru-RU" sz="2000" dirty="0" smtClean="0"/>
              <a:t>если функции аудиторского комитета  выполняют другие органы</a:t>
            </a:r>
            <a:r>
              <a:rPr lang="en-US" sz="2000" dirty="0" smtClean="0"/>
              <a:t> – </a:t>
            </a:r>
            <a:r>
              <a:rPr lang="ru-RU" sz="2000" dirty="0" smtClean="0"/>
              <a:t>обнародование сведений о том, какой орган и кто в него входит</a:t>
            </a:r>
            <a:endParaRPr lang="en-US" sz="2000" dirty="0" smtClean="0"/>
          </a:p>
          <a:p>
            <a:pPr lvl="1"/>
            <a:endParaRPr lang="en-US" dirty="0"/>
          </a:p>
        </p:txBody>
      </p:sp>
      <p:sp>
        <p:nvSpPr>
          <p:cNvPr id="3" name="Title 2"/>
          <p:cNvSpPr>
            <a:spLocks noGrp="1"/>
          </p:cNvSpPr>
          <p:nvPr>
            <p:ph type="title"/>
          </p:nvPr>
        </p:nvSpPr>
        <p:spPr/>
        <p:txBody>
          <a:bodyPr/>
          <a:lstStyle/>
          <a:p>
            <a:r>
              <a:rPr lang="ru-RU" dirty="0" smtClean="0"/>
              <a:t>Освобождения</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67</a:t>
            </a:fld>
            <a:endParaRPr lang="de-DE" dirty="0"/>
          </a:p>
        </p:txBody>
      </p:sp>
    </p:spTree>
    <p:extLst>
      <p:ext uri="{BB962C8B-B14F-4D97-AF65-F5344CB8AC3E}">
        <p14:creationId xmlns:p14="http://schemas.microsoft.com/office/powerpoint/2010/main" val="44397758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8"/>
            <a:ext cx="8915830" cy="5221288"/>
          </a:xfrm>
        </p:spPr>
        <p:txBody>
          <a:bodyPr/>
          <a:lstStyle/>
          <a:p>
            <a:r>
              <a:rPr lang="ru-RU" sz="2100" u="sng" dirty="0" smtClean="0"/>
              <a:t>информирование</a:t>
            </a:r>
            <a:r>
              <a:rPr lang="ru-RU" sz="2100" dirty="0" smtClean="0"/>
              <a:t> административного/надзорного органа о </a:t>
            </a:r>
            <a:r>
              <a:rPr lang="ru-RU" sz="2100" u="sng" dirty="0" smtClean="0"/>
              <a:t>результатах аудита,</a:t>
            </a:r>
            <a:r>
              <a:rPr lang="ru-RU" sz="2100" dirty="0" smtClean="0"/>
              <a:t> пояснение того, как аудит обеспечил </a:t>
            </a:r>
            <a:r>
              <a:rPr lang="ru-RU" sz="2100" u="sng" dirty="0" smtClean="0"/>
              <a:t>целостность финансовой отчетности</a:t>
            </a:r>
            <a:r>
              <a:rPr lang="ru-RU" sz="2100" dirty="0" smtClean="0"/>
              <a:t> и какую роль в этом процессе играл аудиторский комитет</a:t>
            </a:r>
            <a:endParaRPr lang="en-US" sz="2100" dirty="0"/>
          </a:p>
          <a:p>
            <a:r>
              <a:rPr lang="ru-RU" sz="2000" dirty="0" smtClean="0"/>
              <a:t>мониторинг процесса финансовой отчетности и предоставление рекомендаций и предложений по обеспечению его целостности</a:t>
            </a:r>
            <a:endParaRPr lang="en-US" sz="2100" dirty="0"/>
          </a:p>
          <a:p>
            <a:r>
              <a:rPr lang="ru-RU" sz="2000" dirty="0" smtClean="0"/>
              <a:t>мониторинг эффективности систем внутреннего контроля и управления рисками предприятия и системы внутреннего аудита в отношении финансовой отчетности объекта аудита </a:t>
            </a:r>
            <a:r>
              <a:rPr lang="en-US" sz="2000" dirty="0" smtClean="0"/>
              <a:t>(</a:t>
            </a:r>
            <a:r>
              <a:rPr lang="ru-RU" sz="2000" i="1" dirty="0" smtClean="0"/>
              <a:t>не нанося ущерба его независимости</a:t>
            </a:r>
            <a:r>
              <a:rPr lang="ru-RU" sz="2000" dirty="0" smtClean="0"/>
              <a:t>)</a:t>
            </a:r>
            <a:endParaRPr lang="en-US" sz="2100" i="1" dirty="0"/>
          </a:p>
          <a:p>
            <a:r>
              <a:rPr lang="ru-RU" sz="2000" dirty="0" smtClean="0"/>
              <a:t>мониторинг результатов обязательного аудита, в том числе результатов и выводов проверок качества</a:t>
            </a:r>
            <a:endParaRPr lang="en-US" sz="2100" dirty="0"/>
          </a:p>
          <a:p>
            <a:r>
              <a:rPr lang="ru-RU" sz="2000" dirty="0" smtClean="0"/>
              <a:t>обзор и мониторинг независимости внешних аудиторов и аудиторских компаний, особенно неаудиторских услуг (в соответствии с регламентом об аудите СОИ)</a:t>
            </a:r>
            <a:endParaRPr lang="en-US" sz="2100" dirty="0"/>
          </a:p>
          <a:p>
            <a:r>
              <a:rPr lang="ru-RU" sz="2000" dirty="0" smtClean="0"/>
              <a:t>ответственность за отбор и рекомендацию внешнего(-их) аудитора(-ов) или аудиторской(-их) компании(-ий)</a:t>
            </a:r>
            <a:endParaRPr lang="en-US" sz="2100" dirty="0"/>
          </a:p>
        </p:txBody>
      </p:sp>
      <p:sp>
        <p:nvSpPr>
          <p:cNvPr id="3" name="Title 2"/>
          <p:cNvSpPr>
            <a:spLocks noGrp="1"/>
          </p:cNvSpPr>
          <p:nvPr>
            <p:ph type="title"/>
          </p:nvPr>
        </p:nvSpPr>
        <p:spPr/>
        <p:txBody>
          <a:bodyPr/>
          <a:lstStyle/>
          <a:p>
            <a:r>
              <a:rPr lang="ru-RU" dirty="0" smtClean="0"/>
              <a:t>Функции административного комитета</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68</a:t>
            </a:fld>
            <a:endParaRPr lang="de-DE" dirty="0"/>
          </a:p>
        </p:txBody>
      </p:sp>
    </p:spTree>
    <p:extLst>
      <p:ext uri="{BB962C8B-B14F-4D97-AF65-F5344CB8AC3E}">
        <p14:creationId xmlns:p14="http://schemas.microsoft.com/office/powerpoint/2010/main" val="294334821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sz="4000" dirty="0" smtClean="0"/>
          </a:p>
          <a:p>
            <a:pPr marL="0" indent="0">
              <a:buNone/>
            </a:pPr>
            <a:r>
              <a:rPr lang="ru-RU" sz="4000" dirty="0" smtClean="0"/>
              <a:t>ГЛАВА</a:t>
            </a:r>
            <a:r>
              <a:rPr lang="en-US" sz="4000" dirty="0" smtClean="0"/>
              <a:t> XI</a:t>
            </a:r>
          </a:p>
          <a:p>
            <a:pPr marL="0" indent="0">
              <a:buNone/>
            </a:pPr>
            <a:endParaRPr lang="en-US" sz="4000" dirty="0" smtClean="0"/>
          </a:p>
          <a:p>
            <a:pPr marL="0" indent="0">
              <a:buNone/>
            </a:pPr>
            <a:r>
              <a:rPr lang="ru-RU" sz="4000" dirty="0" smtClean="0"/>
              <a:t>МЕЖДУНАРОДНЫЕ АСПЕКТЫ</a:t>
            </a:r>
            <a:r>
              <a:rPr lang="en-US" sz="4000" dirty="0" smtClean="0"/>
              <a:t> </a:t>
            </a:r>
            <a:endParaRPr lang="en-US" sz="4000"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69</a:t>
            </a:fld>
            <a:endParaRPr lang="de-DE" dirty="0"/>
          </a:p>
        </p:txBody>
      </p:sp>
    </p:spTree>
    <p:extLst>
      <p:ext uri="{BB962C8B-B14F-4D97-AF65-F5344CB8AC3E}">
        <p14:creationId xmlns:p14="http://schemas.microsoft.com/office/powerpoint/2010/main" val="2857073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615079"/>
            <a:ext cx="8915830" cy="5259388"/>
          </a:xfrm>
        </p:spPr>
        <p:txBody>
          <a:bodyPr/>
          <a:lstStyle/>
          <a:p>
            <a:r>
              <a:rPr lang="ru-RU" sz="1800" b="1" dirty="0" smtClean="0"/>
              <a:t>Субъект аудита третьей страны</a:t>
            </a:r>
            <a:r>
              <a:rPr lang="ru-RU" sz="1800" dirty="0" smtClean="0"/>
              <a:t> – проводит аудиторские проверки компании, зарегистрированной в третьей стране и не зарегистрированной ни в одном государстве-члене;</a:t>
            </a:r>
            <a:endParaRPr lang="en-US" sz="1800" dirty="0"/>
          </a:p>
          <a:p>
            <a:r>
              <a:rPr lang="ru-RU" sz="1800" b="1" dirty="0" smtClean="0"/>
              <a:t>Аудитор третьей страны</a:t>
            </a:r>
            <a:r>
              <a:rPr lang="ru-RU" sz="1800" dirty="0" smtClean="0"/>
              <a:t> - физическое лицо, которое проводит аудиторские проверки компании, зарегистрированной в третьей стране не зарегистрированной в качестве внешнего аудитора ни в одном государстве-члене;</a:t>
            </a:r>
            <a:endParaRPr lang="en-US" sz="1800" dirty="0"/>
          </a:p>
          <a:p>
            <a:r>
              <a:rPr lang="ru-RU" sz="1800" b="1" dirty="0" smtClean="0"/>
              <a:t>Аудитор группы</a:t>
            </a:r>
            <a:r>
              <a:rPr lang="ru-RU" sz="1800" dirty="0" smtClean="0"/>
              <a:t> – внешний(-ие) аудитор(-ы) или аудиторская(-ие) компания(-ии), которые проводят обязательный аудит консолидированной отчетности; </a:t>
            </a:r>
            <a:endParaRPr lang="en-US" sz="1800" dirty="0" smtClean="0"/>
          </a:p>
          <a:p>
            <a:r>
              <a:rPr lang="ru-RU" sz="1800" b="1" dirty="0" smtClean="0"/>
              <a:t>Сеть</a:t>
            </a:r>
            <a:r>
              <a:rPr lang="ru-RU" sz="1800" dirty="0" smtClean="0"/>
              <a:t> – развернутая структура, в состав которой входит внешний аудитор или аудиторская компания, которая стремится к участию в прибыли или затратах или владеет долей в общей собственности, участвует в осуществлении контроля или управления, связана общими принципами и процедурами контроля качества или общей стратегией ведения бизнеса, участвует в использовании общей торговой марки или значительной части профессиональных ресурсов;</a:t>
            </a:r>
            <a:endParaRPr lang="en-US" sz="1800" dirty="0" smtClean="0"/>
          </a:p>
          <a:p>
            <a:r>
              <a:rPr lang="ru-RU" sz="1800" b="1" dirty="0" smtClean="0"/>
              <a:t>Аффилированное лицо аудиторской компании</a:t>
            </a:r>
            <a:r>
              <a:rPr lang="ru-RU" sz="1800" dirty="0" smtClean="0"/>
              <a:t> - любое предприятие, связанное с аудиторской компанией общей собственностью, контролем или управлением;</a:t>
            </a:r>
            <a:endParaRPr lang="en-US" sz="1800" dirty="0"/>
          </a:p>
        </p:txBody>
      </p:sp>
      <p:sp>
        <p:nvSpPr>
          <p:cNvPr id="3" name="Title 2"/>
          <p:cNvSpPr>
            <a:spLocks noGrp="1"/>
          </p:cNvSpPr>
          <p:nvPr>
            <p:ph type="title"/>
          </p:nvPr>
        </p:nvSpPr>
        <p:spPr/>
        <p:txBody>
          <a:bodyPr>
            <a:normAutofit/>
          </a:bodyPr>
          <a:lstStyle/>
          <a:p>
            <a:r>
              <a:rPr lang="ru-RU" dirty="0" smtClean="0"/>
              <a:t>Основные определения</a:t>
            </a:r>
            <a:r>
              <a:rPr lang="en-US" dirty="0" smtClean="0"/>
              <a:t> (</a:t>
            </a:r>
            <a:r>
              <a:rPr lang="ru-RU" dirty="0" smtClean="0"/>
              <a:t>продолжение</a:t>
            </a:r>
            <a:r>
              <a:rPr lang="en-US" dirty="0" smtClean="0"/>
              <a:t>)</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7</a:t>
            </a:fld>
            <a:endParaRPr lang="de-DE" dirty="0"/>
          </a:p>
        </p:txBody>
      </p:sp>
    </p:spTree>
    <p:extLst>
      <p:ext uri="{BB962C8B-B14F-4D97-AF65-F5344CB8AC3E}">
        <p14:creationId xmlns:p14="http://schemas.microsoft.com/office/powerpoint/2010/main" val="376755190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589678"/>
            <a:ext cx="9067800" cy="5355511"/>
          </a:xfrm>
        </p:spPr>
        <p:txBody>
          <a:bodyPr/>
          <a:lstStyle/>
          <a:p>
            <a:r>
              <a:rPr lang="ru-RU" sz="1900" b="1" dirty="0" smtClean="0"/>
              <a:t>Утверждение аудиторов третьих стран</a:t>
            </a:r>
            <a:endParaRPr lang="en-US" sz="1900" b="1" dirty="0" smtClean="0"/>
          </a:p>
          <a:p>
            <a:pPr lvl="1"/>
            <a:r>
              <a:rPr lang="ru-RU" sz="1700" dirty="0" smtClean="0"/>
              <a:t>На основе принципа взаимности – может быть зарегистрирован в государстве-члене при условии соответствия требованиям о надлежащей репутации и квалификационным требованиям (статьи 4 и 6-13).</a:t>
            </a:r>
            <a:endParaRPr lang="en-US" sz="1700" dirty="0" smtClean="0"/>
          </a:p>
          <a:p>
            <a:pPr lvl="1"/>
            <a:r>
              <a:rPr lang="ru-RU" sz="1700" dirty="0" smtClean="0"/>
              <a:t>Требования о прохождении адаптационного периода и прохождении теста на профессиональную пригодность</a:t>
            </a:r>
            <a:r>
              <a:rPr lang="en-US" sz="1700" dirty="0" smtClean="0"/>
              <a:t> (</a:t>
            </a:r>
            <a:r>
              <a:rPr lang="ru-RU" sz="1700" dirty="0" smtClean="0"/>
              <a:t>ст. </a:t>
            </a:r>
            <a:r>
              <a:rPr lang="en-US" sz="1700" dirty="0" smtClean="0"/>
              <a:t>14)</a:t>
            </a:r>
            <a:endParaRPr lang="en-US" sz="1700" dirty="0"/>
          </a:p>
          <a:p>
            <a:r>
              <a:rPr lang="ru-RU" sz="1900" b="1" dirty="0" smtClean="0"/>
              <a:t>Регистрация и надзор за деятельностью аудиторов и аудиторских компаний третьих стран</a:t>
            </a:r>
            <a:endParaRPr lang="en-US" sz="1900" b="1" dirty="0" smtClean="0"/>
          </a:p>
          <a:p>
            <a:pPr lvl="1"/>
            <a:r>
              <a:rPr lang="ru-RU" sz="1700" dirty="0" smtClean="0"/>
              <a:t>аудиторы компаний, зарегистрированных за пределами ЕС, но зарегистрированных на фондовой бирже в ЕС (некоторое исключение только для малых эмитентов долговых ценных бумаг)</a:t>
            </a:r>
            <a:endParaRPr lang="en-US" sz="1700" dirty="0" smtClean="0"/>
          </a:p>
          <a:p>
            <a:pPr lvl="1"/>
            <a:r>
              <a:rPr lang="ru-RU" sz="1700" dirty="0" smtClean="0"/>
              <a:t>обновление регистрационных данных </a:t>
            </a:r>
            <a:r>
              <a:rPr lang="en-US" sz="1700" dirty="0" smtClean="0"/>
              <a:t>(</a:t>
            </a:r>
            <a:r>
              <a:rPr lang="ru-RU" sz="1700" dirty="0" smtClean="0"/>
              <a:t>статьи </a:t>
            </a:r>
            <a:r>
              <a:rPr lang="en-US" sz="1700" dirty="0" smtClean="0"/>
              <a:t>18-19)</a:t>
            </a:r>
          </a:p>
          <a:p>
            <a:pPr lvl="1"/>
            <a:r>
              <a:rPr lang="ru-RU" sz="1700" dirty="0" smtClean="0"/>
              <a:t>в отношении аудиторских компаний</a:t>
            </a:r>
            <a:r>
              <a:rPr lang="en-US" sz="1700" dirty="0" smtClean="0"/>
              <a:t> –</a:t>
            </a:r>
            <a:r>
              <a:rPr lang="ru-RU" sz="1700" dirty="0" smtClean="0"/>
              <a:t> соблюдение таких же норм, как нормы директивы (механизмы управления, применение МСА, отчет о прозрачности и т.д.)</a:t>
            </a:r>
            <a:endParaRPr lang="en-US" sz="1700" dirty="0" smtClean="0"/>
          </a:p>
          <a:p>
            <a:pPr lvl="1"/>
            <a:r>
              <a:rPr lang="ru-RU" sz="1700" dirty="0" smtClean="0"/>
              <a:t>Государства-члены</a:t>
            </a:r>
            <a:r>
              <a:rPr lang="en-US" sz="1700" dirty="0" smtClean="0"/>
              <a:t> –</a:t>
            </a:r>
            <a:r>
              <a:rPr lang="ru-RU" sz="1700" dirty="0" smtClean="0"/>
              <a:t> их СОН/СОК, расследования и санкции в отношении этих аудиторов, кроме случаев, когда система третьей страны признается равноценной и посредством нее как минимум три года осуществлялись общественный надзор и обеспечение качества</a:t>
            </a:r>
            <a:endParaRPr lang="en-US" sz="1700" dirty="0" smtClean="0"/>
          </a:p>
          <a:p>
            <a:pPr lvl="1"/>
            <a:r>
              <a:rPr lang="ru-RU" sz="1700" dirty="0" smtClean="0"/>
              <a:t>аудиторские отчеты незарегистрированных аудиторов </a:t>
            </a:r>
            <a:r>
              <a:rPr lang="en-US" sz="1700" dirty="0" smtClean="0"/>
              <a:t>– </a:t>
            </a:r>
            <a:r>
              <a:rPr lang="ru-RU" sz="1700" dirty="0" smtClean="0"/>
              <a:t>не имеют юридической силы в государстве-члене</a:t>
            </a:r>
            <a:endParaRPr lang="en-US" sz="1700" dirty="0"/>
          </a:p>
        </p:txBody>
      </p:sp>
      <p:sp>
        <p:nvSpPr>
          <p:cNvPr id="3" name="Title 2"/>
          <p:cNvSpPr>
            <a:spLocks noGrp="1"/>
          </p:cNvSpPr>
          <p:nvPr>
            <p:ph type="title"/>
          </p:nvPr>
        </p:nvSpPr>
        <p:spPr/>
        <p:txBody>
          <a:bodyPr>
            <a:normAutofit/>
          </a:bodyPr>
          <a:lstStyle/>
          <a:p>
            <a:r>
              <a:rPr lang="ru-RU" dirty="0" smtClean="0"/>
              <a:t>Аудиторы третьих стран</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70</a:t>
            </a:fld>
            <a:endParaRPr lang="de-DE" dirty="0"/>
          </a:p>
        </p:txBody>
      </p:sp>
    </p:spTree>
    <p:extLst>
      <p:ext uri="{BB962C8B-B14F-4D97-AF65-F5344CB8AC3E}">
        <p14:creationId xmlns:p14="http://schemas.microsoft.com/office/powerpoint/2010/main" val="162633176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9"/>
            <a:ext cx="8915830" cy="5355510"/>
          </a:xfrm>
        </p:spPr>
        <p:txBody>
          <a:bodyPr/>
          <a:lstStyle/>
          <a:p>
            <a:r>
              <a:rPr lang="ru-RU" dirty="0" smtClean="0"/>
              <a:t>Государства-члены могут не применять или изменять требования о регистрации и необходимости надзора государства-члена за аудиторами третьей страны на основе взаимности, только если аудиторы или аудиторские компании третьих стран будут включены в равноценные системы общественного контроля, обеспечения качества, проведения расследований и применения штрафных санкций третьих стран</a:t>
            </a:r>
            <a:endParaRPr lang="en-US" dirty="0" smtClean="0"/>
          </a:p>
          <a:p>
            <a:r>
              <a:rPr lang="ru-RU" dirty="0" smtClean="0"/>
              <a:t>посредством имплементирующих актов</a:t>
            </a:r>
            <a:r>
              <a:rPr lang="en-US" dirty="0" smtClean="0"/>
              <a:t> – </a:t>
            </a:r>
            <a:r>
              <a:rPr lang="ru-RU" dirty="0" smtClean="0"/>
              <a:t>частично или полностью полагаться на системы третьей страны</a:t>
            </a:r>
            <a:endParaRPr lang="en-US" dirty="0" smtClean="0"/>
          </a:p>
          <a:p>
            <a:r>
              <a:rPr lang="ru-RU" dirty="0" smtClean="0"/>
              <a:t>государству-члену следует уведомить ЕК – его оценки и ключевые элементы соглашений с системами общественного надзора, обеспечения качества и расследований и санкций третьих стран</a:t>
            </a:r>
            <a:endParaRPr lang="en-US" dirty="0"/>
          </a:p>
        </p:txBody>
      </p:sp>
      <p:sp>
        <p:nvSpPr>
          <p:cNvPr id="3" name="Title 2"/>
          <p:cNvSpPr>
            <a:spLocks noGrp="1"/>
          </p:cNvSpPr>
          <p:nvPr>
            <p:ph type="title"/>
          </p:nvPr>
        </p:nvSpPr>
        <p:spPr/>
        <p:txBody>
          <a:bodyPr>
            <a:normAutofit fontScale="90000"/>
          </a:bodyPr>
          <a:lstStyle/>
          <a:p>
            <a:r>
              <a:rPr lang="ru-RU" dirty="0" smtClean="0"/>
              <a:t>Отступления в случае подтверждения соответствия</a:t>
            </a:r>
            <a:r>
              <a:rPr lang="en-US" dirty="0" smtClean="0"/>
              <a:t> </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71</a:t>
            </a:fld>
            <a:endParaRPr lang="de-DE" dirty="0"/>
          </a:p>
        </p:txBody>
      </p:sp>
    </p:spTree>
    <p:extLst>
      <p:ext uri="{BB962C8B-B14F-4D97-AF65-F5344CB8AC3E}">
        <p14:creationId xmlns:p14="http://schemas.microsoft.com/office/powerpoint/2010/main" val="69944556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1" y="589679"/>
            <a:ext cx="8915830" cy="5355510"/>
          </a:xfrm>
        </p:spPr>
        <p:txBody>
          <a:bodyPr/>
          <a:lstStyle/>
          <a:p>
            <a:r>
              <a:rPr lang="ru-RU" dirty="0" smtClean="0"/>
              <a:t>Государства-члены могут передавать рабочие документы</a:t>
            </a:r>
            <a:endParaRPr lang="en-US" dirty="0" smtClean="0"/>
          </a:p>
          <a:p>
            <a:pPr lvl="1"/>
            <a:r>
              <a:rPr lang="ru-RU" dirty="0" smtClean="0"/>
              <a:t>аудиторов компаний, зарегистрированных в государстве-члене, но зарегистрированных на фондовой бирже в третьей стране</a:t>
            </a:r>
            <a:endParaRPr lang="en-US" dirty="0" smtClean="0"/>
          </a:p>
          <a:p>
            <a:pPr lvl="1"/>
            <a:r>
              <a:rPr lang="ru-RU" dirty="0" smtClean="0"/>
              <a:t>компания зарегистрирована в государстве-члене, но входит в состав группы, а консолидированная финансовая отчетность составляется и проверяется в</a:t>
            </a:r>
            <a:r>
              <a:rPr lang="en-US" dirty="0" smtClean="0"/>
              <a:t> </a:t>
            </a:r>
            <a:r>
              <a:rPr lang="ru-RU" dirty="0" smtClean="0"/>
              <a:t>третьей стране</a:t>
            </a:r>
            <a:endParaRPr lang="en-US" dirty="0" smtClean="0"/>
          </a:p>
          <a:p>
            <a:pPr lvl="1"/>
            <a:r>
              <a:rPr lang="ru-RU" dirty="0" smtClean="0"/>
              <a:t>передача между компетентными органами</a:t>
            </a:r>
            <a:endParaRPr lang="en-US" dirty="0" smtClean="0"/>
          </a:p>
          <a:p>
            <a:pPr lvl="1"/>
            <a:r>
              <a:rPr lang="ru-RU" dirty="0" smtClean="0"/>
              <a:t>компетентные органы третьей страны соответствуют требованиям и считаются соответствующими</a:t>
            </a:r>
            <a:endParaRPr lang="en-US" dirty="0" smtClean="0"/>
          </a:p>
          <a:p>
            <a:pPr lvl="1"/>
            <a:r>
              <a:rPr lang="ru-RU" dirty="0" smtClean="0"/>
              <a:t>рабочие механизмы, основанные на взаимности и согласованные между соответствующими компетентными органами</a:t>
            </a:r>
            <a:endParaRPr lang="en-US" dirty="0" smtClean="0"/>
          </a:p>
          <a:p>
            <a:pPr lvl="1"/>
            <a:r>
              <a:rPr lang="ru-RU" dirty="0" smtClean="0"/>
              <a:t>передача персональных данных третьей стране</a:t>
            </a:r>
            <a:r>
              <a:rPr lang="en-US" dirty="0" smtClean="0"/>
              <a:t> </a:t>
            </a:r>
          </a:p>
        </p:txBody>
      </p:sp>
      <p:sp>
        <p:nvSpPr>
          <p:cNvPr id="3" name="Title 2"/>
          <p:cNvSpPr>
            <a:spLocks noGrp="1"/>
          </p:cNvSpPr>
          <p:nvPr>
            <p:ph type="title"/>
          </p:nvPr>
        </p:nvSpPr>
        <p:spPr>
          <a:xfrm>
            <a:off x="151970" y="-50800"/>
            <a:ext cx="8915830" cy="640478"/>
          </a:xfrm>
        </p:spPr>
        <p:txBody>
          <a:bodyPr>
            <a:normAutofit fontScale="90000"/>
          </a:bodyPr>
          <a:lstStyle/>
          <a:p>
            <a:r>
              <a:rPr lang="ru-RU" dirty="0" smtClean="0"/>
              <a:t>Сотрудничество с компетентными органами третьих стран</a:t>
            </a:r>
            <a:r>
              <a:rPr lang="en-US" dirty="0" smtClean="0"/>
              <a:t> (1) </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72</a:t>
            </a:fld>
            <a:endParaRPr lang="de-DE" dirty="0"/>
          </a:p>
        </p:txBody>
      </p:sp>
    </p:spTree>
    <p:extLst>
      <p:ext uri="{BB962C8B-B14F-4D97-AF65-F5344CB8AC3E}">
        <p14:creationId xmlns:p14="http://schemas.microsoft.com/office/powerpoint/2010/main" val="428273188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9"/>
            <a:ext cx="8915830" cy="5355510"/>
          </a:xfrm>
        </p:spPr>
        <p:txBody>
          <a:bodyPr/>
          <a:lstStyle/>
          <a:p>
            <a:r>
              <a:rPr lang="ru-RU" dirty="0" smtClean="0"/>
              <a:t>Рабочие механизмы</a:t>
            </a:r>
            <a:endParaRPr lang="en-US" dirty="0"/>
          </a:p>
          <a:p>
            <a:pPr lvl="1"/>
            <a:r>
              <a:rPr lang="ru-RU" dirty="0" smtClean="0"/>
              <a:t>запросы о передаче рабочих документов обоснованы</a:t>
            </a:r>
            <a:endParaRPr lang="en-US" dirty="0"/>
          </a:p>
          <a:p>
            <a:pPr lvl="1"/>
            <a:r>
              <a:rPr lang="ru-RU" dirty="0" smtClean="0"/>
              <a:t>обязательство хранения профессиональной тайны, распространяющееся на сотрудников компетентного органа</a:t>
            </a:r>
            <a:endParaRPr lang="en-US" dirty="0"/>
          </a:p>
          <a:p>
            <a:pPr lvl="1"/>
            <a:r>
              <a:rPr lang="ru-RU" dirty="0" smtClean="0"/>
              <a:t>защита коммерческих интересов и интеллектуальной собственности объекта аудита</a:t>
            </a:r>
            <a:endParaRPr lang="en-US" dirty="0"/>
          </a:p>
          <a:p>
            <a:pPr lvl="1"/>
            <a:r>
              <a:rPr lang="ru-RU" dirty="0" smtClean="0"/>
              <a:t>использование рабочих документов только для СОН/СОК</a:t>
            </a:r>
            <a:r>
              <a:rPr lang="en-US" dirty="0" smtClean="0"/>
              <a:t>, </a:t>
            </a:r>
            <a:r>
              <a:rPr lang="ru-RU" dirty="0" smtClean="0"/>
              <a:t>санкций</a:t>
            </a:r>
            <a:endParaRPr lang="en-US" dirty="0"/>
          </a:p>
          <a:p>
            <a:pPr lvl="1"/>
            <a:r>
              <a:rPr lang="ru-RU" dirty="0" smtClean="0"/>
              <a:t>отказ</a:t>
            </a:r>
            <a:r>
              <a:rPr lang="en-US" dirty="0" smtClean="0"/>
              <a:t> –</a:t>
            </a:r>
            <a:r>
              <a:rPr lang="ru-RU" dirty="0" smtClean="0"/>
              <a:t> в случае проблем с государственной безопасностью, судебного производства, инициированного в отношении этих лиц или объектов</a:t>
            </a:r>
            <a:endParaRPr lang="en-US" dirty="0"/>
          </a:p>
          <a:p>
            <a:pPr lvl="1"/>
            <a:r>
              <a:rPr lang="ru-RU" dirty="0" smtClean="0"/>
              <a:t>государство-член уже вынесло вступившее в законную силу решение в отношении этих лиц или аудиторских компаний</a:t>
            </a:r>
            <a:endParaRPr lang="en-US" dirty="0"/>
          </a:p>
          <a:p>
            <a:r>
              <a:rPr lang="ru-RU" dirty="0" smtClean="0"/>
              <a:t>ЕК может принимать решения о степени соответствия – имплементирующие акты – в случае равноценных систем</a:t>
            </a:r>
            <a:endParaRPr lang="en-US" dirty="0" smtClean="0"/>
          </a:p>
          <a:p>
            <a:endParaRPr lang="en-US" dirty="0"/>
          </a:p>
        </p:txBody>
      </p:sp>
      <p:sp>
        <p:nvSpPr>
          <p:cNvPr id="3" name="Title 2"/>
          <p:cNvSpPr>
            <a:spLocks noGrp="1"/>
          </p:cNvSpPr>
          <p:nvPr>
            <p:ph type="title"/>
          </p:nvPr>
        </p:nvSpPr>
        <p:spPr>
          <a:xfrm>
            <a:off x="151970" y="-50800"/>
            <a:ext cx="8915830" cy="640478"/>
          </a:xfrm>
        </p:spPr>
        <p:txBody>
          <a:bodyPr>
            <a:normAutofit fontScale="90000"/>
          </a:bodyPr>
          <a:lstStyle/>
          <a:p>
            <a:r>
              <a:rPr lang="ru-RU" dirty="0" smtClean="0"/>
              <a:t>Сотрудничество с компетентными органами третьих стран</a:t>
            </a:r>
            <a:r>
              <a:rPr lang="en-US" dirty="0" smtClean="0"/>
              <a:t> (2) </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73</a:t>
            </a:fld>
            <a:endParaRPr lang="de-DE" dirty="0"/>
          </a:p>
        </p:txBody>
      </p:sp>
    </p:spTree>
    <p:extLst>
      <p:ext uri="{BB962C8B-B14F-4D97-AF65-F5344CB8AC3E}">
        <p14:creationId xmlns:p14="http://schemas.microsoft.com/office/powerpoint/2010/main" val="219959639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8"/>
            <a:ext cx="8915830" cy="5072063"/>
          </a:xfrm>
        </p:spPr>
        <p:txBody>
          <a:bodyPr/>
          <a:lstStyle/>
          <a:p>
            <a:r>
              <a:rPr lang="ru-RU" sz="2000" dirty="0" smtClean="0"/>
              <a:t>В исключительных случаях государства-члены могут разрешить аудиторам и аудиторским компаниям передавать рабочие документы непосредственно компетентным органам третьей страны:</a:t>
            </a:r>
            <a:endParaRPr lang="en-US" sz="2000" dirty="0" smtClean="0"/>
          </a:p>
          <a:p>
            <a:pPr lvl="1"/>
            <a:r>
              <a:rPr lang="ru-RU" sz="2000" dirty="0" smtClean="0"/>
              <a:t>компетентными органами этой третьей страны начато расследование;</a:t>
            </a:r>
            <a:r>
              <a:rPr lang="en-US" sz="2000" dirty="0" smtClean="0"/>
              <a:t> </a:t>
            </a:r>
            <a:endParaRPr lang="en-US" sz="2000" dirty="0"/>
          </a:p>
          <a:p>
            <a:pPr lvl="1"/>
            <a:r>
              <a:rPr lang="ru-RU" sz="2000" dirty="0" smtClean="0"/>
              <a:t>не входит в противоречие с обязательствами перед национальным компетентным органом; </a:t>
            </a:r>
            <a:endParaRPr lang="en-US" sz="2000" dirty="0"/>
          </a:p>
          <a:p>
            <a:pPr lvl="1"/>
            <a:r>
              <a:rPr lang="ru-RU" sz="2000" dirty="0" smtClean="0"/>
              <a:t>рабочие механизмы между компетентными органами допускают прямой доступ к аналогичным документам третьей страны;</a:t>
            </a:r>
            <a:endParaRPr lang="en-US" sz="2000" dirty="0"/>
          </a:p>
          <a:p>
            <a:pPr lvl="1"/>
            <a:r>
              <a:rPr lang="ru-RU" sz="2000" dirty="0" smtClean="0"/>
              <a:t>компетентный орган базовой страны (государства-члена) проинформирован</a:t>
            </a:r>
            <a:r>
              <a:rPr lang="en-US" sz="2000" dirty="0" smtClean="0"/>
              <a:t>; </a:t>
            </a:r>
            <a:endParaRPr lang="en-US" sz="2000" dirty="0"/>
          </a:p>
          <a:p>
            <a:pPr lvl="1"/>
            <a:r>
              <a:rPr lang="ru-RU" sz="2000" dirty="0" smtClean="0"/>
              <a:t>соблюдаются условия использования рабочих документов</a:t>
            </a:r>
            <a:r>
              <a:rPr lang="en-US" sz="2000" dirty="0" smtClean="0"/>
              <a:t>. </a:t>
            </a:r>
            <a:endParaRPr lang="en-US" sz="2000" dirty="0"/>
          </a:p>
          <a:p>
            <a:endParaRPr lang="en-US" sz="2000" dirty="0"/>
          </a:p>
          <a:p>
            <a:r>
              <a:rPr lang="ru-RU" sz="2000" dirty="0" smtClean="0"/>
              <a:t>Государства-члены должны информировать ЕК о рабочих механизмах.</a:t>
            </a:r>
            <a:r>
              <a:rPr lang="en-US" dirty="0" smtClean="0"/>
              <a:t> </a:t>
            </a:r>
            <a:endParaRPr lang="en-US" dirty="0"/>
          </a:p>
        </p:txBody>
      </p:sp>
      <p:sp>
        <p:nvSpPr>
          <p:cNvPr id="3" name="Title 2"/>
          <p:cNvSpPr>
            <a:spLocks noGrp="1"/>
          </p:cNvSpPr>
          <p:nvPr>
            <p:ph type="title"/>
          </p:nvPr>
        </p:nvSpPr>
        <p:spPr>
          <a:xfrm>
            <a:off x="151970" y="-50800"/>
            <a:ext cx="8915830" cy="640478"/>
          </a:xfrm>
        </p:spPr>
        <p:txBody>
          <a:bodyPr>
            <a:normAutofit fontScale="90000"/>
          </a:bodyPr>
          <a:lstStyle/>
          <a:p>
            <a:r>
              <a:rPr lang="ru-RU" dirty="0" smtClean="0"/>
              <a:t>Сотрудничество с компетентными органами третьих стран</a:t>
            </a:r>
            <a:r>
              <a:rPr lang="en-US" dirty="0" smtClean="0"/>
              <a:t> (3) </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74</a:t>
            </a:fld>
            <a:endParaRPr lang="de-DE" dirty="0"/>
          </a:p>
        </p:txBody>
      </p:sp>
    </p:spTree>
    <p:extLst>
      <p:ext uri="{BB962C8B-B14F-4D97-AF65-F5344CB8AC3E}">
        <p14:creationId xmlns:p14="http://schemas.microsoft.com/office/powerpoint/2010/main" val="224675785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sz="4000" dirty="0" smtClean="0"/>
          </a:p>
          <a:p>
            <a:pPr marL="0" indent="0">
              <a:buNone/>
            </a:pPr>
            <a:r>
              <a:rPr lang="ru-RU" sz="4000" dirty="0" smtClean="0"/>
              <a:t>ГЛАВА</a:t>
            </a:r>
            <a:r>
              <a:rPr lang="en-US" sz="4000" dirty="0" smtClean="0"/>
              <a:t> XII </a:t>
            </a:r>
          </a:p>
          <a:p>
            <a:pPr marL="0" indent="0">
              <a:buNone/>
            </a:pPr>
            <a:endParaRPr lang="en-US" sz="4000" dirty="0"/>
          </a:p>
          <a:p>
            <a:pPr marL="0" indent="0">
              <a:buNone/>
            </a:pPr>
            <a:r>
              <a:rPr lang="ru-RU" sz="4000" dirty="0" smtClean="0"/>
              <a:t>ПЕРЕХОДНЫЕ И ЗАКЛЮЧИТЕЛЬНЫЕ ПОЛОЖЕНИЯ</a:t>
            </a:r>
            <a:r>
              <a:rPr lang="en-US" sz="4000" dirty="0" smtClean="0"/>
              <a:t> </a:t>
            </a:r>
            <a:endParaRPr lang="en-US" sz="4000"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75</a:t>
            </a:fld>
            <a:endParaRPr lang="de-DE" dirty="0"/>
          </a:p>
        </p:txBody>
      </p:sp>
    </p:spTree>
    <p:extLst>
      <p:ext uri="{BB962C8B-B14F-4D97-AF65-F5344CB8AC3E}">
        <p14:creationId xmlns:p14="http://schemas.microsoft.com/office/powerpoint/2010/main" val="366746615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ru-RU" dirty="0" smtClean="0"/>
              <a:t>ЕК должен оказывать содействие комитет – полномочия на выполнение – в соответствии с другим применимым законодательством ЕС</a:t>
            </a:r>
            <a:endParaRPr lang="en-US" dirty="0" smtClean="0"/>
          </a:p>
          <a:p>
            <a:r>
              <a:rPr lang="ru-RU" dirty="0" smtClean="0"/>
              <a:t>Каждые три года ЕК</a:t>
            </a:r>
            <a:r>
              <a:rPr lang="en-US" dirty="0" smtClean="0"/>
              <a:t> –</a:t>
            </a:r>
            <a:r>
              <a:rPr lang="ru-RU" dirty="0" smtClean="0"/>
              <a:t> отчитывается перед парламентом ЕС о полномочиях на выполнение и необходимости внесения изменений в Директиву</a:t>
            </a:r>
            <a:endParaRPr lang="en-US" dirty="0" smtClean="0"/>
          </a:p>
          <a:p>
            <a:r>
              <a:rPr lang="ru-RU" dirty="0" smtClean="0"/>
              <a:t>Осуществление делегирования</a:t>
            </a:r>
            <a:r>
              <a:rPr lang="en-US" dirty="0" smtClean="0"/>
              <a:t> </a:t>
            </a:r>
            <a:r>
              <a:rPr lang="en-US" dirty="0"/>
              <a:t>– </a:t>
            </a:r>
            <a:r>
              <a:rPr lang="ru-RU" dirty="0" smtClean="0"/>
              <a:t>подробности в статье </a:t>
            </a:r>
            <a:r>
              <a:rPr lang="en-US" dirty="0" smtClean="0"/>
              <a:t>48a</a:t>
            </a:r>
            <a:endParaRPr lang="en-US" dirty="0"/>
          </a:p>
          <a:p>
            <a:endParaRPr lang="en-US" dirty="0"/>
          </a:p>
        </p:txBody>
      </p:sp>
      <p:sp>
        <p:nvSpPr>
          <p:cNvPr id="3" name="Title 2"/>
          <p:cNvSpPr>
            <a:spLocks noGrp="1"/>
          </p:cNvSpPr>
          <p:nvPr>
            <p:ph type="title"/>
          </p:nvPr>
        </p:nvSpPr>
        <p:spPr>
          <a:xfrm>
            <a:off x="151970" y="-50800"/>
            <a:ext cx="8204630" cy="640478"/>
          </a:xfrm>
        </p:spPr>
        <p:txBody>
          <a:bodyPr>
            <a:normAutofit/>
          </a:bodyPr>
          <a:lstStyle/>
          <a:p>
            <a:r>
              <a:rPr lang="ru-RU" dirty="0" smtClean="0"/>
              <a:t>Механизмы выполнения</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76</a:t>
            </a:fld>
            <a:endParaRPr lang="de-DE" dirty="0"/>
          </a:p>
        </p:txBody>
      </p:sp>
    </p:spTree>
    <p:extLst>
      <p:ext uri="{BB962C8B-B14F-4D97-AF65-F5344CB8AC3E}">
        <p14:creationId xmlns:p14="http://schemas.microsoft.com/office/powerpoint/2010/main" val="353457076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1" y="589679"/>
            <a:ext cx="8714938" cy="5355510"/>
          </a:xfrm>
        </p:spPr>
        <p:txBody>
          <a:bodyPr/>
          <a:lstStyle/>
          <a:p>
            <a:r>
              <a:rPr lang="ru-RU" dirty="0" smtClean="0"/>
              <a:t>Аудиторские проверки до переноса директивы </a:t>
            </a:r>
            <a:r>
              <a:rPr lang="en-US" dirty="0" smtClean="0"/>
              <a:t>– </a:t>
            </a:r>
            <a:r>
              <a:rPr lang="ru-RU" dirty="0" smtClean="0"/>
              <a:t>считаются соответствующими</a:t>
            </a:r>
            <a:endParaRPr lang="en-US" dirty="0" smtClean="0"/>
          </a:p>
          <a:p>
            <a:r>
              <a:rPr lang="ru-RU" dirty="0" smtClean="0"/>
              <a:t>Государством-членом могут быть установлены более жесткие требования</a:t>
            </a:r>
            <a:endParaRPr lang="en-US" dirty="0" smtClean="0"/>
          </a:p>
          <a:p>
            <a:endParaRPr lang="en-US" dirty="0"/>
          </a:p>
          <a:p>
            <a:r>
              <a:rPr lang="ru-RU" b="1" dirty="0" smtClean="0"/>
              <a:t>Транспонирование</a:t>
            </a:r>
            <a:endParaRPr lang="en-US" dirty="0"/>
          </a:p>
          <a:p>
            <a:r>
              <a:rPr lang="ru-RU" dirty="0" smtClean="0"/>
              <a:t>Июнь</a:t>
            </a:r>
            <a:r>
              <a:rPr lang="en-US" dirty="0" smtClean="0"/>
              <a:t> </a:t>
            </a:r>
            <a:r>
              <a:rPr lang="en-US" dirty="0"/>
              <a:t>2008 </a:t>
            </a:r>
            <a:r>
              <a:rPr lang="ru-RU" dirty="0" smtClean="0"/>
              <a:t>г. </a:t>
            </a:r>
            <a:r>
              <a:rPr lang="en-US" dirty="0" smtClean="0"/>
              <a:t>(</a:t>
            </a:r>
            <a:r>
              <a:rPr lang="ru-RU" dirty="0" smtClean="0"/>
              <a:t>июнь</a:t>
            </a:r>
            <a:r>
              <a:rPr lang="en-US" dirty="0" smtClean="0"/>
              <a:t> 2016 </a:t>
            </a:r>
            <a:r>
              <a:rPr lang="ru-RU" dirty="0" smtClean="0"/>
              <a:t>г. для изменений</a:t>
            </a:r>
            <a:r>
              <a:rPr lang="en-US" dirty="0" smtClean="0"/>
              <a:t>) – </a:t>
            </a:r>
            <a:r>
              <a:rPr lang="ru-RU" dirty="0" smtClean="0"/>
              <a:t>государства-члены принимают и публикуют положения, необходимые для соблюдения настоящей Директивы</a:t>
            </a:r>
            <a:endParaRPr lang="en-US" dirty="0" smtClean="0"/>
          </a:p>
          <a:p>
            <a:r>
              <a:rPr lang="ru-RU" dirty="0" smtClean="0"/>
              <a:t>ЕК должна быть проинформирована о принятии</a:t>
            </a:r>
            <a:endParaRPr lang="en-US" dirty="0"/>
          </a:p>
          <a:p>
            <a:r>
              <a:rPr lang="ru-RU" dirty="0" smtClean="0"/>
              <a:t>В положениях законодательства должны содержаться ссылки на Директиву</a:t>
            </a:r>
            <a:endParaRPr lang="en-US" dirty="0"/>
          </a:p>
          <a:p>
            <a:r>
              <a:rPr lang="ru-RU" dirty="0" smtClean="0"/>
              <a:t>Государства-члены – информируют ЕК о содержании законодательства в области, охватываемой настоящей Директивой.</a:t>
            </a:r>
            <a:r>
              <a:rPr lang="en-US" dirty="0" smtClean="0"/>
              <a:t> </a:t>
            </a:r>
          </a:p>
          <a:p>
            <a:endParaRPr lang="en-US" dirty="0"/>
          </a:p>
        </p:txBody>
      </p:sp>
      <p:sp>
        <p:nvSpPr>
          <p:cNvPr id="3" name="Title 2"/>
          <p:cNvSpPr>
            <a:spLocks noGrp="1"/>
          </p:cNvSpPr>
          <p:nvPr>
            <p:ph type="title"/>
          </p:nvPr>
        </p:nvSpPr>
        <p:spPr/>
        <p:txBody>
          <a:bodyPr/>
          <a:lstStyle/>
          <a:p>
            <a:r>
              <a:rPr lang="ru-RU" dirty="0" smtClean="0"/>
              <a:t>Переход и гармонизация</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77</a:t>
            </a:fld>
            <a:endParaRPr lang="de-DE" dirty="0"/>
          </a:p>
        </p:txBody>
      </p:sp>
    </p:spTree>
    <p:extLst>
      <p:ext uri="{BB962C8B-B14F-4D97-AF65-F5344CB8AC3E}">
        <p14:creationId xmlns:p14="http://schemas.microsoft.com/office/powerpoint/2010/main" val="288980347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sz="4000" dirty="0" smtClean="0"/>
          </a:p>
          <a:p>
            <a:pPr marL="0" indent="0">
              <a:buNone/>
            </a:pPr>
            <a:endParaRPr lang="en-US" sz="4000" dirty="0"/>
          </a:p>
          <a:p>
            <a:pPr marL="0" indent="0" algn="ctr">
              <a:buNone/>
            </a:pPr>
            <a:r>
              <a:rPr lang="ru-RU" sz="4000" dirty="0" smtClean="0"/>
              <a:t>Вопросы и ответы</a:t>
            </a:r>
            <a:endParaRPr lang="en-US" sz="4000"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78</a:t>
            </a:fld>
            <a:endParaRPr lang="de-DE" dirty="0"/>
          </a:p>
        </p:txBody>
      </p:sp>
    </p:spTree>
    <p:extLst>
      <p:ext uri="{BB962C8B-B14F-4D97-AF65-F5344CB8AC3E}">
        <p14:creationId xmlns:p14="http://schemas.microsoft.com/office/powerpoint/2010/main" val="3922838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2723" y="663575"/>
            <a:ext cx="8848725" cy="5301290"/>
          </a:xfrm>
        </p:spPr>
        <p:txBody>
          <a:bodyPr/>
          <a:lstStyle/>
          <a:p>
            <a:r>
              <a:rPr lang="ru-RU" b="1" dirty="0" smtClean="0"/>
              <a:t>Компетентные органы</a:t>
            </a:r>
            <a:r>
              <a:rPr lang="ru-RU" dirty="0" smtClean="0"/>
              <a:t> – органы, назначаемые в соответствии с законом, в обязанности которых входит регулирование и/или надзор за деятельностью внешних аудиторов и аудиторских компаний;</a:t>
            </a:r>
            <a:endParaRPr lang="en-US" dirty="0" smtClean="0"/>
          </a:p>
          <a:p>
            <a:r>
              <a:rPr lang="ru-RU" sz="2000" b="1" dirty="0" smtClean="0"/>
              <a:t>Субъекты общественного интереса (СОИ) – </a:t>
            </a:r>
            <a:r>
              <a:rPr lang="ru-RU" sz="2000" dirty="0" smtClean="0"/>
              <a:t>СОИ определяются как компании, зарегистрированные на фондовой бирже, кредитные учреждения и страховые компании. Помимо этого, государства-члены могут отнести к СОИ предприятия особой общественной значимости в силу характера их деятельности, масштаба или количества сотрудников</a:t>
            </a:r>
            <a:r>
              <a:rPr lang="ru-RU" sz="1800" dirty="0" smtClean="0"/>
              <a:t> (</a:t>
            </a:r>
            <a:r>
              <a:rPr lang="ru-RU" sz="1800" i="1" dirty="0" smtClean="0"/>
              <a:t>Примечание: это определение совпадает с определением, которое содержится в новой Директиве по бухгалтерскому учету</a:t>
            </a:r>
            <a:r>
              <a:rPr lang="ru-RU" sz="1800" dirty="0" smtClean="0"/>
              <a:t>);</a:t>
            </a:r>
            <a:endParaRPr lang="en-US" sz="1800" b="1" dirty="0"/>
          </a:p>
          <a:p>
            <a:r>
              <a:rPr lang="ru-RU" b="1" dirty="0" smtClean="0"/>
              <a:t>Кооператив</a:t>
            </a:r>
            <a:r>
              <a:rPr lang="en-US" dirty="0" smtClean="0"/>
              <a:t> –</a:t>
            </a:r>
            <a:r>
              <a:rPr lang="ru-RU" dirty="0" smtClean="0"/>
              <a:t> </a:t>
            </a:r>
            <a:r>
              <a:rPr lang="ru-RU" sz="2000" dirty="0" smtClean="0"/>
              <a:t>Европейское кооперативное общество в соответствии с определением Регламента Совета (EК) № 1435/2003 об уставе Европейского кооперативного общества (SCE) или любой другой кооператив, обязательный аудит которого предусмотрен законодательством Сообщества, например, кредитные учреждения и страховые компании;</a:t>
            </a:r>
            <a:endParaRPr lang="en-US" sz="2000" i="1" dirty="0" smtClean="0"/>
          </a:p>
          <a:p>
            <a:endParaRPr lang="en-US" dirty="0"/>
          </a:p>
        </p:txBody>
      </p:sp>
      <p:sp>
        <p:nvSpPr>
          <p:cNvPr id="3" name="Title 2"/>
          <p:cNvSpPr>
            <a:spLocks noGrp="1"/>
          </p:cNvSpPr>
          <p:nvPr>
            <p:ph type="title"/>
          </p:nvPr>
        </p:nvSpPr>
        <p:spPr/>
        <p:txBody>
          <a:bodyPr>
            <a:normAutofit/>
          </a:bodyPr>
          <a:lstStyle/>
          <a:p>
            <a:r>
              <a:rPr lang="ru-RU" dirty="0" smtClean="0"/>
              <a:t>Основные определения</a:t>
            </a:r>
            <a:r>
              <a:rPr lang="en-US" dirty="0" smtClean="0"/>
              <a:t> (</a:t>
            </a:r>
            <a:r>
              <a:rPr lang="ru-RU" dirty="0" smtClean="0"/>
              <a:t>продолжение</a:t>
            </a:r>
            <a:r>
              <a:rPr lang="en-US" dirty="0" smtClean="0"/>
              <a:t>)</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8</a:t>
            </a:fld>
            <a:endParaRPr lang="de-DE" dirty="0"/>
          </a:p>
        </p:txBody>
      </p:sp>
    </p:spTree>
    <p:extLst>
      <p:ext uri="{BB962C8B-B14F-4D97-AF65-F5344CB8AC3E}">
        <p14:creationId xmlns:p14="http://schemas.microsoft.com/office/powerpoint/2010/main" val="772942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970" y="589679"/>
            <a:ext cx="8915830" cy="5355510"/>
          </a:xfrm>
        </p:spPr>
        <p:txBody>
          <a:bodyPr/>
          <a:lstStyle/>
          <a:p>
            <a:r>
              <a:rPr lang="ru-RU" sz="1900" b="1" dirty="0" smtClean="0"/>
              <a:t>Непрактикующий субъект</a:t>
            </a:r>
            <a:r>
              <a:rPr lang="ru-RU" sz="1900" dirty="0" smtClean="0"/>
              <a:t> – не занимается аудиторской деятельностью во время участия в управлении системой государственного надзора</a:t>
            </a:r>
            <a:r>
              <a:rPr lang="en-US" sz="1900" dirty="0" smtClean="0"/>
              <a:t> (</a:t>
            </a:r>
            <a:r>
              <a:rPr lang="ru-RU" sz="1900" dirty="0" smtClean="0"/>
              <a:t>СГН</a:t>
            </a:r>
            <a:r>
              <a:rPr lang="en-US" sz="1900" dirty="0" smtClean="0"/>
              <a:t>)</a:t>
            </a:r>
            <a:r>
              <a:rPr lang="ru-RU" sz="1900" dirty="0" smtClean="0"/>
              <a:t> и предшествующие три года</a:t>
            </a:r>
            <a:r>
              <a:rPr lang="ru-RU" sz="2000" dirty="0" smtClean="0"/>
              <a:t> </a:t>
            </a:r>
            <a:r>
              <a:rPr lang="ru-RU" sz="1800" dirty="0" smtClean="0"/>
              <a:t>(не проводит аудит, не имеет права голоса в аудиторской компании, не является членом административного органа, органа управления или надзорного органа аудиторской компании, не является сотрудником аудиторской компании и не связан с ней);</a:t>
            </a:r>
            <a:endParaRPr lang="en-US" sz="1800" i="1" dirty="0" smtClean="0"/>
          </a:p>
          <a:p>
            <a:pPr marL="0" indent="0">
              <a:buNone/>
            </a:pPr>
            <a:endParaRPr lang="en-US" sz="1800" dirty="0"/>
          </a:p>
          <a:p>
            <a:r>
              <a:rPr lang="ru-RU" sz="1900" b="1" dirty="0" smtClean="0"/>
              <a:t>Ключевой(-ые) партнер(-ы) по аудиту</a:t>
            </a:r>
            <a:r>
              <a:rPr lang="en-US" sz="1900" b="1" dirty="0" smtClean="0"/>
              <a:t>: </a:t>
            </a:r>
          </a:p>
          <a:p>
            <a:pPr lvl="1"/>
            <a:r>
              <a:rPr lang="ru-RU" sz="1900" dirty="0" smtClean="0"/>
              <a:t>внешний(-ие) аудитор(-ы), назначенный(-е) аудиторской компанией для выполнения конкретного аудиторского задания и отвечающий(-е) прежде всего за проведение обязательного аудита от имени аудиторской компании; ИЛИ</a:t>
            </a:r>
            <a:r>
              <a:rPr lang="en-US" sz="1900" dirty="0" smtClean="0"/>
              <a:t> </a:t>
            </a:r>
            <a:endParaRPr lang="en-US" sz="1900" dirty="0"/>
          </a:p>
          <a:p>
            <a:pPr lvl="1"/>
            <a:r>
              <a:rPr lang="ru-RU" sz="1900" dirty="0" smtClean="0"/>
              <a:t>в случае аудита группы как минимум внешний(-е)  аудитор(-ы), назначенный(-е) аудиторской компанией и отвечающий(-е) прежде всего за проведение обязательного аудита на уровне группы, и внешний(-е) аудитор(-ы), отвечающий(-е) прежде всего на уровне существенных дочерних компаний; ИЛИ</a:t>
            </a:r>
            <a:endParaRPr lang="en-US" sz="1900" dirty="0"/>
          </a:p>
          <a:p>
            <a:pPr lvl="1"/>
            <a:r>
              <a:rPr lang="en-US" sz="1900" dirty="0"/>
              <a:t>(c) </a:t>
            </a:r>
            <a:r>
              <a:rPr lang="ru-RU" sz="1900" dirty="0" smtClean="0"/>
              <a:t>внешний(-ие) аудитор(-ы), подписывающий(-е) аудиторский отчет;</a:t>
            </a:r>
            <a:endParaRPr lang="en-US" sz="1900" i="1" dirty="0"/>
          </a:p>
        </p:txBody>
      </p:sp>
      <p:sp>
        <p:nvSpPr>
          <p:cNvPr id="3" name="Title 2"/>
          <p:cNvSpPr>
            <a:spLocks noGrp="1"/>
          </p:cNvSpPr>
          <p:nvPr>
            <p:ph type="title"/>
          </p:nvPr>
        </p:nvSpPr>
        <p:spPr/>
        <p:txBody>
          <a:bodyPr>
            <a:normAutofit/>
          </a:bodyPr>
          <a:lstStyle/>
          <a:p>
            <a:r>
              <a:rPr lang="ru-RU" dirty="0" smtClean="0"/>
              <a:t>Основные определения</a:t>
            </a:r>
            <a:r>
              <a:rPr lang="en-US" dirty="0" smtClean="0"/>
              <a:t> (</a:t>
            </a:r>
            <a:r>
              <a:rPr lang="ru-RU" dirty="0" smtClean="0"/>
              <a:t>продолжение</a:t>
            </a:r>
            <a:r>
              <a:rPr lang="en-US" dirty="0" smtClean="0"/>
              <a:t>)</a:t>
            </a:r>
            <a:endParaRPr lang="en-US" dirty="0"/>
          </a:p>
        </p:txBody>
      </p:sp>
      <p:sp>
        <p:nvSpPr>
          <p:cNvPr id="4" name="Slide Number Placeholder 3"/>
          <p:cNvSpPr>
            <a:spLocks noGrp="1"/>
          </p:cNvSpPr>
          <p:nvPr>
            <p:ph type="sldNum" sz="quarter" idx="10"/>
          </p:nvPr>
        </p:nvSpPr>
        <p:spPr/>
        <p:txBody>
          <a:bodyPr/>
          <a:lstStyle/>
          <a:p>
            <a:pPr>
              <a:defRPr/>
            </a:pPr>
            <a:fld id="{849E4241-0149-490F-B839-397C3518C1FC}" type="slidenum">
              <a:rPr lang="de-DE" smtClean="0"/>
              <a:pPr>
                <a:defRPr/>
              </a:pPr>
              <a:t>9</a:t>
            </a:fld>
            <a:endParaRPr lang="de-DE" dirty="0"/>
          </a:p>
        </p:txBody>
      </p:sp>
    </p:spTree>
    <p:extLst>
      <p:ext uri="{BB962C8B-B14F-4D97-AF65-F5344CB8AC3E}">
        <p14:creationId xmlns:p14="http://schemas.microsoft.com/office/powerpoint/2010/main" val="2536043880"/>
      </p:ext>
    </p:extLst>
  </p:cSld>
  <p:clrMapOvr>
    <a:masterClrMapping/>
  </p:clrMapOvr>
</p:sld>
</file>

<file path=ppt/theme/theme1.xml><?xml version="1.0" encoding="utf-8"?>
<a:theme xmlns:a="http://schemas.openxmlformats.org/drawingml/2006/main" name="cfrr-template">
  <a:themeElements>
    <a:clrScheme name="CFRR">
      <a:dk1>
        <a:sysClr val="windowText" lastClr="000000"/>
      </a:dk1>
      <a:lt1>
        <a:sysClr val="window" lastClr="FFFFFF"/>
      </a:lt1>
      <a:dk2>
        <a:srgbClr val="98BF0E"/>
      </a:dk2>
      <a:lt2>
        <a:srgbClr val="87888A"/>
      </a:lt2>
      <a:accent1>
        <a:srgbClr val="4F81BD"/>
      </a:accent1>
      <a:accent2>
        <a:srgbClr val="C0504D"/>
      </a:accent2>
      <a:accent3>
        <a:srgbClr val="9BBB59"/>
      </a:accent3>
      <a:accent4>
        <a:srgbClr val="8064A2"/>
      </a:accent4>
      <a:accent5>
        <a:srgbClr val="4BACC6"/>
      </a:accent5>
      <a:accent6>
        <a:srgbClr val="F79646"/>
      </a:accent6>
      <a:hlink>
        <a:srgbClr val="004C92"/>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6496</TotalTime>
  <Words>6260</Words>
  <Application>Microsoft Office PowerPoint</Application>
  <PresentationFormat>On-screen Show (4:3)</PresentationFormat>
  <Paragraphs>628</Paragraphs>
  <Slides>78</Slides>
  <Notes>1</Notes>
  <HiddenSlides>0</HiddenSlides>
  <MMClips>0</MMClips>
  <ScaleCrop>false</ScaleCrop>
  <HeadingPairs>
    <vt:vector size="4" baseType="variant">
      <vt:variant>
        <vt:lpstr>Theme</vt:lpstr>
      </vt:variant>
      <vt:variant>
        <vt:i4>1</vt:i4>
      </vt:variant>
      <vt:variant>
        <vt:lpstr>Slide Titles</vt:lpstr>
      </vt:variant>
      <vt:variant>
        <vt:i4>78</vt:i4>
      </vt:variant>
    </vt:vector>
  </HeadingPairs>
  <TitlesOfParts>
    <vt:vector size="79" baseType="lpstr">
      <vt:lpstr>cfrr-template</vt:lpstr>
      <vt:lpstr>Обзор требований директивы ЕС по обязательному аудиту в новой редакции</vt:lpstr>
      <vt:lpstr>Цели заседания</vt:lpstr>
      <vt:lpstr>Основные посылы последних изменений</vt:lpstr>
      <vt:lpstr>Какова структура Директивы по обязательному аудиту? </vt:lpstr>
      <vt:lpstr>PowerPoint Presentation</vt:lpstr>
      <vt:lpstr>Предмет Директивы и основные определения</vt:lpstr>
      <vt:lpstr>Основные определения (продолжение)</vt:lpstr>
      <vt:lpstr>Основные определения (продолжение)</vt:lpstr>
      <vt:lpstr>Основные определения (продолжение)</vt:lpstr>
      <vt:lpstr>Основные определения (продолжение)</vt:lpstr>
      <vt:lpstr>PowerPoint Presentation</vt:lpstr>
      <vt:lpstr>Утверждение</vt:lpstr>
      <vt:lpstr>Условия утверждения</vt:lpstr>
      <vt:lpstr>Признание аудиторских компаний</vt:lpstr>
      <vt:lpstr>Отзыв утверждения</vt:lpstr>
      <vt:lpstr>Образовательные квалификационные требования </vt:lpstr>
      <vt:lpstr>Экзамен на профессиональную компетентность. Тестирование теоретических знаний (1)</vt:lpstr>
      <vt:lpstr>Экзамен на профессиональную компетентность. Тестирование теоретических знаний (2)</vt:lpstr>
      <vt:lpstr>Освобождения от экзамена на профессиональную компетентность и тестирования теоретических знаний</vt:lpstr>
      <vt:lpstr>Практическая подготовка</vt:lpstr>
      <vt:lpstr>Квалификация, приобретенная благодаря многолетнему практическому опыту </vt:lpstr>
      <vt:lpstr>Непрерывное обучение </vt:lpstr>
      <vt:lpstr>Утверждение внешних аудиторов из другого государства-члена </vt:lpstr>
      <vt:lpstr>PowerPoint Presentation</vt:lpstr>
      <vt:lpstr>Публичный реестр</vt:lpstr>
      <vt:lpstr>Регистрация внешних аудиторов </vt:lpstr>
      <vt:lpstr>Регистрация аудиторских компаний (1) </vt:lpstr>
      <vt:lpstr>Регистрация аудиторских компаний (2) </vt:lpstr>
      <vt:lpstr>Реестр: дополнительные требования</vt:lpstr>
      <vt:lpstr>PowerPoint Presentation</vt:lpstr>
      <vt:lpstr>Этика и скептицизм</vt:lpstr>
      <vt:lpstr>Независимость и объективность (1)</vt:lpstr>
      <vt:lpstr>Независимость и объективность (2)</vt:lpstr>
      <vt:lpstr>Оценка и документирование угроз независимости</vt:lpstr>
      <vt:lpstr>Конфиденциальность и профессиональная тайна </vt:lpstr>
      <vt:lpstr>Ответственные аудиторы и аудиторские компании</vt:lpstr>
      <vt:lpstr>Организация аудиторских проверок</vt:lpstr>
      <vt:lpstr>Плата за аудит и что не входит в сферу охвата аудита</vt:lpstr>
      <vt:lpstr>PowerPoint Presentation</vt:lpstr>
      <vt:lpstr>Стандарты аудита</vt:lpstr>
      <vt:lpstr>Дополнительные стандарты</vt:lpstr>
      <vt:lpstr>Обязательный аудит консолидированной финансовой отчетности</vt:lpstr>
      <vt:lpstr>Составление аудиторских отчетов (1)</vt:lpstr>
      <vt:lpstr>Составление аудиторских отчетов (2)</vt:lpstr>
      <vt:lpstr>PowerPoint Presentation</vt:lpstr>
      <vt:lpstr>Организация и критерии обеспечения качества</vt:lpstr>
      <vt:lpstr>Обзоры обеспечения качества</vt:lpstr>
      <vt:lpstr>PowerPoint Presentation</vt:lpstr>
      <vt:lpstr>Системы расследований и санкций</vt:lpstr>
      <vt:lpstr>Полномочия на применение санкций (1)</vt:lpstr>
      <vt:lpstr>Полномочия на применение санкций (2)</vt:lpstr>
      <vt:lpstr>Применение санкций</vt:lpstr>
      <vt:lpstr>Опубликование информации о санкциях</vt:lpstr>
      <vt:lpstr>Сообщение о нарушениях и обмен информацией</vt:lpstr>
      <vt:lpstr>PowerPoint Presentation</vt:lpstr>
      <vt:lpstr>Принципы общественного надзора </vt:lpstr>
      <vt:lpstr>Обязанности компетентного органа</vt:lpstr>
      <vt:lpstr>Компетентный орган и компетентные органы</vt:lpstr>
      <vt:lpstr>Делегирование - обобщение</vt:lpstr>
      <vt:lpstr>Дополнительные задачи компетентного органа</vt:lpstr>
      <vt:lpstr>Сотрудничество и взаимное признание СОН</vt:lpstr>
      <vt:lpstr>Профессиональная тайна и сотрудничество государств-членов в области регулирования</vt:lpstr>
      <vt:lpstr>PowerPoint Presentation</vt:lpstr>
      <vt:lpstr>Требования о назначении и освобождении аудиторов</vt:lpstr>
      <vt:lpstr>PowerPoint Presentation</vt:lpstr>
      <vt:lpstr>Требования и членство</vt:lpstr>
      <vt:lpstr>Освобождения</vt:lpstr>
      <vt:lpstr>Функции административного комитета</vt:lpstr>
      <vt:lpstr>PowerPoint Presentation</vt:lpstr>
      <vt:lpstr>Аудиторы третьих стран</vt:lpstr>
      <vt:lpstr>Отступления в случае подтверждения соответствия </vt:lpstr>
      <vt:lpstr>Сотрудничество с компетентными органами третьих стран (1) </vt:lpstr>
      <vt:lpstr>Сотрудничество с компетентными органами третьих стран (2) </vt:lpstr>
      <vt:lpstr>Сотрудничество с компетентными органами третьих стран (3) </vt:lpstr>
      <vt:lpstr>PowerPoint Presentation</vt:lpstr>
      <vt:lpstr>Механизмы выполнения</vt:lpstr>
      <vt:lpstr>Переход и гармонизация</vt:lpstr>
      <vt:lpstr>PowerPoint Presentation</vt:lpstr>
    </vt:vector>
  </TitlesOfParts>
  <Company>The World Bank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wb213058</dc:creator>
  <cp:lastModifiedBy>Natalia Manuilova</cp:lastModifiedBy>
  <cp:revision>304</cp:revision>
  <dcterms:created xsi:type="dcterms:W3CDTF">2010-11-21T10:58:20Z</dcterms:created>
  <dcterms:modified xsi:type="dcterms:W3CDTF">2015-01-13T16:04:55Z</dcterms:modified>
</cp:coreProperties>
</file>