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 id="2147483689" r:id="rId3"/>
    <p:sldMasterId id="2147483704" r:id="rId4"/>
  </p:sldMasterIdLst>
  <p:notesMasterIdLst>
    <p:notesMasterId r:id="rId53"/>
  </p:notesMasterIdLst>
  <p:handoutMasterIdLst>
    <p:handoutMasterId r:id="rId54"/>
  </p:handoutMasterIdLst>
  <p:sldIdLst>
    <p:sldId id="374" r:id="rId5"/>
    <p:sldId id="276" r:id="rId6"/>
    <p:sldId id="303" r:id="rId7"/>
    <p:sldId id="277" r:id="rId8"/>
    <p:sldId id="314" r:id="rId9"/>
    <p:sldId id="313" r:id="rId10"/>
    <p:sldId id="333" r:id="rId11"/>
    <p:sldId id="335" r:id="rId12"/>
    <p:sldId id="334" r:id="rId13"/>
    <p:sldId id="337" r:id="rId14"/>
    <p:sldId id="325" r:id="rId15"/>
    <p:sldId id="362" r:id="rId16"/>
    <p:sldId id="326" r:id="rId17"/>
    <p:sldId id="327" r:id="rId18"/>
    <p:sldId id="328" r:id="rId19"/>
    <p:sldId id="330" r:id="rId20"/>
    <p:sldId id="339" r:id="rId21"/>
    <p:sldId id="285" r:id="rId22"/>
    <p:sldId id="316" r:id="rId23"/>
    <p:sldId id="319" r:id="rId24"/>
    <p:sldId id="317" r:id="rId25"/>
    <p:sldId id="344" r:id="rId26"/>
    <p:sldId id="342" r:id="rId27"/>
    <p:sldId id="320" r:id="rId28"/>
    <p:sldId id="345" r:id="rId29"/>
    <p:sldId id="346" r:id="rId30"/>
    <p:sldId id="347" r:id="rId31"/>
    <p:sldId id="349" r:id="rId32"/>
    <p:sldId id="350" r:id="rId33"/>
    <p:sldId id="351" r:id="rId34"/>
    <p:sldId id="352" r:id="rId35"/>
    <p:sldId id="353" r:id="rId36"/>
    <p:sldId id="354" r:id="rId37"/>
    <p:sldId id="355" r:id="rId38"/>
    <p:sldId id="356" r:id="rId39"/>
    <p:sldId id="361" r:id="rId40"/>
    <p:sldId id="357" r:id="rId41"/>
    <p:sldId id="367" r:id="rId42"/>
    <p:sldId id="359" r:id="rId43"/>
    <p:sldId id="368" r:id="rId44"/>
    <p:sldId id="370" r:id="rId45"/>
    <p:sldId id="372" r:id="rId46"/>
    <p:sldId id="360" r:id="rId47"/>
    <p:sldId id="363" r:id="rId48"/>
    <p:sldId id="364" r:id="rId49"/>
    <p:sldId id="373" r:id="rId50"/>
    <p:sldId id="366" r:id="rId51"/>
    <p:sldId id="306" r:id="rId52"/>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788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38" autoAdjust="0"/>
    <p:restoredTop sz="99645" autoAdjust="0"/>
  </p:normalViewPr>
  <p:slideViewPr>
    <p:cSldViewPr>
      <p:cViewPr>
        <p:scale>
          <a:sx n="70" d="100"/>
          <a:sy n="70" d="100"/>
        </p:scale>
        <p:origin x="-2766" y="-10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57636" y="0"/>
            <a:ext cx="2951163" cy="497126"/>
          </a:xfrm>
          <a:prstGeom prst="rect">
            <a:avLst/>
          </a:prstGeom>
        </p:spPr>
        <p:txBody>
          <a:bodyPr vert="horz" lIns="91440" tIns="45720" rIns="91440" bIns="45720" rtlCol="0"/>
          <a:lstStyle>
            <a:lvl1pPr algn="r">
              <a:defRPr sz="1200"/>
            </a:lvl1pPr>
          </a:lstStyle>
          <a:p>
            <a:fld id="{BB4A1A31-F585-4D3B-AD15-7113B45AD576}" type="datetimeFigureOut">
              <a:rPr lang="en-US" smtClean="0"/>
              <a:pPr/>
              <a:t>1/13/2015</a:t>
            </a:fld>
            <a:endParaRPr lang="en-US" dirty="0"/>
          </a:p>
        </p:txBody>
      </p:sp>
      <p:sp>
        <p:nvSpPr>
          <p:cNvPr id="4" name="Footer Placeholder 3"/>
          <p:cNvSpPr>
            <a:spLocks noGrp="1"/>
          </p:cNvSpPr>
          <p:nvPr>
            <p:ph type="ftr" sz="quarter" idx="2"/>
          </p:nvPr>
        </p:nvSpPr>
        <p:spPr>
          <a:xfrm>
            <a:off x="0" y="9443662"/>
            <a:ext cx="2951163" cy="497126"/>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57636" y="9443662"/>
            <a:ext cx="2951163" cy="497126"/>
          </a:xfrm>
          <a:prstGeom prst="rect">
            <a:avLst/>
          </a:prstGeom>
        </p:spPr>
        <p:txBody>
          <a:bodyPr vert="horz" lIns="91440" tIns="45720" rIns="91440" bIns="45720" rtlCol="0" anchor="b"/>
          <a:lstStyle>
            <a:lvl1pPr algn="r">
              <a:defRPr sz="1200"/>
            </a:lvl1pPr>
          </a:lstStyle>
          <a:p>
            <a:fld id="{A2BEAAC4-8FBD-4D5B-A7A6-DD703AAC76D7}" type="slidenum">
              <a:rPr lang="en-US" smtClean="0"/>
              <a:pPr/>
              <a:t>‹#›</a:t>
            </a:fld>
            <a:endParaRPr lang="en-US" dirty="0"/>
          </a:p>
        </p:txBody>
      </p:sp>
    </p:spTree>
    <p:extLst>
      <p:ext uri="{BB962C8B-B14F-4D97-AF65-F5344CB8AC3E}">
        <p14:creationId xmlns:p14="http://schemas.microsoft.com/office/powerpoint/2010/main" val="17101912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59A9CE93-6A78-422F-835F-6EC440DA03D6}" type="datetimeFigureOut">
              <a:rPr lang="en-US" smtClean="0"/>
              <a:pPr/>
              <a:t>1/13/2015</a:t>
            </a:fld>
            <a:endParaRPr lang="en-US" dirty="0"/>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B88933CD-7A67-4588-A98E-371168F547A3}" type="slidenum">
              <a:rPr lang="en-US" smtClean="0"/>
              <a:pPr/>
              <a:t>‹#›</a:t>
            </a:fld>
            <a:endParaRPr lang="en-US" dirty="0"/>
          </a:p>
        </p:txBody>
      </p:sp>
    </p:spTree>
    <p:extLst>
      <p:ext uri="{BB962C8B-B14F-4D97-AF65-F5344CB8AC3E}">
        <p14:creationId xmlns:p14="http://schemas.microsoft.com/office/powerpoint/2010/main" val="3010073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758354-B90C-4F8B-97BF-A1A7AAC2C598}" type="slidenum">
              <a:rPr lang="en-US" smtClean="0"/>
              <a:pPr/>
              <a:t>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758354-B90C-4F8B-97BF-A1A7AAC2C598}" type="slidenum">
              <a:rPr lang="en-US" smtClean="0"/>
              <a:pPr/>
              <a:t>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758354-B90C-4F8B-97BF-A1A7AAC2C598}" type="slidenum">
              <a:rPr lang="en-US" smtClean="0">
                <a:solidFill>
                  <a:prstClr val="black"/>
                </a:solidFill>
              </a:rPr>
              <a:pPr/>
              <a:t>6</a:t>
            </a:fld>
            <a:endParaRPr lang="en-US" dirty="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D29FCC-5C50-414D-BF9B-E524B79F4882}" type="slidenum">
              <a:rPr lang="en-US" smtClean="0">
                <a:solidFill>
                  <a:prstClr val="black"/>
                </a:solidFill>
              </a:rPr>
              <a:pPr/>
              <a:t>7</a:t>
            </a:fld>
            <a:endParaRPr lang="en-US" dirty="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D29FCC-5C50-414D-BF9B-E524B79F4882}" type="slidenum">
              <a:rPr lang="en-US" smtClean="0">
                <a:solidFill>
                  <a:prstClr val="black"/>
                </a:solidFill>
              </a:rPr>
              <a:pPr/>
              <a:t>11</a:t>
            </a:fld>
            <a:endParaRPr lang="en-US" dirty="0">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8933CD-7A67-4588-A98E-371168F547A3}" type="slidenum">
              <a:rPr lang="en-US" smtClean="0"/>
              <a:pPr/>
              <a:t>12</a:t>
            </a:fld>
            <a:endParaRPr lang="en-US" dirty="0"/>
          </a:p>
        </p:txBody>
      </p:sp>
    </p:spTree>
    <p:extLst>
      <p:ext uri="{BB962C8B-B14F-4D97-AF65-F5344CB8AC3E}">
        <p14:creationId xmlns:p14="http://schemas.microsoft.com/office/powerpoint/2010/main" val="4087978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D29FCC-5C50-414D-BF9B-E524B79F4882}" type="slidenum">
              <a:rPr lang="en-US" smtClean="0"/>
              <a:pPr/>
              <a:t>18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r>
            <a:br>
              <a:rPr lang="en-US" dirty="0" smtClean="0"/>
            </a:br>
            <a:r>
              <a:rPr lang="en-US" dirty="0" smtClean="0"/>
              <a:t>has carried out </a:t>
            </a:r>
            <a:endParaRPr lang="en-US" dirty="0"/>
          </a:p>
        </p:txBody>
      </p:sp>
      <p:sp>
        <p:nvSpPr>
          <p:cNvPr id="4" name="Slide Number Placeholder 3"/>
          <p:cNvSpPr>
            <a:spLocks noGrp="1"/>
          </p:cNvSpPr>
          <p:nvPr>
            <p:ph type="sldNum" sz="quarter" idx="10"/>
          </p:nvPr>
        </p:nvSpPr>
        <p:spPr/>
        <p:txBody>
          <a:bodyPr/>
          <a:lstStyle/>
          <a:p>
            <a:fld id="{B88933CD-7A67-4588-A98E-371168F547A3}" type="slidenum">
              <a:rPr lang="en-US" smtClean="0"/>
              <a:pPr/>
              <a:t>34</a:t>
            </a:fld>
            <a:endParaRPr lang="en-US" dirty="0"/>
          </a:p>
        </p:txBody>
      </p:sp>
    </p:spTree>
    <p:extLst>
      <p:ext uri="{BB962C8B-B14F-4D97-AF65-F5344CB8AC3E}">
        <p14:creationId xmlns:p14="http://schemas.microsoft.com/office/powerpoint/2010/main" val="179205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jpe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jpeg"/><Relationship Id="rId1" Type="http://schemas.openxmlformats.org/officeDocument/2006/relationships/slideMaster" Target="../slideMasters/slideMaster4.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545933-9B8F-4835-834A-2A9E031849E1}" type="datetimeFigureOut">
              <a:rPr lang="en-US" smtClean="0"/>
              <a:pPr/>
              <a:t>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E9F7AE-31E2-42E0-B799-DB38D38F4BA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545933-9B8F-4835-834A-2A9E031849E1}" type="datetimeFigureOut">
              <a:rPr lang="en-US" smtClean="0"/>
              <a:pPr/>
              <a:t>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E9F7AE-31E2-42E0-B799-DB38D38F4BA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545933-9B8F-4835-834A-2A9E031849E1}" type="datetimeFigureOut">
              <a:rPr lang="en-US" smtClean="0"/>
              <a:pPr/>
              <a:t>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E9F7AE-31E2-42E0-B799-DB38D38F4BAA}"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054100"/>
            <a:ext cx="8229600" cy="5072063"/>
          </a:xfrm>
        </p:spPr>
        <p:txBody>
          <a:bodyPr/>
          <a:lstStyle>
            <a:lvl1pPr>
              <a:defRPr>
                <a:latin typeface="Arial"/>
                <a:cs typeface="Arial"/>
              </a:defRPr>
            </a:lvl1pPr>
            <a:lvl2pPr>
              <a:buClr>
                <a:srgbClr val="9BCD00"/>
              </a:buCl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17" name="Rechteck 16"/>
          <p:cNvSpPr/>
          <p:nvPr userDrawn="1"/>
        </p:nvSpPr>
        <p:spPr>
          <a:xfrm>
            <a:off x="1" y="0"/>
            <a:ext cx="7086599" cy="589678"/>
          </a:xfrm>
          <a:prstGeom prst="rect">
            <a:avLst/>
          </a:prstGeom>
          <a:solidFill>
            <a:srgbClr val="94C1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atin typeface="Arial"/>
              <a:cs typeface="Arial"/>
            </a:endParaRPr>
          </a:p>
        </p:txBody>
      </p:sp>
      <p:sp>
        <p:nvSpPr>
          <p:cNvPr id="18" name="Titel 1"/>
          <p:cNvSpPr>
            <a:spLocks noGrp="1"/>
          </p:cNvSpPr>
          <p:nvPr>
            <p:ph type="title"/>
          </p:nvPr>
        </p:nvSpPr>
        <p:spPr>
          <a:xfrm>
            <a:off x="151971" y="-41564"/>
            <a:ext cx="6934630" cy="640478"/>
          </a:xfrm>
        </p:spPr>
        <p:txBody>
          <a:bodyPr>
            <a:normAutofit/>
          </a:bodyPr>
          <a:lstStyle>
            <a:lvl1pPr algn="l">
              <a:defRPr sz="3200">
                <a:solidFill>
                  <a:schemeClr val="bg1"/>
                </a:solidFill>
                <a:latin typeface="Arial"/>
                <a:cs typeface="Arial"/>
              </a:defRPr>
            </a:lvl1pPr>
          </a:lstStyle>
          <a:p>
            <a:r>
              <a:rPr lang="en-US" smtClean="0"/>
              <a:t>Click to edit Master title style</a:t>
            </a:r>
            <a:endParaRPr lang="de-DE" dirty="0"/>
          </a:p>
        </p:txBody>
      </p:sp>
      <p:sp>
        <p:nvSpPr>
          <p:cNvPr id="20" name="Foliennummernplatzhalter 5"/>
          <p:cNvSpPr>
            <a:spLocks noGrp="1"/>
          </p:cNvSpPr>
          <p:nvPr>
            <p:ph type="sldNum" sz="quarter" idx="12"/>
          </p:nvPr>
        </p:nvSpPr>
        <p:spPr>
          <a:xfrm>
            <a:off x="6985003" y="6194463"/>
            <a:ext cx="2133600" cy="365125"/>
          </a:xfrm>
        </p:spPr>
        <p:txBody>
          <a:bodyPr/>
          <a:lstStyle>
            <a:lvl1pPr>
              <a:defRPr sz="1800">
                <a:solidFill>
                  <a:srgbClr val="87888A"/>
                </a:solidFill>
                <a:latin typeface="Arial"/>
                <a:cs typeface="Arial"/>
              </a:defRPr>
            </a:lvl1pPr>
          </a:lstStyle>
          <a:p>
            <a:fld id="{B131813F-E8C9-C041-A3BC-5D57C9CB1EBA}" type="slidenum">
              <a:rPr lang="de-DE" smtClean="0"/>
              <a:pPr/>
              <a:t>‹#›</a:t>
            </a:fld>
            <a:endParaRPr lang="de-DE" dirty="0"/>
          </a:p>
        </p:txBody>
      </p:sp>
      <p:pic>
        <p:nvPicPr>
          <p:cNvPr id="21" name="Bild 20" descr="wb-arrows.png"/>
          <p:cNvPicPr>
            <a:picLocks noChangeAspect="1"/>
          </p:cNvPicPr>
          <p:nvPr userDrawn="1"/>
        </p:nvPicPr>
        <p:blipFill>
          <a:blip r:embed="rId2" cstate="print"/>
          <a:stretch>
            <a:fillRect/>
          </a:stretch>
        </p:blipFill>
        <p:spPr>
          <a:xfrm>
            <a:off x="7173624" y="76092"/>
            <a:ext cx="1894176" cy="457308"/>
          </a:xfrm>
          <a:prstGeom prst="rect">
            <a:avLst/>
          </a:prstGeom>
        </p:spPr>
      </p:pic>
      <p:sp>
        <p:nvSpPr>
          <p:cNvPr id="9" name="Rechteck 16"/>
          <p:cNvSpPr/>
          <p:nvPr userDrawn="1"/>
        </p:nvSpPr>
        <p:spPr>
          <a:xfrm>
            <a:off x="0" y="6565411"/>
            <a:ext cx="9144000" cy="304800"/>
          </a:xfrm>
          <a:prstGeom prst="rect">
            <a:avLst/>
          </a:prstGeom>
          <a:solidFill>
            <a:srgbClr val="94C11C"/>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de-DE" dirty="0">
              <a:latin typeface="Arial"/>
              <a:cs typeface="Arial"/>
            </a:endParaRPr>
          </a:p>
        </p:txBody>
      </p:sp>
      <p:sp>
        <p:nvSpPr>
          <p:cNvPr id="10" name="TextBox 9"/>
          <p:cNvSpPr txBox="1"/>
          <p:nvPr userDrawn="1"/>
        </p:nvSpPr>
        <p:spPr>
          <a:xfrm>
            <a:off x="0" y="6553200"/>
            <a:ext cx="9144000" cy="307777"/>
          </a:xfrm>
          <a:prstGeom prst="rect">
            <a:avLst/>
          </a:prstGeom>
          <a:noFill/>
        </p:spPr>
        <p:txBody>
          <a:bodyPr wrap="square" rtlCol="0">
            <a:spAutoFit/>
          </a:bodyPr>
          <a:lstStyle/>
          <a:p>
            <a:pPr algn="ctr"/>
            <a:r>
              <a:rPr lang="ru-RU" sz="1400" dirty="0" smtClean="0">
                <a:solidFill>
                  <a:schemeClr val="bg1"/>
                </a:solidFill>
                <a:latin typeface="Century Gothic" pitchFamily="34" charset="0"/>
              </a:rPr>
              <a:t>Центр реформы финансовой отчетности Всемирного банка</a:t>
            </a:r>
            <a:endParaRPr lang="en-US" sz="1400" dirty="0">
              <a:solidFill>
                <a:schemeClr val="bg1"/>
              </a:solidFill>
              <a:latin typeface="Century Gothic"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Abschnittsüberschrift">
    <p:spTree>
      <p:nvGrpSpPr>
        <p:cNvPr id="1" name=""/>
        <p:cNvGrpSpPr/>
        <p:nvPr/>
      </p:nvGrpSpPr>
      <p:grpSpPr>
        <a:xfrm>
          <a:off x="0" y="0"/>
          <a:ext cx="0" cy="0"/>
          <a:chOff x="0" y="0"/>
          <a:chExt cx="0" cy="0"/>
        </a:xfrm>
      </p:grpSpPr>
      <p:sp>
        <p:nvSpPr>
          <p:cNvPr id="4" name="Rechteck 3"/>
          <p:cNvSpPr>
            <a:spLocks noChangeArrowheads="1"/>
          </p:cNvSpPr>
          <p:nvPr userDrawn="1"/>
        </p:nvSpPr>
        <p:spPr bwMode="auto">
          <a:xfrm>
            <a:off x="0" y="3922565"/>
            <a:ext cx="9144000" cy="2935435"/>
          </a:xfrm>
          <a:prstGeom prst="rect">
            <a:avLst/>
          </a:prstGeom>
          <a:solidFill>
            <a:srgbClr val="87888A"/>
          </a:solidFill>
          <a:ln>
            <a:noFill/>
          </a:ln>
          <a:effectLst>
            <a:outerShdw blurRad="63500" dist="23000" dir="5400000" rotWithShape="0">
              <a:srgbClr val="000000">
                <a:alpha val="34999"/>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fontAlgn="auto">
              <a:spcBef>
                <a:spcPts val="0"/>
              </a:spcBef>
              <a:spcAft>
                <a:spcPts val="0"/>
              </a:spcAft>
              <a:defRPr/>
            </a:pPr>
            <a:endParaRPr lang="de-DE" dirty="0">
              <a:solidFill>
                <a:schemeClr val="lt1"/>
              </a:solidFill>
              <a:latin typeface="+mn-lt"/>
              <a:ea typeface="+mn-ea"/>
              <a:cs typeface="+mn-cs"/>
            </a:endParaRPr>
          </a:p>
        </p:txBody>
      </p:sp>
      <p:sp>
        <p:nvSpPr>
          <p:cNvPr id="8" name="Titel 1"/>
          <p:cNvSpPr>
            <a:spLocks noGrp="1"/>
          </p:cNvSpPr>
          <p:nvPr>
            <p:ph type="ctrTitle"/>
          </p:nvPr>
        </p:nvSpPr>
        <p:spPr>
          <a:xfrm>
            <a:off x="990600" y="1376092"/>
            <a:ext cx="7772400" cy="2392873"/>
          </a:xfrm>
        </p:spPr>
        <p:txBody>
          <a:bodyPr>
            <a:normAutofit/>
          </a:bodyPr>
          <a:lstStyle>
            <a:lvl1pPr algn="l">
              <a:defRPr sz="3600">
                <a:solidFill>
                  <a:schemeClr val="tx1"/>
                </a:solidFill>
                <a:latin typeface="Arial"/>
              </a:defRPr>
            </a:lvl1pPr>
          </a:lstStyle>
          <a:p>
            <a:r>
              <a:rPr lang="de-AT" dirty="0" smtClean="0"/>
              <a:t>Mastertitelformat bearbeiten</a:t>
            </a:r>
            <a:endParaRPr lang="de-DE" dirty="0"/>
          </a:p>
        </p:txBody>
      </p:sp>
      <p:pic>
        <p:nvPicPr>
          <p:cNvPr id="13" name="Bild 12" descr="template-pictures.jpg"/>
          <p:cNvPicPr>
            <a:picLocks noChangeAspect="1"/>
          </p:cNvPicPr>
          <p:nvPr userDrawn="1"/>
        </p:nvPicPr>
        <p:blipFill>
          <a:blip r:embed="rId2" cstate="print"/>
          <a:stretch>
            <a:fillRect/>
          </a:stretch>
        </p:blipFill>
        <p:spPr>
          <a:xfrm>
            <a:off x="0" y="0"/>
            <a:ext cx="9156699" cy="1220893"/>
          </a:xfrm>
          <a:prstGeom prst="rect">
            <a:avLst/>
          </a:prstGeom>
        </p:spPr>
      </p:pic>
      <p:pic>
        <p:nvPicPr>
          <p:cNvPr id="5" name="Picture 4" descr="Untitled-2.png"/>
          <p:cNvPicPr>
            <a:picLocks noChangeAspect="1"/>
          </p:cNvPicPr>
          <p:nvPr userDrawn="1"/>
        </p:nvPicPr>
        <p:blipFill>
          <a:blip r:embed="rId3" cstate="print"/>
          <a:stretch>
            <a:fillRect/>
          </a:stretch>
        </p:blipFill>
        <p:spPr>
          <a:xfrm>
            <a:off x="152400" y="2209800"/>
            <a:ext cx="762000" cy="709808"/>
          </a:xfrm>
          <a:prstGeom prst="rect">
            <a:avLst/>
          </a:prstGeom>
        </p:spPr>
      </p:pic>
    </p:spTree>
    <p:extLst>
      <p:ext uri="{BB962C8B-B14F-4D97-AF65-F5344CB8AC3E}">
        <p14:creationId xmlns:p14="http://schemas.microsoft.com/office/powerpoint/2010/main" val="28554718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101600" y="114300"/>
            <a:ext cx="8943975" cy="6610350"/>
          </a:xfrm>
          <a:prstGeom prst="rect">
            <a:avLst/>
          </a:prstGeom>
          <a:noFill/>
          <a:ln w="9525" algn="ctr">
            <a:solidFill>
              <a:srgbClr val="807F83"/>
            </a:solidFill>
            <a:miter lim="800000"/>
            <a:headEnd/>
            <a:tailEnd/>
          </a:ln>
        </p:spPr>
        <p:txBody>
          <a:bodyPr wrap="none" anchor="ctr"/>
          <a:lstStyle/>
          <a:p>
            <a:pPr defTabSz="457200" fontAlgn="base">
              <a:spcBef>
                <a:spcPct val="0"/>
              </a:spcBef>
              <a:spcAft>
                <a:spcPct val="0"/>
              </a:spcAft>
            </a:pPr>
            <a:endParaRPr lang="en-US" dirty="0">
              <a:solidFill>
                <a:prstClr val="black"/>
              </a:solidFill>
              <a:cs typeface="Arial" charset="0"/>
            </a:endParaRPr>
          </a:p>
        </p:txBody>
      </p:sp>
      <p:pic>
        <p:nvPicPr>
          <p:cNvPr id="5" name="Picture 7" descr="CFRR_horizontal_logo_RGB.jpg"/>
          <p:cNvPicPr>
            <a:picLocks noChangeAspect="1"/>
          </p:cNvPicPr>
          <p:nvPr userDrawn="1"/>
        </p:nvPicPr>
        <p:blipFill>
          <a:blip r:embed="rId2" cstate="print"/>
          <a:stretch>
            <a:fillRect/>
          </a:stretch>
        </p:blipFill>
        <p:spPr bwMode="auto">
          <a:xfrm>
            <a:off x="609814" y="231775"/>
            <a:ext cx="3266861" cy="1015701"/>
          </a:xfrm>
          <a:prstGeom prst="rect">
            <a:avLst/>
          </a:prstGeom>
          <a:noFill/>
          <a:ln w="9525">
            <a:noFill/>
            <a:miter lim="800000"/>
            <a:headEnd/>
            <a:tailEnd/>
          </a:ln>
        </p:spPr>
      </p:pic>
      <p:pic>
        <p:nvPicPr>
          <p:cNvPr id="6" name="Bild 7" descr="template-pictures.jpg"/>
          <p:cNvPicPr>
            <a:picLocks noChangeAspect="1"/>
          </p:cNvPicPr>
          <p:nvPr userDrawn="1"/>
        </p:nvPicPr>
        <p:blipFill>
          <a:blip r:embed="rId3" cstate="print"/>
          <a:srcRect/>
          <a:stretch>
            <a:fillRect/>
          </a:stretch>
        </p:blipFill>
        <p:spPr bwMode="auto">
          <a:xfrm>
            <a:off x="0" y="1363663"/>
            <a:ext cx="9156700" cy="1220787"/>
          </a:xfrm>
          <a:prstGeom prst="rect">
            <a:avLst/>
          </a:prstGeom>
          <a:noFill/>
          <a:ln w="9525">
            <a:noFill/>
            <a:miter lim="800000"/>
            <a:headEnd/>
            <a:tailEnd/>
          </a:ln>
        </p:spPr>
      </p:pic>
      <p:sp>
        <p:nvSpPr>
          <p:cNvPr id="12" name="Titel 1"/>
          <p:cNvSpPr>
            <a:spLocks noGrp="1"/>
          </p:cNvSpPr>
          <p:nvPr>
            <p:ph type="ctrTitle"/>
          </p:nvPr>
        </p:nvSpPr>
        <p:spPr>
          <a:xfrm>
            <a:off x="609815" y="2984500"/>
            <a:ext cx="7772400" cy="1470025"/>
          </a:xfrm>
        </p:spPr>
        <p:txBody>
          <a:bodyPr/>
          <a:lstStyle>
            <a:lvl1pPr algn="l">
              <a:defRPr sz="4000">
                <a:solidFill>
                  <a:srgbClr val="91BE3A"/>
                </a:solidFill>
                <a:latin typeface="Century Gothic" pitchFamily="34" charset="0"/>
              </a:defRPr>
            </a:lvl1pPr>
          </a:lstStyle>
          <a:p>
            <a:r>
              <a:rPr lang="en-US" dirty="0" smtClean="0"/>
              <a:t>Click to edit Master title style</a:t>
            </a:r>
            <a:endParaRPr lang="de-DE" dirty="0"/>
          </a:p>
        </p:txBody>
      </p:sp>
      <p:sp>
        <p:nvSpPr>
          <p:cNvPr id="13" name="Untertitel 2"/>
          <p:cNvSpPr>
            <a:spLocks noGrp="1"/>
          </p:cNvSpPr>
          <p:nvPr>
            <p:ph type="subTitle" idx="1"/>
          </p:nvPr>
        </p:nvSpPr>
        <p:spPr>
          <a:xfrm>
            <a:off x="609815" y="4541131"/>
            <a:ext cx="7781710" cy="1040520"/>
          </a:xfrm>
        </p:spPr>
        <p:txBody>
          <a:bodyPr/>
          <a:lstStyle>
            <a:lvl1pPr marL="0" indent="0" algn="l">
              <a:buNone/>
              <a:defRPr sz="2800" b="0">
                <a:solidFill>
                  <a:srgbClr val="86878B"/>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de-DE" dirty="0"/>
          </a:p>
        </p:txBody>
      </p:sp>
      <p:sp>
        <p:nvSpPr>
          <p:cNvPr id="7" name="Text Placeholder 27"/>
          <p:cNvSpPr>
            <a:spLocks noGrp="1"/>
          </p:cNvSpPr>
          <p:nvPr>
            <p:ph type="body" sz="quarter" idx="10" hasCustomPrompt="1"/>
          </p:nvPr>
        </p:nvSpPr>
        <p:spPr>
          <a:xfrm>
            <a:off x="609600" y="5795964"/>
            <a:ext cx="4619625" cy="238126"/>
          </a:xfrm>
        </p:spPr>
        <p:txBody>
          <a:bodyPr/>
          <a:lstStyle>
            <a:lvl1pPr>
              <a:buNone/>
              <a:defRPr sz="1400" b="0" i="1">
                <a:solidFill>
                  <a:srgbClr val="86878B"/>
                </a:solidFill>
              </a:defRPr>
            </a:lvl1pPr>
          </a:lstStyle>
          <a:p>
            <a:pPr lvl="0"/>
            <a:r>
              <a:rPr lang="en-US" dirty="0" smtClean="0"/>
              <a:t>Author</a:t>
            </a:r>
            <a:endParaRPr lang="en-US" dirty="0"/>
          </a:p>
        </p:txBody>
      </p:sp>
    </p:spTree>
    <p:extLst>
      <p:ext uri="{BB962C8B-B14F-4D97-AF65-F5344CB8AC3E}">
        <p14:creationId xmlns:p14="http://schemas.microsoft.com/office/powerpoint/2010/main" val="2692657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cxnSp>
        <p:nvCxnSpPr>
          <p:cNvPr id="4" name="Straight Connector 3"/>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pic>
        <p:nvPicPr>
          <p:cNvPr id="5" name="Picture 7" descr="CFRR_horizontal_logo_RGB.jpg"/>
          <p:cNvPicPr>
            <a:picLocks noChangeAspect="1"/>
          </p:cNvPicPr>
          <p:nvPr userDrawn="1"/>
        </p:nvPicPr>
        <p:blipFill>
          <a:blip r:embed="rId2" cstate="print"/>
          <a:stretch>
            <a:fillRect/>
          </a:stretch>
        </p:blipFill>
        <p:spPr bwMode="auto">
          <a:xfrm>
            <a:off x="151970" y="6440488"/>
            <a:ext cx="1276889" cy="312737"/>
          </a:xfrm>
          <a:prstGeom prst="rect">
            <a:avLst/>
          </a:prstGeom>
          <a:noFill/>
          <a:ln w="9525">
            <a:noFill/>
            <a:miter lim="800000"/>
            <a:headEnd/>
            <a:tailEnd/>
          </a:ln>
        </p:spPr>
      </p:pic>
      <p:sp>
        <p:nvSpPr>
          <p:cNvPr id="6"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de-DE" dirty="0">
              <a:solidFill>
                <a:prstClr val="white"/>
              </a:solidFill>
              <a:latin typeface="Arial"/>
            </a:endParaRPr>
          </a:p>
        </p:txBody>
      </p:sp>
      <p:sp>
        <p:nvSpPr>
          <p:cNvPr id="15" name="Inhaltsplatzhalter 2"/>
          <p:cNvSpPr>
            <a:spLocks noGrp="1"/>
          </p:cNvSpPr>
          <p:nvPr>
            <p:ph idx="1"/>
          </p:nvPr>
        </p:nvSpPr>
        <p:spPr>
          <a:xfrm>
            <a:off x="457200" y="873125"/>
            <a:ext cx="8229600" cy="5072063"/>
          </a:xfrm>
        </p:spPr>
        <p:txBody>
          <a:bodyPr/>
          <a:lstStyle>
            <a:lvl1pPr>
              <a:buClr>
                <a:schemeClr val="tx2"/>
              </a:buClr>
              <a:defRPr sz="2200" b="0">
                <a:latin typeface="Arial"/>
              </a:defRPr>
            </a:lvl1pPr>
            <a:lvl2pPr>
              <a:buClr>
                <a:schemeClr val="tx2"/>
              </a:buClr>
              <a:defRPr sz="2200" b="0">
                <a:latin typeface="Arial"/>
              </a:defRPr>
            </a:lvl2pPr>
            <a:lvl3pPr>
              <a:buClr>
                <a:schemeClr val="tx2"/>
              </a:buClr>
              <a:defRPr sz="2200" b="0">
                <a:latin typeface="Arial"/>
              </a:defRPr>
            </a:lvl3pPr>
            <a:lvl4pPr>
              <a:buClr>
                <a:schemeClr val="tx2"/>
              </a:buClr>
              <a:defRPr sz="2200" b="0">
                <a:latin typeface="Arial"/>
              </a:defRPr>
            </a:lvl4pPr>
            <a:lvl5pPr>
              <a:buClr>
                <a:schemeClr val="tx2"/>
              </a:buClr>
              <a:defRPr sz="2200" b="0">
                <a:latin typeface="Arial"/>
              </a:defRPr>
            </a:lvl5pPr>
          </a:lstStyle>
          <a:p>
            <a:pPr lvl="0"/>
            <a:r>
              <a:rPr lang="de-AT" dirty="0" smtClean="0"/>
              <a:t>Mastertextformat bearbeiten</a:t>
            </a:r>
          </a:p>
          <a:p>
            <a:pPr lvl="1"/>
            <a:r>
              <a:rPr lang="de-AT" dirty="0" smtClean="0"/>
              <a:t>Zweite Ebene</a:t>
            </a:r>
          </a:p>
          <a:p>
            <a:pPr lvl="2"/>
            <a:r>
              <a:rPr lang="de-AT" dirty="0" smtClean="0"/>
              <a:t>Dritte Ebene</a:t>
            </a:r>
          </a:p>
          <a:p>
            <a:pPr lvl="3"/>
            <a:r>
              <a:rPr lang="de-AT" dirty="0" smtClean="0"/>
              <a:t>Vierte Ebene</a:t>
            </a:r>
          </a:p>
          <a:p>
            <a:pPr lvl="4"/>
            <a:r>
              <a:rPr lang="de-AT" dirty="0" smtClean="0"/>
              <a:t>Fünfte Ebene</a:t>
            </a:r>
            <a:endParaRPr lang="de-DE" dirty="0"/>
          </a:p>
        </p:txBody>
      </p:sp>
      <p:sp>
        <p:nvSpPr>
          <p:cNvPr id="16"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7"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849E4241-0149-490F-B839-397C3518C1FC}" type="slidenum">
              <a:rPr lang="de-DE" smtClean="0"/>
              <a:pPr>
                <a:defRPr/>
              </a:pPr>
              <a:t>‹#›</a:t>
            </a:fld>
            <a:endParaRPr lang="de-DE" dirty="0"/>
          </a:p>
        </p:txBody>
      </p:sp>
    </p:spTree>
    <p:extLst>
      <p:ext uri="{BB962C8B-B14F-4D97-AF65-F5344CB8AC3E}">
        <p14:creationId xmlns:p14="http://schemas.microsoft.com/office/powerpoint/2010/main" val="35654918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10"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de-DE" dirty="0">
              <a:solidFill>
                <a:prstClr val="white"/>
              </a:solidFill>
              <a:latin typeface="Arial"/>
            </a:endParaRPr>
          </a:p>
        </p:txBody>
      </p:sp>
      <p:sp>
        <p:nvSpPr>
          <p:cNvPr id="3" name="Inhaltsplatzhalter 2"/>
          <p:cNvSpPr>
            <a:spLocks noGrp="1"/>
          </p:cNvSpPr>
          <p:nvPr>
            <p:ph sz="half" idx="1"/>
          </p:nvPr>
        </p:nvSpPr>
        <p:spPr>
          <a:xfrm>
            <a:off x="457200" y="876300"/>
            <a:ext cx="4038600" cy="5097463"/>
          </a:xfrm>
        </p:spPr>
        <p:txBody>
          <a:bodyPr/>
          <a:lstStyle>
            <a:lvl1pPr>
              <a:buClr>
                <a:schemeClr val="tx2"/>
              </a:buClr>
              <a:defRPr sz="2800">
                <a:latin typeface="Arial"/>
                <a:cs typeface="Arial"/>
              </a:defRPr>
            </a:lvl1pPr>
            <a:lvl2pPr>
              <a:buClr>
                <a:schemeClr val="tx2"/>
              </a:buClr>
              <a:defRPr sz="2400">
                <a:latin typeface="Arial"/>
                <a:cs typeface="Arial"/>
              </a:defRPr>
            </a:lvl2pPr>
            <a:lvl3pPr>
              <a:buClr>
                <a:schemeClr val="tx2"/>
              </a:buClr>
              <a:defRPr sz="2000">
                <a:latin typeface="Arial"/>
                <a:cs typeface="Arial"/>
              </a:defRPr>
            </a:lvl3pPr>
            <a:lvl4pPr>
              <a:buClr>
                <a:schemeClr val="tx2"/>
              </a:buClr>
              <a:defRPr sz="1800">
                <a:latin typeface="Arial"/>
                <a:cs typeface="Arial"/>
              </a:defRPr>
            </a:lvl4pPr>
            <a:lvl5pPr>
              <a:buClr>
                <a:schemeClr val="tx2"/>
              </a:buClr>
              <a:defRPr sz="1800">
                <a:latin typeface="Arial"/>
                <a:cs typeface="Aria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Inhaltsplatzhalter 3"/>
          <p:cNvSpPr>
            <a:spLocks noGrp="1"/>
          </p:cNvSpPr>
          <p:nvPr>
            <p:ph sz="half" idx="2"/>
          </p:nvPr>
        </p:nvSpPr>
        <p:spPr>
          <a:xfrm>
            <a:off x="4648200" y="876300"/>
            <a:ext cx="4038600" cy="5097463"/>
          </a:xfrm>
        </p:spPr>
        <p:txBody>
          <a:bodyPr/>
          <a:lstStyle>
            <a:lvl1pPr>
              <a:buClr>
                <a:schemeClr val="tx2"/>
              </a:buClr>
              <a:defRPr sz="2800">
                <a:latin typeface="Arial"/>
                <a:cs typeface="Arial"/>
              </a:defRPr>
            </a:lvl1pPr>
            <a:lvl2pPr>
              <a:buClr>
                <a:schemeClr val="tx2"/>
              </a:buClr>
              <a:defRPr sz="2400">
                <a:latin typeface="Arial"/>
                <a:cs typeface="Arial"/>
              </a:defRPr>
            </a:lvl2pPr>
            <a:lvl3pPr>
              <a:buClr>
                <a:schemeClr val="tx2"/>
              </a:buClr>
              <a:defRPr sz="2000">
                <a:latin typeface="Arial"/>
                <a:cs typeface="Arial"/>
              </a:defRPr>
            </a:lvl3pPr>
            <a:lvl4pPr>
              <a:buClr>
                <a:schemeClr val="tx2"/>
              </a:buClr>
              <a:defRPr sz="1800">
                <a:latin typeface="Arial"/>
                <a:cs typeface="Arial"/>
              </a:defRPr>
            </a:lvl4pPr>
            <a:lvl5pPr>
              <a:buClr>
                <a:schemeClr val="tx2"/>
              </a:buClr>
              <a:defRPr sz="1800">
                <a:latin typeface="Arial"/>
                <a:cs typeface="Aria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16"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8"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02B1D284-A13A-469F-A36E-8E1281A8450A}" type="slidenum">
              <a:rPr lang="de-DE" smtClean="0"/>
              <a:pPr>
                <a:defRPr/>
              </a:pPr>
              <a:t>‹#›</a:t>
            </a:fld>
            <a:endParaRPr lang="de-DE" dirty="0"/>
          </a:p>
        </p:txBody>
      </p:sp>
      <p:pic>
        <p:nvPicPr>
          <p:cNvPr id="9" name="Picture 7" descr="CFRR_horizontal_logo_RGB.jpg"/>
          <p:cNvPicPr>
            <a:picLocks noChangeAspect="1"/>
          </p:cNvPicPr>
          <p:nvPr userDrawn="1"/>
        </p:nvPicPr>
        <p:blipFill>
          <a:blip r:embed="rId2" cstate="print"/>
          <a:stretch>
            <a:fillRect/>
          </a:stretch>
        </p:blipFill>
        <p:spPr bwMode="auto">
          <a:xfrm>
            <a:off x="151970" y="6440488"/>
            <a:ext cx="1276889" cy="312737"/>
          </a:xfrm>
          <a:prstGeom prst="rect">
            <a:avLst/>
          </a:prstGeom>
          <a:noFill/>
          <a:ln w="9525">
            <a:noFill/>
            <a:miter lim="800000"/>
            <a:headEnd/>
            <a:tailEnd/>
          </a:ln>
        </p:spPr>
      </p:pic>
      <p:cxnSp>
        <p:nvCxnSpPr>
          <p:cNvPr id="11" name="Straight Connector 10"/>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477209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12"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de-DE" dirty="0">
              <a:solidFill>
                <a:prstClr val="white"/>
              </a:solidFill>
              <a:latin typeface="Arial"/>
            </a:endParaRPr>
          </a:p>
        </p:txBody>
      </p:sp>
      <p:sp>
        <p:nvSpPr>
          <p:cNvPr id="3" name="Textplatzhalter 2"/>
          <p:cNvSpPr>
            <a:spLocks noGrp="1"/>
          </p:cNvSpPr>
          <p:nvPr>
            <p:ph type="body" idx="1"/>
          </p:nvPr>
        </p:nvSpPr>
        <p:spPr>
          <a:xfrm>
            <a:off x="457200" y="809625"/>
            <a:ext cx="4040188" cy="790575"/>
          </a:xfrm>
        </p:spPr>
        <p:txBody>
          <a:bodyPr anchor="b"/>
          <a:lstStyle>
            <a:lvl1pPr marL="0" indent="0">
              <a:buNone/>
              <a:defRPr sz="2400" b="1">
                <a:solidFill>
                  <a:srgbClr val="91BE3A"/>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Inhaltsplatzhalter 3"/>
          <p:cNvSpPr>
            <a:spLocks noGrp="1"/>
          </p:cNvSpPr>
          <p:nvPr>
            <p:ph sz="half" idx="2"/>
          </p:nvPr>
        </p:nvSpPr>
        <p:spPr>
          <a:xfrm>
            <a:off x="457200" y="1600200"/>
            <a:ext cx="4040188" cy="4454524"/>
          </a:xfrm>
        </p:spPr>
        <p:txBody>
          <a:bodyPr/>
          <a:lstStyle>
            <a:lvl1pPr>
              <a:buClr>
                <a:schemeClr val="tx2"/>
              </a:buClr>
              <a:defRPr sz="2400">
                <a:latin typeface="Arial"/>
                <a:cs typeface="Arial"/>
              </a:defRPr>
            </a:lvl1pPr>
            <a:lvl2pPr>
              <a:buClr>
                <a:schemeClr val="tx2"/>
              </a:buClr>
              <a:defRPr sz="2000">
                <a:latin typeface="Arial"/>
                <a:cs typeface="Arial"/>
              </a:defRPr>
            </a:lvl2pPr>
            <a:lvl3pPr>
              <a:buClr>
                <a:schemeClr val="tx2"/>
              </a:buClr>
              <a:defRPr sz="1800">
                <a:latin typeface="Arial"/>
                <a:cs typeface="Arial"/>
              </a:defRPr>
            </a:lvl3pPr>
            <a:lvl4pPr>
              <a:buClr>
                <a:schemeClr val="tx2"/>
              </a:buClr>
              <a:defRPr sz="1600">
                <a:latin typeface="Arial"/>
                <a:cs typeface="Arial"/>
              </a:defRPr>
            </a:lvl4pPr>
            <a:lvl5pPr>
              <a:buClr>
                <a:schemeClr val="tx2"/>
              </a:buClr>
              <a:defRPr sz="1600">
                <a:latin typeface="Arial"/>
                <a:cs typeface="Aria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5" name="Textplatzhalter 4"/>
          <p:cNvSpPr>
            <a:spLocks noGrp="1"/>
          </p:cNvSpPr>
          <p:nvPr>
            <p:ph type="body" sz="quarter" idx="3"/>
          </p:nvPr>
        </p:nvSpPr>
        <p:spPr>
          <a:xfrm>
            <a:off x="4645025" y="809625"/>
            <a:ext cx="4041775" cy="790575"/>
          </a:xfrm>
        </p:spPr>
        <p:txBody>
          <a:bodyPr anchor="b"/>
          <a:lstStyle>
            <a:lvl1pPr marL="0" indent="0">
              <a:buNone/>
              <a:defRPr sz="2400" b="1">
                <a:solidFill>
                  <a:srgbClr val="91BE3A"/>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Inhaltsplatzhalter 5"/>
          <p:cNvSpPr>
            <a:spLocks noGrp="1"/>
          </p:cNvSpPr>
          <p:nvPr>
            <p:ph sz="quarter" idx="4"/>
          </p:nvPr>
        </p:nvSpPr>
        <p:spPr>
          <a:xfrm>
            <a:off x="4645025" y="1600199"/>
            <a:ext cx="4041775" cy="4454525"/>
          </a:xfrm>
        </p:spPr>
        <p:txBody>
          <a:bodyPr/>
          <a:lstStyle>
            <a:lvl1pPr>
              <a:buClr>
                <a:schemeClr val="tx2"/>
              </a:buClr>
              <a:defRPr sz="2400">
                <a:latin typeface="Arial"/>
                <a:cs typeface="Arial"/>
              </a:defRPr>
            </a:lvl1pPr>
            <a:lvl2pPr>
              <a:buClr>
                <a:schemeClr val="tx2"/>
              </a:buClr>
              <a:defRPr sz="2000">
                <a:latin typeface="Arial"/>
                <a:cs typeface="Arial"/>
              </a:defRPr>
            </a:lvl2pPr>
            <a:lvl3pPr>
              <a:buClr>
                <a:schemeClr val="tx2"/>
              </a:buClr>
              <a:defRPr sz="1800">
                <a:latin typeface="Arial"/>
                <a:cs typeface="Arial"/>
              </a:defRPr>
            </a:lvl3pPr>
            <a:lvl4pPr>
              <a:buClr>
                <a:schemeClr val="tx2"/>
              </a:buClr>
              <a:defRPr sz="1600">
                <a:latin typeface="Arial"/>
                <a:cs typeface="Arial"/>
              </a:defRPr>
            </a:lvl4pPr>
            <a:lvl5pPr>
              <a:buClr>
                <a:schemeClr val="tx2"/>
              </a:buClr>
              <a:defRPr sz="1600">
                <a:latin typeface="Arial"/>
                <a:cs typeface="Aria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22"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10"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93984C94-E893-48F7-8889-CC606DFC6EBD}" type="slidenum">
              <a:rPr lang="de-DE" smtClean="0"/>
              <a:pPr>
                <a:defRPr/>
              </a:pPr>
              <a:t>‹#›</a:t>
            </a:fld>
            <a:endParaRPr lang="de-DE" dirty="0"/>
          </a:p>
        </p:txBody>
      </p:sp>
      <p:pic>
        <p:nvPicPr>
          <p:cNvPr id="11" name="Picture 7" descr="CFRR_horizontal_logo_RGB.jpg"/>
          <p:cNvPicPr>
            <a:picLocks noChangeAspect="1"/>
          </p:cNvPicPr>
          <p:nvPr userDrawn="1"/>
        </p:nvPicPr>
        <p:blipFill>
          <a:blip r:embed="rId2" cstate="print"/>
          <a:stretch>
            <a:fillRect/>
          </a:stretch>
        </p:blipFill>
        <p:spPr bwMode="auto">
          <a:xfrm>
            <a:off x="151970" y="6440488"/>
            <a:ext cx="1276889" cy="312737"/>
          </a:xfrm>
          <a:prstGeom prst="rect">
            <a:avLst/>
          </a:prstGeom>
          <a:noFill/>
          <a:ln w="9525">
            <a:noFill/>
            <a:miter lim="800000"/>
            <a:headEnd/>
            <a:tailEnd/>
          </a:ln>
        </p:spPr>
      </p:pic>
      <p:cxnSp>
        <p:nvCxnSpPr>
          <p:cNvPr id="13" name="Straight Connector 12"/>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735959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8"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de-DE" dirty="0">
              <a:solidFill>
                <a:prstClr val="white"/>
              </a:solidFill>
              <a:latin typeface="Arial"/>
            </a:endParaRPr>
          </a:p>
        </p:txBody>
      </p:sp>
      <p:sp>
        <p:nvSpPr>
          <p:cNvPr id="16"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6"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20CA74FD-FF86-4178-AC67-5639A3C92407}" type="slidenum">
              <a:rPr lang="de-DE" smtClean="0"/>
              <a:pPr>
                <a:defRPr/>
              </a:pPr>
              <a:t>‹#›</a:t>
            </a:fld>
            <a:endParaRPr lang="de-DE" dirty="0"/>
          </a:p>
        </p:txBody>
      </p:sp>
      <p:pic>
        <p:nvPicPr>
          <p:cNvPr id="7" name="Picture 7" descr="CFRR_horizontal_logo_RGB.jpg"/>
          <p:cNvPicPr>
            <a:picLocks noChangeAspect="1"/>
          </p:cNvPicPr>
          <p:nvPr userDrawn="1"/>
        </p:nvPicPr>
        <p:blipFill>
          <a:blip r:embed="rId2" cstate="print"/>
          <a:stretch>
            <a:fillRect/>
          </a:stretch>
        </p:blipFill>
        <p:spPr bwMode="auto">
          <a:xfrm>
            <a:off x="151970" y="6440488"/>
            <a:ext cx="1276889" cy="312737"/>
          </a:xfrm>
          <a:prstGeom prst="rect">
            <a:avLst/>
          </a:prstGeom>
          <a:noFill/>
          <a:ln w="9525">
            <a:noFill/>
            <a:miter lim="800000"/>
            <a:headEnd/>
            <a:tailEnd/>
          </a:ln>
        </p:spPr>
      </p:pic>
      <p:cxnSp>
        <p:nvCxnSpPr>
          <p:cNvPr id="9" name="Straight Connector 8"/>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592768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11"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de-DE" dirty="0">
              <a:solidFill>
                <a:prstClr val="white"/>
              </a:solidFill>
              <a:latin typeface="Arial"/>
            </a:endParaRPr>
          </a:p>
        </p:txBody>
      </p:sp>
      <p:sp>
        <p:nvSpPr>
          <p:cNvPr id="8" name="Titel 1"/>
          <p:cNvSpPr txBox="1">
            <a:spLocks/>
          </p:cNvSpPr>
          <p:nvPr userDrawn="1"/>
        </p:nvSpPr>
        <p:spPr>
          <a:xfrm>
            <a:off x="152400" y="-50800"/>
            <a:ext cx="7496175" cy="639763"/>
          </a:xfrm>
          <a:prstGeom prst="rect">
            <a:avLst/>
          </a:prstGeom>
        </p:spPr>
        <p:txBody>
          <a:bodyPr anchor="ctr">
            <a:normAutofit/>
          </a:bodyPr>
          <a:lstStyle>
            <a:lvl1pPr algn="l">
              <a:defRPr sz="2400">
                <a:solidFill>
                  <a:schemeClr val="bg1"/>
                </a:solidFill>
                <a:latin typeface="Arial"/>
              </a:defRPr>
            </a:lvl1pPr>
          </a:lstStyle>
          <a:p>
            <a:pPr defTabSz="457200">
              <a:spcBef>
                <a:spcPct val="0"/>
              </a:spcBef>
              <a:defRPr/>
            </a:pPr>
            <a:r>
              <a:rPr lang="de-AT" b="1" dirty="0" smtClean="0">
                <a:solidFill>
                  <a:prstClr val="white"/>
                </a:solidFill>
                <a:ea typeface="+mj-ea"/>
                <a:cs typeface="Arial"/>
              </a:rPr>
              <a:t>Mastertitelformat bearbeiten</a:t>
            </a:r>
            <a:endParaRPr lang="de-DE" b="1" dirty="0">
              <a:solidFill>
                <a:prstClr val="white"/>
              </a:solidFill>
              <a:ea typeface="+mj-ea"/>
              <a:cs typeface="Arial"/>
            </a:endParaRPr>
          </a:p>
        </p:txBody>
      </p:sp>
      <p:sp>
        <p:nvSpPr>
          <p:cNvPr id="2" name="Titel 1"/>
          <p:cNvSpPr>
            <a:spLocks noGrp="1"/>
          </p:cNvSpPr>
          <p:nvPr>
            <p:ph type="title"/>
          </p:nvPr>
        </p:nvSpPr>
        <p:spPr>
          <a:xfrm>
            <a:off x="457200" y="996950"/>
            <a:ext cx="3008313" cy="1162050"/>
          </a:xfrm>
        </p:spPr>
        <p:txBody>
          <a:bodyPr anchor="b"/>
          <a:lstStyle>
            <a:lvl1pPr algn="l">
              <a:defRPr sz="2000" b="1">
                <a:solidFill>
                  <a:srgbClr val="91BE3A"/>
                </a:solidFill>
                <a:latin typeface="Arial"/>
                <a:cs typeface="Arial"/>
              </a:defRPr>
            </a:lvl1pPr>
          </a:lstStyle>
          <a:p>
            <a:r>
              <a:rPr lang="en-US" dirty="0" smtClean="0"/>
              <a:t>Click to edit Master title style</a:t>
            </a:r>
            <a:endParaRPr lang="de-DE" dirty="0"/>
          </a:p>
        </p:txBody>
      </p:sp>
      <p:sp>
        <p:nvSpPr>
          <p:cNvPr id="3" name="Inhaltsplatzhalter 2"/>
          <p:cNvSpPr>
            <a:spLocks noGrp="1"/>
          </p:cNvSpPr>
          <p:nvPr>
            <p:ph idx="1"/>
          </p:nvPr>
        </p:nvSpPr>
        <p:spPr>
          <a:xfrm>
            <a:off x="3575050" y="1003300"/>
            <a:ext cx="5111750" cy="5122863"/>
          </a:xfrm>
        </p:spPr>
        <p:txBody>
          <a:bodyPr/>
          <a:lstStyle>
            <a:lvl1pPr>
              <a:buClr>
                <a:schemeClr val="tx2"/>
              </a:buClr>
              <a:defRPr sz="3200">
                <a:latin typeface="Arial"/>
                <a:cs typeface="Arial"/>
              </a:defRPr>
            </a:lvl1pPr>
            <a:lvl2pPr>
              <a:buClr>
                <a:schemeClr val="tx2"/>
              </a:buClr>
              <a:defRPr sz="2800">
                <a:latin typeface="Arial"/>
                <a:cs typeface="Arial"/>
              </a:defRPr>
            </a:lvl2pPr>
            <a:lvl3pPr>
              <a:buClr>
                <a:schemeClr val="tx2"/>
              </a:buClr>
              <a:defRPr sz="2400">
                <a:latin typeface="Arial"/>
                <a:cs typeface="Arial"/>
              </a:defRPr>
            </a:lvl3pPr>
            <a:lvl4pPr>
              <a:buClr>
                <a:schemeClr val="tx2"/>
              </a:buClr>
              <a:defRPr sz="2000">
                <a:latin typeface="Arial"/>
                <a:cs typeface="Arial"/>
              </a:defRPr>
            </a:lvl4pPr>
            <a:lvl5pPr>
              <a:buClr>
                <a:schemeClr val="tx2"/>
              </a:buClr>
              <a:defRPr sz="2000">
                <a:latin typeface="Arial"/>
                <a:cs typeface="Arial"/>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Textplatzhalter 3"/>
          <p:cNvSpPr>
            <a:spLocks noGrp="1"/>
          </p:cNvSpPr>
          <p:nvPr>
            <p:ph type="body" sz="half" idx="2"/>
          </p:nvPr>
        </p:nvSpPr>
        <p:spPr>
          <a:xfrm>
            <a:off x="457200" y="2159000"/>
            <a:ext cx="3008313" cy="3967163"/>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8439575F-F08B-4A36-A648-393E184CFAA9}" type="slidenum">
              <a:rPr lang="de-DE" smtClean="0"/>
              <a:pPr>
                <a:defRPr/>
              </a:pPr>
              <a:t>‹#›</a:t>
            </a:fld>
            <a:endParaRPr lang="de-DE" dirty="0"/>
          </a:p>
        </p:txBody>
      </p:sp>
      <p:pic>
        <p:nvPicPr>
          <p:cNvPr id="10" name="Picture 7" descr="CFRR_horizontal_logo_RGB.jpg"/>
          <p:cNvPicPr>
            <a:picLocks noChangeAspect="1"/>
          </p:cNvPicPr>
          <p:nvPr userDrawn="1"/>
        </p:nvPicPr>
        <p:blipFill>
          <a:blip r:embed="rId2" cstate="print"/>
          <a:stretch>
            <a:fillRect/>
          </a:stretch>
        </p:blipFill>
        <p:spPr bwMode="auto">
          <a:xfrm>
            <a:off x="151970" y="6440488"/>
            <a:ext cx="1276889" cy="312737"/>
          </a:xfrm>
          <a:prstGeom prst="rect">
            <a:avLst/>
          </a:prstGeom>
          <a:noFill/>
          <a:ln w="9525">
            <a:noFill/>
            <a:miter lim="800000"/>
            <a:headEnd/>
            <a:tailEnd/>
          </a:ln>
        </p:spPr>
      </p:pic>
      <p:cxnSp>
        <p:nvCxnSpPr>
          <p:cNvPr id="12" name="Straight Connector 11"/>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84254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545933-9B8F-4835-834A-2A9E031849E1}" type="datetimeFigureOut">
              <a:rPr lang="en-US" smtClean="0"/>
              <a:pPr/>
              <a:t>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E9F7AE-31E2-42E0-B799-DB38D38F4BAA}"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606925"/>
            <a:ext cx="5486400" cy="566738"/>
          </a:xfrm>
        </p:spPr>
        <p:txBody>
          <a:bodyPr anchor="b"/>
          <a:lstStyle>
            <a:lvl1pPr algn="l">
              <a:defRPr sz="2000" b="1">
                <a:solidFill>
                  <a:srgbClr val="91BE3A"/>
                </a:solidFill>
                <a:latin typeface="Arial"/>
                <a:cs typeface="Arial"/>
              </a:defRPr>
            </a:lvl1pPr>
          </a:lstStyle>
          <a:p>
            <a:r>
              <a:rPr lang="en-US" dirty="0" smtClean="0"/>
              <a:t>Click to edit Master title style</a:t>
            </a:r>
            <a:endParaRPr lang="de-DE" dirty="0"/>
          </a:p>
        </p:txBody>
      </p:sp>
      <p:sp>
        <p:nvSpPr>
          <p:cNvPr id="3" name="Bildplatzhalter 2"/>
          <p:cNvSpPr>
            <a:spLocks noGrp="1"/>
          </p:cNvSpPr>
          <p:nvPr>
            <p:ph type="pic" idx="1"/>
          </p:nvPr>
        </p:nvSpPr>
        <p:spPr>
          <a:xfrm>
            <a:off x="1792288" y="419100"/>
            <a:ext cx="5486400" cy="4114800"/>
          </a:xfrm>
        </p:spPr>
        <p:txBody>
          <a:bodyPr rtlCol="0">
            <a:normAutofit/>
          </a:bodyPr>
          <a:lstStyle>
            <a:lvl1pPr marL="0" indent="0">
              <a:buNone/>
              <a:defRPr sz="3200">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de-DE" noProof="0" dirty="0"/>
          </a:p>
        </p:txBody>
      </p:sp>
      <p:sp>
        <p:nvSpPr>
          <p:cNvPr id="4" name="Textplatzhalter 3"/>
          <p:cNvSpPr>
            <a:spLocks noGrp="1"/>
          </p:cNvSpPr>
          <p:nvPr>
            <p:ph type="body" sz="half" idx="2"/>
          </p:nvPr>
        </p:nvSpPr>
        <p:spPr>
          <a:xfrm>
            <a:off x="1792288" y="5173663"/>
            <a:ext cx="5486400" cy="804862"/>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68E86A31-CC98-41FA-BB42-FF0321889A07}" type="slidenum">
              <a:rPr lang="de-DE" smtClean="0"/>
              <a:pPr>
                <a:defRPr/>
              </a:pPr>
              <a:t>‹#›</a:t>
            </a:fld>
            <a:endParaRPr lang="de-DE" dirty="0"/>
          </a:p>
        </p:txBody>
      </p:sp>
      <p:pic>
        <p:nvPicPr>
          <p:cNvPr id="8" name="Picture 7" descr="CFRR_horizontal_logo_RGB.jpg"/>
          <p:cNvPicPr>
            <a:picLocks noChangeAspect="1"/>
          </p:cNvPicPr>
          <p:nvPr userDrawn="1"/>
        </p:nvPicPr>
        <p:blipFill>
          <a:blip r:embed="rId2" cstate="print"/>
          <a:stretch>
            <a:fillRect/>
          </a:stretch>
        </p:blipFill>
        <p:spPr bwMode="auto">
          <a:xfrm>
            <a:off x="151970" y="6440488"/>
            <a:ext cx="1276889" cy="312737"/>
          </a:xfrm>
          <a:prstGeom prst="rect">
            <a:avLst/>
          </a:prstGeom>
          <a:noFill/>
          <a:ln w="9525">
            <a:noFill/>
            <a:miter lim="800000"/>
            <a:headEnd/>
            <a:tailEnd/>
          </a:ln>
        </p:spPr>
      </p:pic>
      <p:cxnSp>
        <p:nvCxnSpPr>
          <p:cNvPr id="9" name="Straight Connector 8"/>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746118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rgbClr val="91BE3A"/>
                </a:solidFill>
                <a:latin typeface="Arial"/>
                <a:cs typeface="Arial"/>
              </a:defRPr>
            </a:lvl1pPr>
          </a:lstStyle>
          <a:p>
            <a:r>
              <a:rPr lang="en-US" dirty="0" smtClean="0"/>
              <a:t>Click to edit Master title style</a:t>
            </a:r>
            <a:endParaRPr lang="de-DE" dirty="0"/>
          </a:p>
        </p:txBody>
      </p:sp>
      <p:sp>
        <p:nvSpPr>
          <p:cNvPr id="3" name="Vertikaler Textplatzhalter 2"/>
          <p:cNvSpPr>
            <a:spLocks noGrp="1"/>
          </p:cNvSpPr>
          <p:nvPr>
            <p:ph type="body" orient="vert" idx="1"/>
          </p:nvPr>
        </p:nvSpPr>
        <p:spPr/>
        <p:txBody>
          <a:bodyPr vert="eaVert"/>
          <a:lstStyle>
            <a:lvl1pPr>
              <a:buClr>
                <a:schemeClr val="tx2"/>
              </a:buClr>
              <a:defRPr>
                <a:latin typeface="Arial"/>
                <a:cs typeface="Arial"/>
              </a:defRPr>
            </a:lvl1pPr>
            <a:lvl2pPr>
              <a:buClr>
                <a:schemeClr val="tx2"/>
              </a:buClr>
              <a:defRPr>
                <a:latin typeface="Arial"/>
                <a:cs typeface="Arial"/>
              </a:defRPr>
            </a:lvl2pPr>
            <a:lvl3pPr>
              <a:buClr>
                <a:schemeClr val="tx2"/>
              </a:buClr>
              <a:defRPr>
                <a:latin typeface="Arial"/>
                <a:cs typeface="Arial"/>
              </a:defRPr>
            </a:lvl3pPr>
            <a:lvl4pPr>
              <a:buClr>
                <a:schemeClr val="tx2"/>
              </a:buClr>
              <a:defRPr>
                <a:latin typeface="Arial"/>
                <a:cs typeface="Arial"/>
              </a:defRPr>
            </a:lvl4pPr>
            <a:lvl5pPr>
              <a:buClr>
                <a:schemeClr val="tx2"/>
              </a:buClr>
              <a:defRPr>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6" name="Foliennummernplatzhalter 5"/>
          <p:cNvSpPr>
            <a:spLocks noGrp="1"/>
          </p:cNvSpPr>
          <p:nvPr>
            <p:ph type="sldNum" sz="quarter" idx="10"/>
          </p:nvPr>
        </p:nvSpPr>
        <p:spPr>
          <a:xfrm rot="5400000">
            <a:off x="-884237" y="4876800"/>
            <a:ext cx="2133600" cy="365125"/>
          </a:xfrm>
        </p:spPr>
        <p:txBody>
          <a:bodyPr/>
          <a:lstStyle>
            <a:lvl1pPr>
              <a:defRPr sz="1800">
                <a:solidFill>
                  <a:srgbClr val="86878B"/>
                </a:solidFill>
                <a:latin typeface="Arial"/>
                <a:cs typeface="Arial"/>
              </a:defRPr>
            </a:lvl1pPr>
          </a:lstStyle>
          <a:p>
            <a:pPr>
              <a:defRPr/>
            </a:pPr>
            <a:fld id="{147B14AD-7EC0-4B2F-A55D-F13F0823A5F3}" type="slidenum">
              <a:rPr lang="de-DE" smtClean="0"/>
              <a:pPr>
                <a:defRPr/>
              </a:pPr>
              <a:t>‹#›</a:t>
            </a:fld>
            <a:endParaRPr lang="de-DE" dirty="0"/>
          </a:p>
        </p:txBody>
      </p:sp>
      <p:pic>
        <p:nvPicPr>
          <p:cNvPr id="7" name="Picture 7" descr="CFRR_horizontal_logo_RGB.jpg"/>
          <p:cNvPicPr>
            <a:picLocks noChangeAspect="1"/>
          </p:cNvPicPr>
          <p:nvPr userDrawn="1"/>
        </p:nvPicPr>
        <p:blipFill>
          <a:blip r:embed="rId2" cstate="print"/>
          <a:stretch>
            <a:fillRect/>
          </a:stretch>
        </p:blipFill>
        <p:spPr bwMode="auto">
          <a:xfrm>
            <a:off x="151970" y="6440488"/>
            <a:ext cx="1276889" cy="312737"/>
          </a:xfrm>
          <a:prstGeom prst="rect">
            <a:avLst/>
          </a:prstGeom>
          <a:noFill/>
          <a:ln w="9525">
            <a:noFill/>
            <a:miter lim="800000"/>
            <a:headEnd/>
            <a:tailEnd/>
          </a:ln>
        </p:spPr>
      </p:pic>
      <p:cxnSp>
        <p:nvCxnSpPr>
          <p:cNvPr id="8" name="Straight Connector 7"/>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710468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lvl1pPr algn="l">
              <a:defRPr>
                <a:solidFill>
                  <a:srgbClr val="91BE3A"/>
                </a:solidFill>
                <a:latin typeface="Arial"/>
                <a:cs typeface="Arial"/>
              </a:defRPr>
            </a:lvl1pPr>
          </a:lstStyle>
          <a:p>
            <a:r>
              <a:rPr lang="en-US" dirty="0" smtClean="0"/>
              <a:t>Click to edit Master title style</a:t>
            </a:r>
            <a:endParaRPr lang="de-DE" dirty="0"/>
          </a:p>
        </p:txBody>
      </p:sp>
      <p:sp>
        <p:nvSpPr>
          <p:cNvPr id="3" name="Vertikaler Textplatzhalter 2"/>
          <p:cNvSpPr>
            <a:spLocks noGrp="1"/>
          </p:cNvSpPr>
          <p:nvPr>
            <p:ph type="body" orient="vert" idx="1"/>
          </p:nvPr>
        </p:nvSpPr>
        <p:spPr>
          <a:xfrm>
            <a:off x="457200" y="274638"/>
            <a:ext cx="6019800" cy="5851525"/>
          </a:xfrm>
        </p:spPr>
        <p:txBody>
          <a:bodyPr vert="eaVert"/>
          <a:lstStyle>
            <a:lvl1pPr>
              <a:buClr>
                <a:schemeClr val="tx2"/>
              </a:buClr>
              <a:defRPr>
                <a:latin typeface="Arial"/>
                <a:cs typeface="Arial"/>
              </a:defRPr>
            </a:lvl1pPr>
            <a:lvl2pPr>
              <a:buClr>
                <a:schemeClr val="tx2"/>
              </a:buClr>
              <a:defRPr>
                <a:latin typeface="Arial"/>
                <a:cs typeface="Arial"/>
              </a:defRPr>
            </a:lvl2pPr>
            <a:lvl3pPr>
              <a:buClr>
                <a:schemeClr val="tx2"/>
              </a:buClr>
              <a:defRPr>
                <a:latin typeface="Arial"/>
                <a:cs typeface="Arial"/>
              </a:defRPr>
            </a:lvl3pPr>
            <a:lvl4pPr>
              <a:buClr>
                <a:schemeClr val="tx2"/>
              </a:buClr>
              <a:defRPr>
                <a:latin typeface="Arial"/>
                <a:cs typeface="Arial"/>
              </a:defRPr>
            </a:lvl4pPr>
            <a:lvl5pPr>
              <a:buClr>
                <a:schemeClr val="tx2"/>
              </a:buClr>
              <a:defRPr>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Foliennummernplatzhalter 5"/>
          <p:cNvSpPr>
            <a:spLocks noGrp="1"/>
          </p:cNvSpPr>
          <p:nvPr>
            <p:ph type="sldNum" sz="quarter" idx="10"/>
          </p:nvPr>
        </p:nvSpPr>
        <p:spPr>
          <a:xfrm rot="5400000">
            <a:off x="-792162" y="4872037"/>
            <a:ext cx="2133600" cy="365125"/>
          </a:xfrm>
        </p:spPr>
        <p:txBody>
          <a:bodyPr/>
          <a:lstStyle>
            <a:lvl1pPr>
              <a:defRPr sz="1800">
                <a:solidFill>
                  <a:srgbClr val="86878B"/>
                </a:solidFill>
                <a:latin typeface="Arial"/>
                <a:cs typeface="Arial"/>
              </a:defRPr>
            </a:lvl1pPr>
          </a:lstStyle>
          <a:p>
            <a:pPr>
              <a:defRPr/>
            </a:pPr>
            <a:fld id="{F4CAF6CA-DE6B-41A1-94F5-B108E68B8D66}" type="slidenum">
              <a:rPr lang="de-DE" smtClean="0"/>
              <a:pPr>
                <a:defRPr/>
              </a:pPr>
              <a:t>‹#›</a:t>
            </a:fld>
            <a:endParaRPr lang="de-DE" dirty="0"/>
          </a:p>
        </p:txBody>
      </p:sp>
    </p:spTree>
    <p:extLst>
      <p:ext uri="{BB962C8B-B14F-4D97-AF65-F5344CB8AC3E}">
        <p14:creationId xmlns:p14="http://schemas.microsoft.com/office/powerpoint/2010/main" val="2492502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2885B6-413D-477F-B092-1FD9DE08A489}" type="datetimeFigureOut">
              <a:rPr lang="en-US" smtClean="0">
                <a:solidFill>
                  <a:prstClr val="black">
                    <a:tint val="75000"/>
                  </a:prstClr>
                </a:solidFill>
              </a:rPr>
              <a:pPr/>
              <a:t>1/13/2015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D542E4A-A5AB-4739-B9DE-6D10030021D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471158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545933-9B8F-4835-834A-2A9E031849E1}" type="datetimeFigureOut">
              <a:rPr lang="en-US" smtClean="0">
                <a:solidFill>
                  <a:prstClr val="black">
                    <a:tint val="75000"/>
                  </a:prstClr>
                </a:solidFill>
              </a:rPr>
              <a:pPr/>
              <a:t>1/13/2015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CE9F7AE-31E2-42E0-B799-DB38D38F4BA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10847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545933-9B8F-4835-834A-2A9E031849E1}" type="datetimeFigureOut">
              <a:rPr lang="en-US" smtClean="0">
                <a:solidFill>
                  <a:prstClr val="black">
                    <a:tint val="75000"/>
                  </a:prstClr>
                </a:solidFill>
              </a:rPr>
              <a:pPr/>
              <a:t>1/13/2015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CE9F7AE-31E2-42E0-B799-DB38D38F4BA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330584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545933-9B8F-4835-834A-2A9E031849E1}" type="datetimeFigureOut">
              <a:rPr lang="en-US" smtClean="0">
                <a:solidFill>
                  <a:prstClr val="black">
                    <a:tint val="75000"/>
                  </a:prstClr>
                </a:solidFill>
              </a:rPr>
              <a:pPr/>
              <a:t>1/13/2015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CE9F7AE-31E2-42E0-B799-DB38D38F4BA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792217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545933-9B8F-4835-834A-2A9E031849E1}" type="datetimeFigureOut">
              <a:rPr lang="en-US" smtClean="0">
                <a:solidFill>
                  <a:prstClr val="black">
                    <a:tint val="75000"/>
                  </a:prstClr>
                </a:solidFill>
              </a:rPr>
              <a:pPr/>
              <a:t>1/13/2015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CE9F7AE-31E2-42E0-B799-DB38D38F4BA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842961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545933-9B8F-4835-834A-2A9E031849E1}" type="datetimeFigureOut">
              <a:rPr lang="en-US" smtClean="0">
                <a:solidFill>
                  <a:prstClr val="black">
                    <a:tint val="75000"/>
                  </a:prstClr>
                </a:solidFill>
              </a:rPr>
              <a:pPr/>
              <a:t>1/13/2015</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CE9F7AE-31E2-42E0-B799-DB38D38F4BA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3299540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545933-9B8F-4835-834A-2A9E031849E1}" type="datetimeFigureOut">
              <a:rPr lang="en-US" smtClean="0">
                <a:solidFill>
                  <a:prstClr val="black">
                    <a:tint val="75000"/>
                  </a:prstClr>
                </a:solidFill>
              </a:rPr>
              <a:pPr/>
              <a:t>1/13/2015</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CE9F7AE-31E2-42E0-B799-DB38D38F4BA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65704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545933-9B8F-4835-834A-2A9E031849E1}" type="datetimeFigureOut">
              <a:rPr lang="en-US" smtClean="0"/>
              <a:pPr/>
              <a:t>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E9F7AE-31E2-42E0-B799-DB38D38F4BAA}" type="slidenum">
              <a:rPr lang="en-US" smtClean="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545933-9B8F-4835-834A-2A9E031849E1}" type="datetimeFigureOut">
              <a:rPr lang="en-US" smtClean="0">
                <a:solidFill>
                  <a:prstClr val="black">
                    <a:tint val="75000"/>
                  </a:prstClr>
                </a:solidFill>
              </a:rPr>
              <a:pPr/>
              <a:t>1/13/2015</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CE9F7AE-31E2-42E0-B799-DB38D38F4BA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178564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545933-9B8F-4835-834A-2A9E031849E1}" type="datetimeFigureOut">
              <a:rPr lang="en-US" smtClean="0">
                <a:solidFill>
                  <a:prstClr val="black">
                    <a:tint val="75000"/>
                  </a:prstClr>
                </a:solidFill>
              </a:rPr>
              <a:pPr/>
              <a:t>1/13/2015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CE9F7AE-31E2-42E0-B799-DB38D38F4BA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954249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545933-9B8F-4835-834A-2A9E031849E1}" type="datetimeFigureOut">
              <a:rPr lang="en-US" smtClean="0">
                <a:solidFill>
                  <a:prstClr val="black">
                    <a:tint val="75000"/>
                  </a:prstClr>
                </a:solidFill>
              </a:rPr>
              <a:pPr/>
              <a:t>1/13/2015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CE9F7AE-31E2-42E0-B799-DB38D38F4BA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4801825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545933-9B8F-4835-834A-2A9E031849E1}" type="datetimeFigureOut">
              <a:rPr lang="en-US" smtClean="0">
                <a:solidFill>
                  <a:prstClr val="black">
                    <a:tint val="75000"/>
                  </a:prstClr>
                </a:solidFill>
              </a:rPr>
              <a:pPr/>
              <a:t>1/13/2015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CE9F7AE-31E2-42E0-B799-DB38D38F4BA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849737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545933-9B8F-4835-834A-2A9E031849E1}" type="datetimeFigureOut">
              <a:rPr lang="en-US" smtClean="0">
                <a:solidFill>
                  <a:prstClr val="black">
                    <a:tint val="75000"/>
                  </a:prstClr>
                </a:solidFill>
              </a:rPr>
              <a:pPr/>
              <a:t>1/13/2015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CE9F7AE-31E2-42E0-B799-DB38D38F4BA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6583349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054100"/>
            <a:ext cx="8229600" cy="5072063"/>
          </a:xfrm>
        </p:spPr>
        <p:txBody>
          <a:bodyPr/>
          <a:lstStyle>
            <a:lvl1pPr>
              <a:defRPr>
                <a:latin typeface="Arial"/>
                <a:cs typeface="Arial"/>
              </a:defRPr>
            </a:lvl1pPr>
            <a:lvl2pPr>
              <a:buClr>
                <a:srgbClr val="9BCD00"/>
              </a:buCl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17" name="Rechteck 16"/>
          <p:cNvSpPr/>
          <p:nvPr userDrawn="1"/>
        </p:nvSpPr>
        <p:spPr>
          <a:xfrm>
            <a:off x="1" y="0"/>
            <a:ext cx="7086599" cy="589678"/>
          </a:xfrm>
          <a:prstGeom prst="rect">
            <a:avLst/>
          </a:prstGeom>
          <a:solidFill>
            <a:srgbClr val="94C1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solidFill>
                <a:prstClr val="white"/>
              </a:solidFill>
              <a:latin typeface="Arial"/>
              <a:cs typeface="Arial"/>
            </a:endParaRPr>
          </a:p>
        </p:txBody>
      </p:sp>
      <p:sp>
        <p:nvSpPr>
          <p:cNvPr id="18" name="Titel 1"/>
          <p:cNvSpPr>
            <a:spLocks noGrp="1"/>
          </p:cNvSpPr>
          <p:nvPr>
            <p:ph type="title"/>
          </p:nvPr>
        </p:nvSpPr>
        <p:spPr>
          <a:xfrm>
            <a:off x="151971" y="-41564"/>
            <a:ext cx="6934630" cy="640478"/>
          </a:xfrm>
        </p:spPr>
        <p:txBody>
          <a:bodyPr>
            <a:normAutofit/>
          </a:bodyPr>
          <a:lstStyle>
            <a:lvl1pPr algn="l">
              <a:defRPr sz="3200">
                <a:solidFill>
                  <a:schemeClr val="bg1"/>
                </a:solidFill>
                <a:latin typeface="Arial"/>
                <a:cs typeface="Arial"/>
              </a:defRPr>
            </a:lvl1pPr>
          </a:lstStyle>
          <a:p>
            <a:r>
              <a:rPr lang="en-US" smtClean="0"/>
              <a:t>Click to edit Master title style</a:t>
            </a:r>
            <a:endParaRPr lang="de-DE" dirty="0"/>
          </a:p>
        </p:txBody>
      </p:sp>
      <p:sp>
        <p:nvSpPr>
          <p:cNvPr id="20" name="Foliennummernplatzhalter 5"/>
          <p:cNvSpPr>
            <a:spLocks noGrp="1"/>
          </p:cNvSpPr>
          <p:nvPr>
            <p:ph type="sldNum" sz="quarter" idx="12"/>
          </p:nvPr>
        </p:nvSpPr>
        <p:spPr>
          <a:xfrm>
            <a:off x="6985003" y="6194463"/>
            <a:ext cx="2133600" cy="365125"/>
          </a:xfrm>
        </p:spPr>
        <p:txBody>
          <a:bodyPr/>
          <a:lstStyle>
            <a:lvl1pPr>
              <a:defRPr sz="1800">
                <a:solidFill>
                  <a:srgbClr val="87888A"/>
                </a:solidFill>
                <a:latin typeface="Arial"/>
                <a:cs typeface="Arial"/>
              </a:defRPr>
            </a:lvl1pPr>
          </a:lstStyle>
          <a:p>
            <a:fld id="{B131813F-E8C9-C041-A3BC-5D57C9CB1EBA}" type="slidenum">
              <a:rPr lang="de-DE" smtClean="0"/>
              <a:pPr/>
              <a:t>‹#›</a:t>
            </a:fld>
            <a:endParaRPr lang="de-DE" dirty="0"/>
          </a:p>
        </p:txBody>
      </p:sp>
      <p:pic>
        <p:nvPicPr>
          <p:cNvPr id="21" name="Bild 20" descr="wb-arrows.png"/>
          <p:cNvPicPr>
            <a:picLocks noChangeAspect="1"/>
          </p:cNvPicPr>
          <p:nvPr userDrawn="1"/>
        </p:nvPicPr>
        <p:blipFill>
          <a:blip r:embed="rId2" cstate="print"/>
          <a:stretch>
            <a:fillRect/>
          </a:stretch>
        </p:blipFill>
        <p:spPr>
          <a:xfrm>
            <a:off x="7173624" y="76092"/>
            <a:ext cx="1894176" cy="457308"/>
          </a:xfrm>
          <a:prstGeom prst="rect">
            <a:avLst/>
          </a:prstGeom>
        </p:spPr>
      </p:pic>
      <p:sp>
        <p:nvSpPr>
          <p:cNvPr id="9" name="Rechteck 16"/>
          <p:cNvSpPr/>
          <p:nvPr userDrawn="1"/>
        </p:nvSpPr>
        <p:spPr>
          <a:xfrm>
            <a:off x="0" y="6565411"/>
            <a:ext cx="9144000" cy="304800"/>
          </a:xfrm>
          <a:prstGeom prst="rect">
            <a:avLst/>
          </a:prstGeom>
          <a:solidFill>
            <a:srgbClr val="94C11C"/>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de-DE" dirty="0">
              <a:solidFill>
                <a:prstClr val="white"/>
              </a:solidFill>
              <a:latin typeface="Arial"/>
              <a:cs typeface="Arial"/>
            </a:endParaRPr>
          </a:p>
        </p:txBody>
      </p:sp>
      <p:sp>
        <p:nvSpPr>
          <p:cNvPr id="10" name="TextBox 9"/>
          <p:cNvSpPr txBox="1"/>
          <p:nvPr userDrawn="1"/>
        </p:nvSpPr>
        <p:spPr>
          <a:xfrm>
            <a:off x="0" y="6553200"/>
            <a:ext cx="9144000" cy="307777"/>
          </a:xfrm>
          <a:prstGeom prst="rect">
            <a:avLst/>
          </a:prstGeom>
          <a:noFill/>
        </p:spPr>
        <p:txBody>
          <a:bodyPr wrap="square" rtlCol="0">
            <a:spAutoFit/>
          </a:bodyPr>
          <a:lstStyle/>
          <a:p>
            <a:pPr algn="ctr"/>
            <a:r>
              <a:rPr lang="ru-RU" sz="1400" dirty="0" smtClean="0">
                <a:solidFill>
                  <a:prstClr val="white"/>
                </a:solidFill>
                <a:latin typeface="Century Gothic" pitchFamily="34" charset="0"/>
              </a:rPr>
              <a:t>Центр реформы финансовой отчетности Всемирного банка</a:t>
            </a:r>
            <a:endParaRPr lang="en-US" sz="1400" dirty="0">
              <a:solidFill>
                <a:prstClr val="white"/>
              </a:solidFill>
              <a:latin typeface="Century Gothic" pitchFamily="34" charset="0"/>
            </a:endParaRPr>
          </a:p>
        </p:txBody>
      </p:sp>
    </p:spTree>
    <p:extLst>
      <p:ext uri="{BB962C8B-B14F-4D97-AF65-F5344CB8AC3E}">
        <p14:creationId xmlns:p14="http://schemas.microsoft.com/office/powerpoint/2010/main" val="25828731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Abschnittsüberschrift">
    <p:spTree>
      <p:nvGrpSpPr>
        <p:cNvPr id="1" name=""/>
        <p:cNvGrpSpPr/>
        <p:nvPr/>
      </p:nvGrpSpPr>
      <p:grpSpPr>
        <a:xfrm>
          <a:off x="0" y="0"/>
          <a:ext cx="0" cy="0"/>
          <a:chOff x="0" y="0"/>
          <a:chExt cx="0" cy="0"/>
        </a:xfrm>
      </p:grpSpPr>
      <p:sp>
        <p:nvSpPr>
          <p:cNvPr id="4" name="Rechteck 3"/>
          <p:cNvSpPr>
            <a:spLocks noChangeArrowheads="1"/>
          </p:cNvSpPr>
          <p:nvPr userDrawn="1"/>
        </p:nvSpPr>
        <p:spPr bwMode="auto">
          <a:xfrm>
            <a:off x="0" y="3922565"/>
            <a:ext cx="9144000" cy="2935435"/>
          </a:xfrm>
          <a:prstGeom prst="rect">
            <a:avLst/>
          </a:prstGeom>
          <a:solidFill>
            <a:srgbClr val="87888A"/>
          </a:solidFill>
          <a:ln>
            <a:noFill/>
          </a:ln>
          <a:effectLst>
            <a:outerShdw blurRad="63500" dist="23000" dir="5400000" rotWithShape="0">
              <a:srgbClr val="000000">
                <a:alpha val="34999"/>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de-DE" dirty="0">
              <a:solidFill>
                <a:prstClr val="white"/>
              </a:solidFill>
            </a:endParaRPr>
          </a:p>
        </p:txBody>
      </p:sp>
      <p:sp>
        <p:nvSpPr>
          <p:cNvPr id="8" name="Titel 1"/>
          <p:cNvSpPr>
            <a:spLocks noGrp="1"/>
          </p:cNvSpPr>
          <p:nvPr>
            <p:ph type="ctrTitle"/>
          </p:nvPr>
        </p:nvSpPr>
        <p:spPr>
          <a:xfrm>
            <a:off x="990600" y="1376092"/>
            <a:ext cx="7772400" cy="2392873"/>
          </a:xfrm>
        </p:spPr>
        <p:txBody>
          <a:bodyPr>
            <a:normAutofit/>
          </a:bodyPr>
          <a:lstStyle>
            <a:lvl1pPr algn="l">
              <a:defRPr sz="3600">
                <a:solidFill>
                  <a:schemeClr val="tx1"/>
                </a:solidFill>
                <a:latin typeface="Arial"/>
              </a:defRPr>
            </a:lvl1pPr>
          </a:lstStyle>
          <a:p>
            <a:r>
              <a:rPr lang="de-AT" dirty="0" smtClean="0"/>
              <a:t>Mastertitelformat bearbeiten</a:t>
            </a:r>
            <a:endParaRPr lang="de-DE" dirty="0"/>
          </a:p>
        </p:txBody>
      </p:sp>
      <p:pic>
        <p:nvPicPr>
          <p:cNvPr id="13" name="Bild 12" descr="template-pictures.jpg"/>
          <p:cNvPicPr>
            <a:picLocks noChangeAspect="1"/>
          </p:cNvPicPr>
          <p:nvPr userDrawn="1"/>
        </p:nvPicPr>
        <p:blipFill>
          <a:blip r:embed="rId2" cstate="print"/>
          <a:stretch>
            <a:fillRect/>
          </a:stretch>
        </p:blipFill>
        <p:spPr>
          <a:xfrm>
            <a:off x="0" y="0"/>
            <a:ext cx="9156699" cy="1220893"/>
          </a:xfrm>
          <a:prstGeom prst="rect">
            <a:avLst/>
          </a:prstGeom>
        </p:spPr>
      </p:pic>
      <p:pic>
        <p:nvPicPr>
          <p:cNvPr id="5" name="Picture 4" descr="Untitled-2.png"/>
          <p:cNvPicPr>
            <a:picLocks noChangeAspect="1"/>
          </p:cNvPicPr>
          <p:nvPr userDrawn="1"/>
        </p:nvPicPr>
        <p:blipFill>
          <a:blip r:embed="rId3" cstate="print"/>
          <a:stretch>
            <a:fillRect/>
          </a:stretch>
        </p:blipFill>
        <p:spPr>
          <a:xfrm>
            <a:off x="152400" y="2209800"/>
            <a:ext cx="762000" cy="709808"/>
          </a:xfrm>
          <a:prstGeom prst="rect">
            <a:avLst/>
          </a:prstGeom>
        </p:spPr>
      </p:pic>
    </p:spTree>
    <p:extLst>
      <p:ext uri="{BB962C8B-B14F-4D97-AF65-F5344CB8AC3E}">
        <p14:creationId xmlns:p14="http://schemas.microsoft.com/office/powerpoint/2010/main" val="79873985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Titelfolie">
    <p:spTree>
      <p:nvGrpSpPr>
        <p:cNvPr id="1" name=""/>
        <p:cNvGrpSpPr/>
        <p:nvPr/>
      </p:nvGrpSpPr>
      <p:grpSpPr>
        <a:xfrm>
          <a:off x="0" y="0"/>
          <a:ext cx="0" cy="0"/>
          <a:chOff x="0" y="0"/>
          <a:chExt cx="0" cy="0"/>
        </a:xfrm>
      </p:grpSpPr>
      <p:sp>
        <p:nvSpPr>
          <p:cNvPr id="10" name="Rectangle 9"/>
          <p:cNvSpPr>
            <a:spLocks noChangeArrowheads="1"/>
          </p:cNvSpPr>
          <p:nvPr userDrawn="1"/>
        </p:nvSpPr>
        <p:spPr bwMode="auto">
          <a:xfrm>
            <a:off x="100997" y="114300"/>
            <a:ext cx="8944135" cy="6610350"/>
          </a:xfrm>
          <a:prstGeom prst="rect">
            <a:avLst/>
          </a:prstGeom>
          <a:noFill/>
          <a:ln w="9525" cap="flat" cmpd="sng" algn="ctr">
            <a:solidFill>
              <a:srgbClr val="807F83"/>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Titel 1"/>
          <p:cNvSpPr>
            <a:spLocks noGrp="1"/>
          </p:cNvSpPr>
          <p:nvPr>
            <p:ph type="ctrTitle" hasCustomPrompt="1"/>
          </p:nvPr>
        </p:nvSpPr>
        <p:spPr>
          <a:xfrm>
            <a:off x="609815" y="2984500"/>
            <a:ext cx="7772400" cy="1470025"/>
          </a:xfrm>
        </p:spPr>
        <p:txBody>
          <a:bodyPr/>
          <a:lstStyle>
            <a:lvl1pPr algn="l">
              <a:defRPr>
                <a:solidFill>
                  <a:schemeClr val="tx2"/>
                </a:solidFill>
                <a:latin typeface="Arial"/>
              </a:defRPr>
            </a:lvl1pPr>
          </a:lstStyle>
          <a:p>
            <a:r>
              <a:rPr lang="de-AT" dirty="0" smtClean="0"/>
              <a:t>Mastertitelformat bearbeiten</a:t>
            </a:r>
            <a:br>
              <a:rPr lang="de-AT" dirty="0" smtClean="0"/>
            </a:br>
            <a:r>
              <a:rPr lang="de-AT" dirty="0" smtClean="0"/>
              <a:t>second line</a:t>
            </a:r>
            <a:endParaRPr lang="de-DE" dirty="0"/>
          </a:p>
        </p:txBody>
      </p:sp>
      <p:sp>
        <p:nvSpPr>
          <p:cNvPr id="13" name="Untertitel 2"/>
          <p:cNvSpPr>
            <a:spLocks noGrp="1"/>
          </p:cNvSpPr>
          <p:nvPr>
            <p:ph type="subTitle" idx="1" hasCustomPrompt="1"/>
          </p:nvPr>
        </p:nvSpPr>
        <p:spPr>
          <a:xfrm>
            <a:off x="609815" y="4541131"/>
            <a:ext cx="7781710" cy="1040520"/>
          </a:xfrm>
        </p:spPr>
        <p:txBody>
          <a:bodyPr/>
          <a:lstStyle>
            <a:lvl1pPr marL="0" indent="0" algn="l">
              <a:buNone/>
              <a:defRPr sz="2800" b="0">
                <a:solidFill>
                  <a:schemeClr val="bg2"/>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AT" dirty="0" smtClean="0"/>
              <a:t>Master-Untertitelformat bearbeiten</a:t>
            </a:r>
          </a:p>
          <a:p>
            <a:r>
              <a:rPr lang="de-AT" dirty="0" smtClean="0"/>
              <a:t>Second line</a:t>
            </a:r>
            <a:endParaRPr lang="de-DE" dirty="0"/>
          </a:p>
        </p:txBody>
      </p:sp>
      <p:pic>
        <p:nvPicPr>
          <p:cNvPr id="14" name="Picture 13" descr="CFRR_horizontal_logo_RGB.jpg"/>
          <p:cNvPicPr>
            <a:picLocks noChangeAspect="1"/>
          </p:cNvPicPr>
          <p:nvPr userDrawn="1"/>
        </p:nvPicPr>
        <p:blipFill>
          <a:blip r:embed="rId2" cstate="print"/>
          <a:stretch>
            <a:fillRect/>
          </a:stretch>
        </p:blipFill>
        <p:spPr>
          <a:xfrm>
            <a:off x="381000" y="228600"/>
            <a:ext cx="2939984" cy="928195"/>
          </a:xfrm>
          <a:prstGeom prst="rect">
            <a:avLst/>
          </a:prstGeom>
        </p:spPr>
      </p:pic>
      <p:pic>
        <p:nvPicPr>
          <p:cNvPr id="8" name="Bild 7" descr="template-pictures.jpg"/>
          <p:cNvPicPr>
            <a:picLocks noChangeAspect="1"/>
          </p:cNvPicPr>
          <p:nvPr userDrawn="1"/>
        </p:nvPicPr>
        <p:blipFill>
          <a:blip r:embed="rId3" cstate="print"/>
          <a:stretch>
            <a:fillRect/>
          </a:stretch>
        </p:blipFill>
        <p:spPr>
          <a:xfrm>
            <a:off x="0" y="1363557"/>
            <a:ext cx="9156699" cy="1220893"/>
          </a:xfrm>
          <a:prstGeom prst="rect">
            <a:avLst/>
          </a:prstGeom>
        </p:spPr>
      </p:pic>
    </p:spTree>
    <p:extLst>
      <p:ext uri="{BB962C8B-B14F-4D97-AF65-F5344CB8AC3E}">
        <p14:creationId xmlns:p14="http://schemas.microsoft.com/office/powerpoint/2010/main" val="191167397"/>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101600" y="114300"/>
            <a:ext cx="8943975" cy="6610350"/>
          </a:xfrm>
          <a:prstGeom prst="rect">
            <a:avLst/>
          </a:prstGeom>
          <a:noFill/>
          <a:ln w="9525" algn="ctr">
            <a:solidFill>
              <a:srgbClr val="807F83"/>
            </a:solidFill>
            <a:miter lim="800000"/>
            <a:headEnd/>
            <a:tailEnd/>
          </a:ln>
        </p:spPr>
        <p:txBody>
          <a:bodyPr wrap="none" anchor="ctr"/>
          <a:lstStyle/>
          <a:p>
            <a:pPr defTabSz="457200" fontAlgn="base">
              <a:spcBef>
                <a:spcPct val="0"/>
              </a:spcBef>
              <a:spcAft>
                <a:spcPct val="0"/>
              </a:spcAft>
            </a:pPr>
            <a:endParaRPr lang="en-US" dirty="0">
              <a:solidFill>
                <a:prstClr val="black"/>
              </a:solidFill>
              <a:cs typeface="Arial" charset="0"/>
            </a:endParaRPr>
          </a:p>
        </p:txBody>
      </p:sp>
      <p:pic>
        <p:nvPicPr>
          <p:cNvPr id="5" name="Picture 7" descr="CFRR_horizontal_logo_RGB.jpg"/>
          <p:cNvPicPr>
            <a:picLocks noChangeAspect="1"/>
          </p:cNvPicPr>
          <p:nvPr userDrawn="1"/>
        </p:nvPicPr>
        <p:blipFill>
          <a:blip r:embed="rId2"/>
          <a:stretch>
            <a:fillRect/>
          </a:stretch>
        </p:blipFill>
        <p:spPr bwMode="auto">
          <a:xfrm>
            <a:off x="609814" y="231775"/>
            <a:ext cx="3266861" cy="1015701"/>
          </a:xfrm>
          <a:prstGeom prst="rect">
            <a:avLst/>
          </a:prstGeom>
          <a:noFill/>
          <a:ln w="9525">
            <a:noFill/>
            <a:miter lim="800000"/>
            <a:headEnd/>
            <a:tailEnd/>
          </a:ln>
        </p:spPr>
      </p:pic>
      <p:pic>
        <p:nvPicPr>
          <p:cNvPr id="6" name="Bild 7" descr="template-pictures.jpg"/>
          <p:cNvPicPr>
            <a:picLocks noChangeAspect="1"/>
          </p:cNvPicPr>
          <p:nvPr userDrawn="1"/>
        </p:nvPicPr>
        <p:blipFill>
          <a:blip r:embed="rId3"/>
          <a:srcRect/>
          <a:stretch>
            <a:fillRect/>
          </a:stretch>
        </p:blipFill>
        <p:spPr bwMode="auto">
          <a:xfrm>
            <a:off x="0" y="1363663"/>
            <a:ext cx="9156700" cy="1220787"/>
          </a:xfrm>
          <a:prstGeom prst="rect">
            <a:avLst/>
          </a:prstGeom>
          <a:noFill/>
          <a:ln w="9525">
            <a:noFill/>
            <a:miter lim="800000"/>
            <a:headEnd/>
            <a:tailEnd/>
          </a:ln>
        </p:spPr>
      </p:pic>
      <p:sp>
        <p:nvSpPr>
          <p:cNvPr id="12" name="Titel 1"/>
          <p:cNvSpPr>
            <a:spLocks noGrp="1"/>
          </p:cNvSpPr>
          <p:nvPr>
            <p:ph type="ctrTitle"/>
          </p:nvPr>
        </p:nvSpPr>
        <p:spPr>
          <a:xfrm>
            <a:off x="609815" y="2984500"/>
            <a:ext cx="7772400" cy="1470025"/>
          </a:xfrm>
        </p:spPr>
        <p:txBody>
          <a:bodyPr/>
          <a:lstStyle>
            <a:lvl1pPr algn="l">
              <a:defRPr sz="4000">
                <a:solidFill>
                  <a:srgbClr val="91BE3A"/>
                </a:solidFill>
                <a:latin typeface="Century Gothic" pitchFamily="34" charset="0"/>
              </a:defRPr>
            </a:lvl1pPr>
          </a:lstStyle>
          <a:p>
            <a:r>
              <a:rPr lang="en-US" dirty="0" smtClean="0"/>
              <a:t>Click to edit Master title style</a:t>
            </a:r>
            <a:endParaRPr lang="de-DE" dirty="0"/>
          </a:p>
        </p:txBody>
      </p:sp>
      <p:sp>
        <p:nvSpPr>
          <p:cNvPr id="13" name="Untertitel 2"/>
          <p:cNvSpPr>
            <a:spLocks noGrp="1"/>
          </p:cNvSpPr>
          <p:nvPr>
            <p:ph type="subTitle" idx="1"/>
          </p:nvPr>
        </p:nvSpPr>
        <p:spPr>
          <a:xfrm>
            <a:off x="609815" y="4541131"/>
            <a:ext cx="7781710" cy="1040520"/>
          </a:xfrm>
        </p:spPr>
        <p:txBody>
          <a:bodyPr/>
          <a:lstStyle>
            <a:lvl1pPr marL="0" indent="0" algn="l">
              <a:buNone/>
              <a:defRPr sz="2800" b="0">
                <a:solidFill>
                  <a:srgbClr val="86878B"/>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de-DE" dirty="0"/>
          </a:p>
        </p:txBody>
      </p:sp>
      <p:sp>
        <p:nvSpPr>
          <p:cNvPr id="7" name="Text Placeholder 27"/>
          <p:cNvSpPr>
            <a:spLocks noGrp="1"/>
          </p:cNvSpPr>
          <p:nvPr>
            <p:ph type="body" sz="quarter" idx="10" hasCustomPrompt="1"/>
          </p:nvPr>
        </p:nvSpPr>
        <p:spPr>
          <a:xfrm>
            <a:off x="609600" y="5795964"/>
            <a:ext cx="4619625" cy="238126"/>
          </a:xfrm>
        </p:spPr>
        <p:txBody>
          <a:bodyPr/>
          <a:lstStyle>
            <a:lvl1pPr>
              <a:buNone/>
              <a:defRPr sz="1400" b="0" i="1">
                <a:solidFill>
                  <a:srgbClr val="86878B"/>
                </a:solidFill>
              </a:defRPr>
            </a:lvl1pPr>
          </a:lstStyle>
          <a:p>
            <a:pPr lvl="0"/>
            <a:r>
              <a:rPr lang="en-US" dirty="0" smtClean="0"/>
              <a:t>Author</a:t>
            </a:r>
            <a:endParaRPr lang="en-US" dirty="0"/>
          </a:p>
        </p:txBody>
      </p:sp>
    </p:spTree>
    <p:extLst>
      <p:ext uri="{BB962C8B-B14F-4D97-AF65-F5344CB8AC3E}">
        <p14:creationId xmlns:p14="http://schemas.microsoft.com/office/powerpoint/2010/main" val="124091033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101600" y="114300"/>
            <a:ext cx="8943975" cy="6610350"/>
          </a:xfrm>
          <a:prstGeom prst="rect">
            <a:avLst/>
          </a:prstGeom>
          <a:noFill/>
          <a:ln w="9525" algn="ctr">
            <a:solidFill>
              <a:srgbClr val="807F83"/>
            </a:solidFill>
            <a:miter lim="800000"/>
            <a:headEnd/>
            <a:tailEnd/>
          </a:ln>
        </p:spPr>
        <p:txBody>
          <a:bodyPr wrap="none" anchor="ctr"/>
          <a:lstStyle/>
          <a:p>
            <a:pPr defTabSz="457200" fontAlgn="base">
              <a:spcBef>
                <a:spcPct val="0"/>
              </a:spcBef>
              <a:spcAft>
                <a:spcPct val="0"/>
              </a:spcAft>
            </a:pPr>
            <a:endParaRPr lang="en-US" dirty="0">
              <a:solidFill>
                <a:prstClr val="black"/>
              </a:solidFill>
              <a:cs typeface="Arial" charset="0"/>
            </a:endParaRPr>
          </a:p>
        </p:txBody>
      </p:sp>
      <p:pic>
        <p:nvPicPr>
          <p:cNvPr id="5" name="Picture 7" descr="CFRR_horizontal_logo_RGB.jpg"/>
          <p:cNvPicPr>
            <a:picLocks noChangeAspect="1"/>
          </p:cNvPicPr>
          <p:nvPr userDrawn="1"/>
        </p:nvPicPr>
        <p:blipFill>
          <a:blip r:embed="rId2"/>
          <a:stretch>
            <a:fillRect/>
          </a:stretch>
        </p:blipFill>
        <p:spPr bwMode="auto">
          <a:xfrm>
            <a:off x="609814" y="231775"/>
            <a:ext cx="3266861" cy="1015701"/>
          </a:xfrm>
          <a:prstGeom prst="rect">
            <a:avLst/>
          </a:prstGeom>
          <a:noFill/>
          <a:ln w="9525">
            <a:noFill/>
            <a:miter lim="800000"/>
            <a:headEnd/>
            <a:tailEnd/>
          </a:ln>
        </p:spPr>
      </p:pic>
      <p:pic>
        <p:nvPicPr>
          <p:cNvPr id="6" name="Bild 7" descr="template-pictures.jpg"/>
          <p:cNvPicPr>
            <a:picLocks noChangeAspect="1"/>
          </p:cNvPicPr>
          <p:nvPr userDrawn="1"/>
        </p:nvPicPr>
        <p:blipFill>
          <a:blip r:embed="rId3"/>
          <a:srcRect/>
          <a:stretch>
            <a:fillRect/>
          </a:stretch>
        </p:blipFill>
        <p:spPr bwMode="auto">
          <a:xfrm>
            <a:off x="0" y="1363663"/>
            <a:ext cx="9156700" cy="1220787"/>
          </a:xfrm>
          <a:prstGeom prst="rect">
            <a:avLst/>
          </a:prstGeom>
          <a:noFill/>
          <a:ln w="9525">
            <a:noFill/>
            <a:miter lim="800000"/>
            <a:headEnd/>
            <a:tailEnd/>
          </a:ln>
        </p:spPr>
      </p:pic>
      <p:sp>
        <p:nvSpPr>
          <p:cNvPr id="12" name="Titel 1"/>
          <p:cNvSpPr>
            <a:spLocks noGrp="1"/>
          </p:cNvSpPr>
          <p:nvPr>
            <p:ph type="ctrTitle"/>
          </p:nvPr>
        </p:nvSpPr>
        <p:spPr>
          <a:xfrm>
            <a:off x="1412875" y="3701549"/>
            <a:ext cx="7435850" cy="1470025"/>
          </a:xfrm>
        </p:spPr>
        <p:txBody>
          <a:bodyPr/>
          <a:lstStyle>
            <a:lvl1pPr algn="l">
              <a:defRPr sz="4000">
                <a:solidFill>
                  <a:srgbClr val="86878B"/>
                </a:solidFill>
                <a:latin typeface="Century Gothic" pitchFamily="34" charset="0"/>
              </a:defRPr>
            </a:lvl1pPr>
          </a:lstStyle>
          <a:p>
            <a:r>
              <a:rPr lang="en-US" dirty="0" smtClean="0"/>
              <a:t>Click to edit Master title style</a:t>
            </a:r>
            <a:endParaRPr lang="de-DE" dirty="0"/>
          </a:p>
        </p:txBody>
      </p:sp>
      <p:pic>
        <p:nvPicPr>
          <p:cNvPr id="8" name="Picture 7" descr="Untitled-2.png"/>
          <p:cNvPicPr>
            <a:picLocks noChangeAspect="1"/>
          </p:cNvPicPr>
          <p:nvPr userDrawn="1"/>
        </p:nvPicPr>
        <p:blipFill>
          <a:blip r:embed="rId4" cstate="print"/>
          <a:stretch>
            <a:fillRect/>
          </a:stretch>
        </p:blipFill>
        <p:spPr>
          <a:xfrm>
            <a:off x="418670" y="4081658"/>
            <a:ext cx="762000" cy="709808"/>
          </a:xfrm>
          <a:prstGeom prst="rect">
            <a:avLst/>
          </a:prstGeom>
        </p:spPr>
      </p:pic>
      <p:sp>
        <p:nvSpPr>
          <p:cNvPr id="9" name="Rechteck 16"/>
          <p:cNvSpPr/>
          <p:nvPr userDrawn="1"/>
        </p:nvSpPr>
        <p:spPr>
          <a:xfrm>
            <a:off x="-36513" y="1363663"/>
            <a:ext cx="9229725" cy="1220787"/>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de-DE">
              <a:solidFill>
                <a:prstClr val="white"/>
              </a:solidFill>
              <a:latin typeface="Arial"/>
            </a:endParaRPr>
          </a:p>
        </p:txBody>
      </p:sp>
    </p:spTree>
    <p:extLst>
      <p:ext uri="{BB962C8B-B14F-4D97-AF65-F5344CB8AC3E}">
        <p14:creationId xmlns:p14="http://schemas.microsoft.com/office/powerpoint/2010/main" val="2837168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545933-9B8F-4835-834A-2A9E031849E1}" type="datetimeFigureOut">
              <a:rPr lang="en-US" smtClean="0"/>
              <a:pPr/>
              <a:t>1/13/2015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CE9F7AE-31E2-42E0-B799-DB38D38F4BAA}" type="slidenum">
              <a:rPr lang="en-US" smtClean="0"/>
              <a:pPr/>
              <a:t>‹#›</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cxnSp>
        <p:nvCxnSpPr>
          <p:cNvPr id="4" name="Straight Connector 3"/>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pic>
        <p:nvPicPr>
          <p:cNvPr id="5"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sp>
        <p:nvSpPr>
          <p:cNvPr id="6"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de-DE">
              <a:solidFill>
                <a:prstClr val="white"/>
              </a:solidFill>
              <a:latin typeface="Arial"/>
            </a:endParaRPr>
          </a:p>
        </p:txBody>
      </p:sp>
      <p:sp>
        <p:nvSpPr>
          <p:cNvPr id="15" name="Inhaltsplatzhalter 2"/>
          <p:cNvSpPr>
            <a:spLocks noGrp="1"/>
          </p:cNvSpPr>
          <p:nvPr>
            <p:ph idx="1"/>
          </p:nvPr>
        </p:nvSpPr>
        <p:spPr>
          <a:xfrm>
            <a:off x="457200" y="873125"/>
            <a:ext cx="8229600" cy="5072063"/>
          </a:xfrm>
        </p:spPr>
        <p:txBody>
          <a:bodyPr/>
          <a:lstStyle>
            <a:lvl1pPr>
              <a:buClr>
                <a:schemeClr val="tx2"/>
              </a:buClr>
              <a:defRPr sz="2200" b="0">
                <a:latin typeface="Arial"/>
              </a:defRPr>
            </a:lvl1pPr>
            <a:lvl2pPr>
              <a:buClr>
                <a:schemeClr val="tx2"/>
              </a:buClr>
              <a:defRPr sz="2200" b="0">
                <a:latin typeface="Arial"/>
              </a:defRPr>
            </a:lvl2pPr>
            <a:lvl3pPr>
              <a:buClr>
                <a:schemeClr val="tx2"/>
              </a:buClr>
              <a:defRPr sz="2200" b="0">
                <a:latin typeface="Arial"/>
              </a:defRPr>
            </a:lvl3pPr>
            <a:lvl4pPr>
              <a:buClr>
                <a:schemeClr val="tx2"/>
              </a:buClr>
              <a:defRPr sz="2200" b="0">
                <a:latin typeface="Arial"/>
              </a:defRPr>
            </a:lvl4pPr>
            <a:lvl5pPr>
              <a:buClr>
                <a:schemeClr val="tx2"/>
              </a:buClr>
              <a:defRPr sz="2200" b="0">
                <a:latin typeface="Arial"/>
              </a:defRPr>
            </a:lvl5pPr>
          </a:lstStyle>
          <a:p>
            <a:pPr lvl="0"/>
            <a:r>
              <a:rPr lang="de-AT" dirty="0" smtClean="0"/>
              <a:t>Mastertextformat bearbeiten</a:t>
            </a:r>
          </a:p>
          <a:p>
            <a:pPr lvl="1"/>
            <a:r>
              <a:rPr lang="de-AT" dirty="0" smtClean="0"/>
              <a:t>Zweite Ebene</a:t>
            </a:r>
          </a:p>
          <a:p>
            <a:pPr lvl="2"/>
            <a:r>
              <a:rPr lang="de-AT" dirty="0" smtClean="0"/>
              <a:t>Dritte Ebene</a:t>
            </a:r>
          </a:p>
          <a:p>
            <a:pPr lvl="3"/>
            <a:r>
              <a:rPr lang="de-AT" dirty="0" smtClean="0"/>
              <a:t>Vierte Ebene</a:t>
            </a:r>
          </a:p>
          <a:p>
            <a:pPr lvl="4"/>
            <a:r>
              <a:rPr lang="de-AT" dirty="0" smtClean="0"/>
              <a:t>Fünfte Ebene</a:t>
            </a:r>
            <a:endParaRPr lang="de-DE" dirty="0"/>
          </a:p>
        </p:txBody>
      </p:sp>
      <p:sp>
        <p:nvSpPr>
          <p:cNvPr id="16"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7"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849E4241-0149-490F-B839-397C3518C1FC}" type="slidenum">
              <a:rPr lang="de-DE" smtClean="0"/>
              <a:pPr>
                <a:defRPr/>
              </a:pPr>
              <a:t>‹#›</a:t>
            </a:fld>
            <a:endParaRPr lang="de-DE" dirty="0"/>
          </a:p>
        </p:txBody>
      </p:sp>
    </p:spTree>
    <p:extLst>
      <p:ext uri="{BB962C8B-B14F-4D97-AF65-F5344CB8AC3E}">
        <p14:creationId xmlns:p14="http://schemas.microsoft.com/office/powerpoint/2010/main" val="7084991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10"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de-DE">
              <a:solidFill>
                <a:prstClr val="white"/>
              </a:solidFill>
              <a:latin typeface="Arial"/>
            </a:endParaRPr>
          </a:p>
        </p:txBody>
      </p:sp>
      <p:sp>
        <p:nvSpPr>
          <p:cNvPr id="3" name="Inhaltsplatzhalter 2"/>
          <p:cNvSpPr>
            <a:spLocks noGrp="1"/>
          </p:cNvSpPr>
          <p:nvPr>
            <p:ph sz="half" idx="1"/>
          </p:nvPr>
        </p:nvSpPr>
        <p:spPr>
          <a:xfrm>
            <a:off x="457200" y="876300"/>
            <a:ext cx="4038600" cy="5097463"/>
          </a:xfrm>
        </p:spPr>
        <p:txBody>
          <a:bodyPr/>
          <a:lstStyle>
            <a:lvl1pPr>
              <a:buClr>
                <a:schemeClr val="tx2"/>
              </a:buClr>
              <a:defRPr sz="2800">
                <a:latin typeface="Arial"/>
                <a:cs typeface="Arial"/>
              </a:defRPr>
            </a:lvl1pPr>
            <a:lvl2pPr>
              <a:buClr>
                <a:schemeClr val="tx2"/>
              </a:buClr>
              <a:defRPr sz="2400">
                <a:latin typeface="Arial"/>
                <a:cs typeface="Arial"/>
              </a:defRPr>
            </a:lvl2pPr>
            <a:lvl3pPr>
              <a:buClr>
                <a:schemeClr val="tx2"/>
              </a:buClr>
              <a:defRPr sz="2000">
                <a:latin typeface="Arial"/>
                <a:cs typeface="Arial"/>
              </a:defRPr>
            </a:lvl3pPr>
            <a:lvl4pPr>
              <a:buClr>
                <a:schemeClr val="tx2"/>
              </a:buClr>
              <a:defRPr sz="1800">
                <a:latin typeface="Arial"/>
                <a:cs typeface="Arial"/>
              </a:defRPr>
            </a:lvl4pPr>
            <a:lvl5pPr>
              <a:buClr>
                <a:schemeClr val="tx2"/>
              </a:buClr>
              <a:defRPr sz="1800">
                <a:latin typeface="Arial"/>
                <a:cs typeface="Aria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Inhaltsplatzhalter 3"/>
          <p:cNvSpPr>
            <a:spLocks noGrp="1"/>
          </p:cNvSpPr>
          <p:nvPr>
            <p:ph sz="half" idx="2"/>
          </p:nvPr>
        </p:nvSpPr>
        <p:spPr>
          <a:xfrm>
            <a:off x="4648200" y="876300"/>
            <a:ext cx="4038600" cy="5097463"/>
          </a:xfrm>
        </p:spPr>
        <p:txBody>
          <a:bodyPr/>
          <a:lstStyle>
            <a:lvl1pPr>
              <a:buClr>
                <a:schemeClr val="tx2"/>
              </a:buClr>
              <a:defRPr sz="2800">
                <a:latin typeface="Arial"/>
                <a:cs typeface="Arial"/>
              </a:defRPr>
            </a:lvl1pPr>
            <a:lvl2pPr>
              <a:buClr>
                <a:schemeClr val="tx2"/>
              </a:buClr>
              <a:defRPr sz="2400">
                <a:latin typeface="Arial"/>
                <a:cs typeface="Arial"/>
              </a:defRPr>
            </a:lvl2pPr>
            <a:lvl3pPr>
              <a:buClr>
                <a:schemeClr val="tx2"/>
              </a:buClr>
              <a:defRPr sz="2000">
                <a:latin typeface="Arial"/>
                <a:cs typeface="Arial"/>
              </a:defRPr>
            </a:lvl3pPr>
            <a:lvl4pPr>
              <a:buClr>
                <a:schemeClr val="tx2"/>
              </a:buClr>
              <a:defRPr sz="1800">
                <a:latin typeface="Arial"/>
                <a:cs typeface="Arial"/>
              </a:defRPr>
            </a:lvl4pPr>
            <a:lvl5pPr>
              <a:buClr>
                <a:schemeClr val="tx2"/>
              </a:buClr>
              <a:defRPr sz="1800">
                <a:latin typeface="Arial"/>
                <a:cs typeface="Aria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16"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8"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02B1D284-A13A-469F-A36E-8E1281A8450A}" type="slidenum">
              <a:rPr lang="de-DE" smtClean="0"/>
              <a:pPr>
                <a:defRPr/>
              </a:pPr>
              <a:t>‹#›</a:t>
            </a:fld>
            <a:endParaRPr lang="de-DE" dirty="0"/>
          </a:p>
        </p:txBody>
      </p:sp>
      <p:pic>
        <p:nvPicPr>
          <p:cNvPr id="9"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11" name="Straight Connector 10"/>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9812865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12"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de-DE">
              <a:solidFill>
                <a:prstClr val="white"/>
              </a:solidFill>
              <a:latin typeface="Arial"/>
            </a:endParaRPr>
          </a:p>
        </p:txBody>
      </p:sp>
      <p:sp>
        <p:nvSpPr>
          <p:cNvPr id="3" name="Textplatzhalter 2"/>
          <p:cNvSpPr>
            <a:spLocks noGrp="1"/>
          </p:cNvSpPr>
          <p:nvPr>
            <p:ph type="body" idx="1"/>
          </p:nvPr>
        </p:nvSpPr>
        <p:spPr>
          <a:xfrm>
            <a:off x="457200" y="809625"/>
            <a:ext cx="4040188" cy="790575"/>
          </a:xfrm>
        </p:spPr>
        <p:txBody>
          <a:bodyPr anchor="b"/>
          <a:lstStyle>
            <a:lvl1pPr marL="0" indent="0">
              <a:buNone/>
              <a:defRPr sz="2400" b="1">
                <a:solidFill>
                  <a:srgbClr val="91BE3A"/>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Inhaltsplatzhalter 3"/>
          <p:cNvSpPr>
            <a:spLocks noGrp="1"/>
          </p:cNvSpPr>
          <p:nvPr>
            <p:ph sz="half" idx="2"/>
          </p:nvPr>
        </p:nvSpPr>
        <p:spPr>
          <a:xfrm>
            <a:off x="457200" y="1600200"/>
            <a:ext cx="4040188" cy="4454524"/>
          </a:xfrm>
        </p:spPr>
        <p:txBody>
          <a:bodyPr/>
          <a:lstStyle>
            <a:lvl1pPr>
              <a:buClr>
                <a:schemeClr val="tx2"/>
              </a:buClr>
              <a:defRPr sz="2400">
                <a:latin typeface="Arial"/>
                <a:cs typeface="Arial"/>
              </a:defRPr>
            </a:lvl1pPr>
            <a:lvl2pPr>
              <a:buClr>
                <a:schemeClr val="tx2"/>
              </a:buClr>
              <a:defRPr sz="2000">
                <a:latin typeface="Arial"/>
                <a:cs typeface="Arial"/>
              </a:defRPr>
            </a:lvl2pPr>
            <a:lvl3pPr>
              <a:buClr>
                <a:schemeClr val="tx2"/>
              </a:buClr>
              <a:defRPr sz="1800">
                <a:latin typeface="Arial"/>
                <a:cs typeface="Arial"/>
              </a:defRPr>
            </a:lvl3pPr>
            <a:lvl4pPr>
              <a:buClr>
                <a:schemeClr val="tx2"/>
              </a:buClr>
              <a:defRPr sz="1600">
                <a:latin typeface="Arial"/>
                <a:cs typeface="Arial"/>
              </a:defRPr>
            </a:lvl4pPr>
            <a:lvl5pPr>
              <a:buClr>
                <a:schemeClr val="tx2"/>
              </a:buClr>
              <a:defRPr sz="1600">
                <a:latin typeface="Arial"/>
                <a:cs typeface="Aria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5" name="Textplatzhalter 4"/>
          <p:cNvSpPr>
            <a:spLocks noGrp="1"/>
          </p:cNvSpPr>
          <p:nvPr>
            <p:ph type="body" sz="quarter" idx="3"/>
          </p:nvPr>
        </p:nvSpPr>
        <p:spPr>
          <a:xfrm>
            <a:off x="4645025" y="809625"/>
            <a:ext cx="4041775" cy="790575"/>
          </a:xfrm>
        </p:spPr>
        <p:txBody>
          <a:bodyPr anchor="b"/>
          <a:lstStyle>
            <a:lvl1pPr marL="0" indent="0">
              <a:buNone/>
              <a:defRPr sz="2400" b="1">
                <a:solidFill>
                  <a:srgbClr val="91BE3A"/>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Inhaltsplatzhalter 5"/>
          <p:cNvSpPr>
            <a:spLocks noGrp="1"/>
          </p:cNvSpPr>
          <p:nvPr>
            <p:ph sz="quarter" idx="4"/>
          </p:nvPr>
        </p:nvSpPr>
        <p:spPr>
          <a:xfrm>
            <a:off x="4645025" y="1600199"/>
            <a:ext cx="4041775" cy="4454525"/>
          </a:xfrm>
        </p:spPr>
        <p:txBody>
          <a:bodyPr/>
          <a:lstStyle>
            <a:lvl1pPr>
              <a:buClr>
                <a:schemeClr val="tx2"/>
              </a:buClr>
              <a:defRPr sz="2400">
                <a:latin typeface="Arial"/>
                <a:cs typeface="Arial"/>
              </a:defRPr>
            </a:lvl1pPr>
            <a:lvl2pPr>
              <a:buClr>
                <a:schemeClr val="tx2"/>
              </a:buClr>
              <a:defRPr sz="2000">
                <a:latin typeface="Arial"/>
                <a:cs typeface="Arial"/>
              </a:defRPr>
            </a:lvl2pPr>
            <a:lvl3pPr>
              <a:buClr>
                <a:schemeClr val="tx2"/>
              </a:buClr>
              <a:defRPr sz="1800">
                <a:latin typeface="Arial"/>
                <a:cs typeface="Arial"/>
              </a:defRPr>
            </a:lvl3pPr>
            <a:lvl4pPr>
              <a:buClr>
                <a:schemeClr val="tx2"/>
              </a:buClr>
              <a:defRPr sz="1600">
                <a:latin typeface="Arial"/>
                <a:cs typeface="Arial"/>
              </a:defRPr>
            </a:lvl4pPr>
            <a:lvl5pPr>
              <a:buClr>
                <a:schemeClr val="tx2"/>
              </a:buClr>
              <a:defRPr sz="1600">
                <a:latin typeface="Arial"/>
                <a:cs typeface="Aria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22"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10"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93984C94-E893-48F7-8889-CC606DFC6EBD}" type="slidenum">
              <a:rPr lang="de-DE" smtClean="0"/>
              <a:pPr>
                <a:defRPr/>
              </a:pPr>
              <a:t>‹#›</a:t>
            </a:fld>
            <a:endParaRPr lang="de-DE" dirty="0"/>
          </a:p>
        </p:txBody>
      </p:sp>
      <p:pic>
        <p:nvPicPr>
          <p:cNvPr id="11"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13" name="Straight Connector 12"/>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256640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8"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de-DE">
              <a:solidFill>
                <a:prstClr val="white"/>
              </a:solidFill>
              <a:latin typeface="Arial"/>
            </a:endParaRPr>
          </a:p>
        </p:txBody>
      </p:sp>
      <p:sp>
        <p:nvSpPr>
          <p:cNvPr id="16"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6"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20CA74FD-FF86-4178-AC67-5639A3C92407}" type="slidenum">
              <a:rPr lang="de-DE" smtClean="0"/>
              <a:pPr>
                <a:defRPr/>
              </a:pPr>
              <a:t>‹#›</a:t>
            </a:fld>
            <a:endParaRPr lang="de-DE" dirty="0"/>
          </a:p>
        </p:txBody>
      </p:sp>
      <p:pic>
        <p:nvPicPr>
          <p:cNvPr id="7"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9" name="Straight Connector 8"/>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452381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11"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de-DE">
              <a:solidFill>
                <a:prstClr val="white"/>
              </a:solidFill>
              <a:latin typeface="Arial"/>
            </a:endParaRPr>
          </a:p>
        </p:txBody>
      </p:sp>
      <p:sp>
        <p:nvSpPr>
          <p:cNvPr id="8" name="Titel 1"/>
          <p:cNvSpPr txBox="1">
            <a:spLocks/>
          </p:cNvSpPr>
          <p:nvPr userDrawn="1"/>
        </p:nvSpPr>
        <p:spPr>
          <a:xfrm>
            <a:off x="152400" y="-50800"/>
            <a:ext cx="7496175" cy="639763"/>
          </a:xfrm>
          <a:prstGeom prst="rect">
            <a:avLst/>
          </a:prstGeom>
        </p:spPr>
        <p:txBody>
          <a:bodyPr anchor="ctr">
            <a:normAutofit/>
          </a:bodyPr>
          <a:lstStyle>
            <a:lvl1pPr algn="l">
              <a:defRPr sz="2400">
                <a:solidFill>
                  <a:schemeClr val="bg1"/>
                </a:solidFill>
                <a:latin typeface="Arial"/>
              </a:defRPr>
            </a:lvl1pPr>
          </a:lstStyle>
          <a:p>
            <a:pPr defTabSz="457200">
              <a:spcBef>
                <a:spcPct val="0"/>
              </a:spcBef>
              <a:defRPr/>
            </a:pPr>
            <a:r>
              <a:rPr lang="de-AT" b="1" smtClean="0">
                <a:solidFill>
                  <a:prstClr val="white"/>
                </a:solidFill>
                <a:ea typeface="+mj-ea"/>
                <a:cs typeface="Arial"/>
              </a:rPr>
              <a:t>Mastertitelformat bearbeiten</a:t>
            </a:r>
            <a:endParaRPr lang="de-DE" b="1" dirty="0">
              <a:solidFill>
                <a:prstClr val="white"/>
              </a:solidFill>
              <a:ea typeface="+mj-ea"/>
              <a:cs typeface="Arial"/>
            </a:endParaRPr>
          </a:p>
        </p:txBody>
      </p:sp>
      <p:sp>
        <p:nvSpPr>
          <p:cNvPr id="2" name="Titel 1"/>
          <p:cNvSpPr>
            <a:spLocks noGrp="1"/>
          </p:cNvSpPr>
          <p:nvPr>
            <p:ph type="title"/>
          </p:nvPr>
        </p:nvSpPr>
        <p:spPr>
          <a:xfrm>
            <a:off x="457200" y="996950"/>
            <a:ext cx="3008313" cy="1162050"/>
          </a:xfrm>
        </p:spPr>
        <p:txBody>
          <a:bodyPr anchor="b"/>
          <a:lstStyle>
            <a:lvl1pPr algn="l">
              <a:defRPr sz="2000" b="1">
                <a:solidFill>
                  <a:srgbClr val="91BE3A"/>
                </a:solidFill>
                <a:latin typeface="Arial"/>
                <a:cs typeface="Arial"/>
              </a:defRPr>
            </a:lvl1pPr>
          </a:lstStyle>
          <a:p>
            <a:r>
              <a:rPr lang="en-US" dirty="0" smtClean="0"/>
              <a:t>Click to edit Master title style</a:t>
            </a:r>
            <a:endParaRPr lang="de-DE" dirty="0"/>
          </a:p>
        </p:txBody>
      </p:sp>
      <p:sp>
        <p:nvSpPr>
          <p:cNvPr id="3" name="Inhaltsplatzhalter 2"/>
          <p:cNvSpPr>
            <a:spLocks noGrp="1"/>
          </p:cNvSpPr>
          <p:nvPr>
            <p:ph idx="1"/>
          </p:nvPr>
        </p:nvSpPr>
        <p:spPr>
          <a:xfrm>
            <a:off x="3575050" y="1003300"/>
            <a:ext cx="5111750" cy="5122863"/>
          </a:xfrm>
        </p:spPr>
        <p:txBody>
          <a:bodyPr/>
          <a:lstStyle>
            <a:lvl1pPr>
              <a:buClr>
                <a:schemeClr val="tx2"/>
              </a:buClr>
              <a:defRPr sz="3200">
                <a:latin typeface="Arial"/>
                <a:cs typeface="Arial"/>
              </a:defRPr>
            </a:lvl1pPr>
            <a:lvl2pPr>
              <a:buClr>
                <a:schemeClr val="tx2"/>
              </a:buClr>
              <a:defRPr sz="2800">
                <a:latin typeface="Arial"/>
                <a:cs typeface="Arial"/>
              </a:defRPr>
            </a:lvl2pPr>
            <a:lvl3pPr>
              <a:buClr>
                <a:schemeClr val="tx2"/>
              </a:buClr>
              <a:defRPr sz="2400">
                <a:latin typeface="Arial"/>
                <a:cs typeface="Arial"/>
              </a:defRPr>
            </a:lvl3pPr>
            <a:lvl4pPr>
              <a:buClr>
                <a:schemeClr val="tx2"/>
              </a:buClr>
              <a:defRPr sz="2000">
                <a:latin typeface="Arial"/>
                <a:cs typeface="Arial"/>
              </a:defRPr>
            </a:lvl4pPr>
            <a:lvl5pPr>
              <a:buClr>
                <a:schemeClr val="tx2"/>
              </a:buClr>
              <a:defRPr sz="2000">
                <a:latin typeface="Arial"/>
                <a:cs typeface="Arial"/>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Textplatzhalter 3"/>
          <p:cNvSpPr>
            <a:spLocks noGrp="1"/>
          </p:cNvSpPr>
          <p:nvPr>
            <p:ph type="body" sz="half" idx="2"/>
          </p:nvPr>
        </p:nvSpPr>
        <p:spPr>
          <a:xfrm>
            <a:off x="457200" y="2159000"/>
            <a:ext cx="3008313" cy="3967163"/>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8439575F-F08B-4A36-A648-393E184CFAA9}" type="slidenum">
              <a:rPr lang="de-DE" smtClean="0"/>
              <a:pPr>
                <a:defRPr/>
              </a:pPr>
              <a:t>‹#›</a:t>
            </a:fld>
            <a:endParaRPr lang="de-DE" dirty="0"/>
          </a:p>
        </p:txBody>
      </p:sp>
      <p:pic>
        <p:nvPicPr>
          <p:cNvPr id="10"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12" name="Straight Connector 11"/>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7316323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606925"/>
            <a:ext cx="5486400" cy="566738"/>
          </a:xfrm>
        </p:spPr>
        <p:txBody>
          <a:bodyPr anchor="b"/>
          <a:lstStyle>
            <a:lvl1pPr algn="l">
              <a:defRPr sz="2000" b="1">
                <a:solidFill>
                  <a:srgbClr val="91BE3A"/>
                </a:solidFill>
                <a:latin typeface="Arial"/>
                <a:cs typeface="Arial"/>
              </a:defRPr>
            </a:lvl1pPr>
          </a:lstStyle>
          <a:p>
            <a:r>
              <a:rPr lang="en-US" dirty="0" smtClean="0"/>
              <a:t>Click to edit Master title style</a:t>
            </a:r>
            <a:endParaRPr lang="de-DE" dirty="0"/>
          </a:p>
        </p:txBody>
      </p:sp>
      <p:sp>
        <p:nvSpPr>
          <p:cNvPr id="3" name="Bildplatzhalter 2"/>
          <p:cNvSpPr>
            <a:spLocks noGrp="1"/>
          </p:cNvSpPr>
          <p:nvPr>
            <p:ph type="pic" idx="1"/>
          </p:nvPr>
        </p:nvSpPr>
        <p:spPr>
          <a:xfrm>
            <a:off x="1792288" y="419100"/>
            <a:ext cx="5486400" cy="4114800"/>
          </a:xfrm>
        </p:spPr>
        <p:txBody>
          <a:bodyPr rtlCol="0">
            <a:normAutofit/>
          </a:bodyPr>
          <a:lstStyle>
            <a:lvl1pPr marL="0" indent="0">
              <a:buNone/>
              <a:defRPr sz="3200">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de-DE" noProof="0"/>
          </a:p>
        </p:txBody>
      </p:sp>
      <p:sp>
        <p:nvSpPr>
          <p:cNvPr id="4" name="Textplatzhalter 3"/>
          <p:cNvSpPr>
            <a:spLocks noGrp="1"/>
          </p:cNvSpPr>
          <p:nvPr>
            <p:ph type="body" sz="half" idx="2"/>
          </p:nvPr>
        </p:nvSpPr>
        <p:spPr>
          <a:xfrm>
            <a:off x="1792288" y="5173663"/>
            <a:ext cx="5486400" cy="804862"/>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68E86A31-CC98-41FA-BB42-FF0321889A07}" type="slidenum">
              <a:rPr lang="de-DE" smtClean="0"/>
              <a:pPr>
                <a:defRPr/>
              </a:pPr>
              <a:t>‹#›</a:t>
            </a:fld>
            <a:endParaRPr lang="de-DE" dirty="0"/>
          </a:p>
        </p:txBody>
      </p:sp>
      <p:pic>
        <p:nvPicPr>
          <p:cNvPr id="8"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9" name="Straight Connector 8"/>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2597179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rgbClr val="91BE3A"/>
                </a:solidFill>
                <a:latin typeface="Arial"/>
                <a:cs typeface="Arial"/>
              </a:defRPr>
            </a:lvl1pPr>
          </a:lstStyle>
          <a:p>
            <a:r>
              <a:rPr lang="en-US" dirty="0" smtClean="0"/>
              <a:t>Click to edit Master title style</a:t>
            </a:r>
            <a:endParaRPr lang="de-DE" dirty="0"/>
          </a:p>
        </p:txBody>
      </p:sp>
      <p:sp>
        <p:nvSpPr>
          <p:cNvPr id="3" name="Vertikaler Textplatzhalter 2"/>
          <p:cNvSpPr>
            <a:spLocks noGrp="1"/>
          </p:cNvSpPr>
          <p:nvPr>
            <p:ph type="body" orient="vert" idx="1"/>
          </p:nvPr>
        </p:nvSpPr>
        <p:spPr/>
        <p:txBody>
          <a:bodyPr vert="eaVert"/>
          <a:lstStyle>
            <a:lvl1pPr>
              <a:buClr>
                <a:schemeClr val="tx2"/>
              </a:buClr>
              <a:defRPr>
                <a:latin typeface="Arial"/>
                <a:cs typeface="Arial"/>
              </a:defRPr>
            </a:lvl1pPr>
            <a:lvl2pPr>
              <a:buClr>
                <a:schemeClr val="tx2"/>
              </a:buClr>
              <a:defRPr>
                <a:latin typeface="Arial"/>
                <a:cs typeface="Arial"/>
              </a:defRPr>
            </a:lvl2pPr>
            <a:lvl3pPr>
              <a:buClr>
                <a:schemeClr val="tx2"/>
              </a:buClr>
              <a:defRPr>
                <a:latin typeface="Arial"/>
                <a:cs typeface="Arial"/>
              </a:defRPr>
            </a:lvl3pPr>
            <a:lvl4pPr>
              <a:buClr>
                <a:schemeClr val="tx2"/>
              </a:buClr>
              <a:defRPr>
                <a:latin typeface="Arial"/>
                <a:cs typeface="Arial"/>
              </a:defRPr>
            </a:lvl4pPr>
            <a:lvl5pPr>
              <a:buClr>
                <a:schemeClr val="tx2"/>
              </a:buClr>
              <a:defRPr>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6" name="Foliennummernplatzhalter 5"/>
          <p:cNvSpPr>
            <a:spLocks noGrp="1"/>
          </p:cNvSpPr>
          <p:nvPr>
            <p:ph type="sldNum" sz="quarter" idx="10"/>
          </p:nvPr>
        </p:nvSpPr>
        <p:spPr>
          <a:xfrm rot="5400000">
            <a:off x="-884237" y="4876800"/>
            <a:ext cx="2133600" cy="365125"/>
          </a:xfrm>
        </p:spPr>
        <p:txBody>
          <a:bodyPr/>
          <a:lstStyle>
            <a:lvl1pPr>
              <a:defRPr sz="1800">
                <a:solidFill>
                  <a:srgbClr val="86878B"/>
                </a:solidFill>
                <a:latin typeface="Arial"/>
                <a:cs typeface="Arial"/>
              </a:defRPr>
            </a:lvl1pPr>
          </a:lstStyle>
          <a:p>
            <a:pPr>
              <a:defRPr/>
            </a:pPr>
            <a:fld id="{147B14AD-7EC0-4B2F-A55D-F13F0823A5F3}" type="slidenum">
              <a:rPr lang="de-DE" smtClean="0"/>
              <a:pPr>
                <a:defRPr/>
              </a:pPr>
              <a:t>‹#›</a:t>
            </a:fld>
            <a:endParaRPr lang="de-DE" dirty="0"/>
          </a:p>
        </p:txBody>
      </p:sp>
      <p:pic>
        <p:nvPicPr>
          <p:cNvPr id="7"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8" name="Straight Connector 7"/>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6525355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lvl1pPr algn="l">
              <a:defRPr>
                <a:solidFill>
                  <a:srgbClr val="91BE3A"/>
                </a:solidFill>
                <a:latin typeface="Arial"/>
                <a:cs typeface="Arial"/>
              </a:defRPr>
            </a:lvl1pPr>
          </a:lstStyle>
          <a:p>
            <a:r>
              <a:rPr lang="en-US" dirty="0" smtClean="0"/>
              <a:t>Click to edit Master title style</a:t>
            </a:r>
            <a:endParaRPr lang="de-DE" dirty="0"/>
          </a:p>
        </p:txBody>
      </p:sp>
      <p:sp>
        <p:nvSpPr>
          <p:cNvPr id="3" name="Vertikaler Textplatzhalter 2"/>
          <p:cNvSpPr>
            <a:spLocks noGrp="1"/>
          </p:cNvSpPr>
          <p:nvPr>
            <p:ph type="body" orient="vert" idx="1"/>
          </p:nvPr>
        </p:nvSpPr>
        <p:spPr>
          <a:xfrm>
            <a:off x="457200" y="274638"/>
            <a:ext cx="6019800" cy="5851525"/>
          </a:xfrm>
        </p:spPr>
        <p:txBody>
          <a:bodyPr vert="eaVert"/>
          <a:lstStyle>
            <a:lvl1pPr>
              <a:buClr>
                <a:schemeClr val="tx2"/>
              </a:buClr>
              <a:defRPr>
                <a:latin typeface="Arial"/>
                <a:cs typeface="Arial"/>
              </a:defRPr>
            </a:lvl1pPr>
            <a:lvl2pPr>
              <a:buClr>
                <a:schemeClr val="tx2"/>
              </a:buClr>
              <a:defRPr>
                <a:latin typeface="Arial"/>
                <a:cs typeface="Arial"/>
              </a:defRPr>
            </a:lvl2pPr>
            <a:lvl3pPr>
              <a:buClr>
                <a:schemeClr val="tx2"/>
              </a:buClr>
              <a:defRPr>
                <a:latin typeface="Arial"/>
                <a:cs typeface="Arial"/>
              </a:defRPr>
            </a:lvl3pPr>
            <a:lvl4pPr>
              <a:buClr>
                <a:schemeClr val="tx2"/>
              </a:buClr>
              <a:defRPr>
                <a:latin typeface="Arial"/>
                <a:cs typeface="Arial"/>
              </a:defRPr>
            </a:lvl4pPr>
            <a:lvl5pPr>
              <a:buClr>
                <a:schemeClr val="tx2"/>
              </a:buClr>
              <a:defRPr>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Foliennummernplatzhalter 5"/>
          <p:cNvSpPr>
            <a:spLocks noGrp="1"/>
          </p:cNvSpPr>
          <p:nvPr>
            <p:ph type="sldNum" sz="quarter" idx="10"/>
          </p:nvPr>
        </p:nvSpPr>
        <p:spPr>
          <a:xfrm rot="5400000">
            <a:off x="-792162" y="4872037"/>
            <a:ext cx="2133600" cy="365125"/>
          </a:xfrm>
        </p:spPr>
        <p:txBody>
          <a:bodyPr/>
          <a:lstStyle>
            <a:lvl1pPr>
              <a:defRPr sz="1800">
                <a:solidFill>
                  <a:srgbClr val="86878B"/>
                </a:solidFill>
                <a:latin typeface="Arial"/>
                <a:cs typeface="Arial"/>
              </a:defRPr>
            </a:lvl1pPr>
          </a:lstStyle>
          <a:p>
            <a:pPr>
              <a:defRPr/>
            </a:pPr>
            <a:fld id="{F4CAF6CA-DE6B-41A1-94F5-B108E68B8D66}" type="slidenum">
              <a:rPr lang="de-DE" smtClean="0"/>
              <a:pPr>
                <a:defRPr/>
              </a:pPr>
              <a:t>‹#›</a:t>
            </a:fld>
            <a:endParaRPr lang="de-DE" dirty="0"/>
          </a:p>
        </p:txBody>
      </p:sp>
    </p:spTree>
    <p:extLst>
      <p:ext uri="{BB962C8B-B14F-4D97-AF65-F5344CB8AC3E}">
        <p14:creationId xmlns:p14="http://schemas.microsoft.com/office/powerpoint/2010/main" val="3359001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545933-9B8F-4835-834A-2A9E031849E1}" type="datetimeFigureOut">
              <a:rPr lang="en-US" smtClean="0"/>
              <a:pPr/>
              <a:t>1/13/2015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CE9F7AE-31E2-42E0-B799-DB38D38F4BA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545933-9B8F-4835-834A-2A9E031849E1}" type="datetimeFigureOut">
              <a:rPr lang="en-US" smtClean="0"/>
              <a:pPr/>
              <a:t>1/13/2015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CE9F7AE-31E2-42E0-B799-DB38D38F4BA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545933-9B8F-4835-834A-2A9E031849E1}" type="datetimeFigureOut">
              <a:rPr lang="en-US" smtClean="0"/>
              <a:pPr/>
              <a:t>1/13/2015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CE9F7AE-31E2-42E0-B799-DB38D38F4BA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545933-9B8F-4835-834A-2A9E031849E1}" type="datetimeFigureOut">
              <a:rPr lang="en-US" smtClean="0"/>
              <a:pPr/>
              <a:t>1/13/2015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CE9F7AE-31E2-42E0-B799-DB38D38F4BA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545933-9B8F-4835-834A-2A9E031849E1}" type="datetimeFigureOut">
              <a:rPr lang="en-US" smtClean="0"/>
              <a:pPr/>
              <a:t>1/13/2015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CE9F7AE-31E2-42E0-B799-DB38D38F4BA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image" Target="../media/image4.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theme" Target="../theme/theme2.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theme" Target="../theme/theme3.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image" Target="../media/image4.png"/><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theme" Target="../theme/theme4.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545933-9B8F-4835-834A-2A9E031849E1}" type="datetimeFigureOut">
              <a:rPr lang="en-US" smtClean="0"/>
              <a:pPr/>
              <a:t>1/13/2015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E9F7AE-31E2-42E0-B799-DB38D38F4BA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AT" smtClean="0"/>
              <a:t>Mastertitelformat bearbeiten</a:t>
            </a:r>
            <a:endParaRPr lang="de-DE" smtClean="0"/>
          </a:p>
        </p:txBody>
      </p:sp>
      <p:sp>
        <p:nvSpPr>
          <p:cNvPr id="1027" name="Textplatzhalt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lang="de-DE" smtClean="0"/>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a:cs typeface="Arial"/>
              </a:defRPr>
            </a:lvl1pPr>
          </a:lstStyle>
          <a:p>
            <a:pPr defTabSz="457200">
              <a:defRPr/>
            </a:pPr>
            <a:endParaRPr lang="de-DE" dirty="0">
              <a:solidFill>
                <a:prstClr val="black">
                  <a:tint val="75000"/>
                </a:prstClr>
              </a:solidFill>
            </a:endParaRPr>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a:cs typeface="Arial"/>
              </a:defRPr>
            </a:lvl1pPr>
          </a:lstStyle>
          <a:p>
            <a:pPr defTabSz="457200">
              <a:defRPr/>
            </a:pPr>
            <a:endParaRPr lang="de-DE" dirty="0">
              <a:solidFill>
                <a:prstClr val="black">
                  <a:tint val="75000"/>
                </a:prstClr>
              </a:solidFill>
            </a:endParaRPr>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a:cs typeface="Arial"/>
              </a:defRPr>
            </a:lvl1pPr>
          </a:lstStyle>
          <a:p>
            <a:pPr defTabSz="457200">
              <a:defRPr/>
            </a:pPr>
            <a:fld id="{7A80FB6A-DBE0-48CC-B7B2-0194B0842C6E}" type="slidenum">
              <a:rPr lang="de-DE">
                <a:solidFill>
                  <a:prstClr val="black">
                    <a:tint val="75000"/>
                  </a:prstClr>
                </a:solidFill>
              </a:rPr>
              <a:pPr defTabSz="457200">
                <a:defRPr/>
              </a:pPr>
              <a:t>‹#›</a:t>
            </a:fld>
            <a:endParaRPr lang="de-DE" dirty="0">
              <a:solidFill>
                <a:prstClr val="black">
                  <a:tint val="75000"/>
                </a:prstClr>
              </a:solidFill>
            </a:endParaRPr>
          </a:p>
        </p:txBody>
      </p:sp>
    </p:spTree>
    <p:extLst>
      <p:ext uri="{BB962C8B-B14F-4D97-AF65-F5344CB8AC3E}">
        <p14:creationId xmlns:p14="http://schemas.microsoft.com/office/powerpoint/2010/main" val="3666479109"/>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Lst>
  <p:hf hdr="0" ftr="0" dt="0"/>
  <p:txStyles>
    <p:titleStyle>
      <a:lvl1pPr algn="ctr" defTabSz="457200" rtl="0" eaLnBrk="0" fontAlgn="base" hangingPunct="0">
        <a:spcBef>
          <a:spcPct val="0"/>
        </a:spcBef>
        <a:spcAft>
          <a:spcPct val="0"/>
        </a:spcAft>
        <a:defRPr sz="4400" b="1" kern="1200">
          <a:solidFill>
            <a:schemeClr val="tx1"/>
          </a:solidFill>
          <a:latin typeface="Arial"/>
          <a:ea typeface="+mj-ea"/>
          <a:cs typeface="Arial"/>
        </a:defRPr>
      </a:lvl1pPr>
      <a:lvl2pPr algn="ctr" defTabSz="457200" rtl="0" eaLnBrk="0" fontAlgn="base" hangingPunct="0">
        <a:spcBef>
          <a:spcPct val="0"/>
        </a:spcBef>
        <a:spcAft>
          <a:spcPct val="0"/>
        </a:spcAft>
        <a:defRPr sz="4400" b="1">
          <a:solidFill>
            <a:schemeClr val="tx1"/>
          </a:solidFill>
          <a:latin typeface="Arial" charset="0"/>
          <a:cs typeface="Arial" charset="0"/>
        </a:defRPr>
      </a:lvl2pPr>
      <a:lvl3pPr algn="ctr" defTabSz="457200" rtl="0" eaLnBrk="0" fontAlgn="base" hangingPunct="0">
        <a:spcBef>
          <a:spcPct val="0"/>
        </a:spcBef>
        <a:spcAft>
          <a:spcPct val="0"/>
        </a:spcAft>
        <a:defRPr sz="4400" b="1">
          <a:solidFill>
            <a:schemeClr val="tx1"/>
          </a:solidFill>
          <a:latin typeface="Arial" charset="0"/>
          <a:cs typeface="Arial" charset="0"/>
        </a:defRPr>
      </a:lvl3pPr>
      <a:lvl4pPr algn="ctr" defTabSz="457200" rtl="0" eaLnBrk="0" fontAlgn="base" hangingPunct="0">
        <a:spcBef>
          <a:spcPct val="0"/>
        </a:spcBef>
        <a:spcAft>
          <a:spcPct val="0"/>
        </a:spcAft>
        <a:defRPr sz="4400" b="1">
          <a:solidFill>
            <a:schemeClr val="tx1"/>
          </a:solidFill>
          <a:latin typeface="Arial" charset="0"/>
          <a:cs typeface="Arial" charset="0"/>
        </a:defRPr>
      </a:lvl4pPr>
      <a:lvl5pPr algn="ctr" defTabSz="457200" rtl="0" eaLnBrk="0" fontAlgn="base" hangingPunct="0">
        <a:spcBef>
          <a:spcPct val="0"/>
        </a:spcBef>
        <a:spcAft>
          <a:spcPct val="0"/>
        </a:spcAft>
        <a:defRPr sz="4400" b="1">
          <a:solidFill>
            <a:schemeClr val="tx1"/>
          </a:solidFill>
          <a:latin typeface="Arial" charset="0"/>
          <a:cs typeface="Arial" charset="0"/>
        </a:defRPr>
      </a:lvl5pPr>
      <a:lvl6pPr marL="457200" algn="ctr" defTabSz="457200" rtl="0" fontAlgn="base">
        <a:spcBef>
          <a:spcPct val="0"/>
        </a:spcBef>
        <a:spcAft>
          <a:spcPct val="0"/>
        </a:spcAft>
        <a:defRPr sz="4400" b="1">
          <a:solidFill>
            <a:schemeClr val="tx1"/>
          </a:solidFill>
          <a:latin typeface="Arial" charset="0"/>
          <a:cs typeface="Arial" charset="0"/>
        </a:defRPr>
      </a:lvl6pPr>
      <a:lvl7pPr marL="914400" algn="ctr" defTabSz="457200" rtl="0" fontAlgn="base">
        <a:spcBef>
          <a:spcPct val="0"/>
        </a:spcBef>
        <a:spcAft>
          <a:spcPct val="0"/>
        </a:spcAft>
        <a:defRPr sz="4400" b="1">
          <a:solidFill>
            <a:schemeClr val="tx1"/>
          </a:solidFill>
          <a:latin typeface="Arial" charset="0"/>
          <a:cs typeface="Arial" charset="0"/>
        </a:defRPr>
      </a:lvl7pPr>
      <a:lvl8pPr marL="1371600" algn="ctr" defTabSz="457200" rtl="0" fontAlgn="base">
        <a:spcBef>
          <a:spcPct val="0"/>
        </a:spcBef>
        <a:spcAft>
          <a:spcPct val="0"/>
        </a:spcAft>
        <a:defRPr sz="4400" b="1">
          <a:solidFill>
            <a:schemeClr val="tx1"/>
          </a:solidFill>
          <a:latin typeface="Arial" charset="0"/>
          <a:cs typeface="Arial" charset="0"/>
        </a:defRPr>
      </a:lvl8pPr>
      <a:lvl9pPr marL="1828800" algn="ctr" defTabSz="457200" rtl="0" fontAlgn="base">
        <a:spcBef>
          <a:spcPct val="0"/>
        </a:spcBef>
        <a:spcAft>
          <a:spcPct val="0"/>
        </a:spcAft>
        <a:defRPr sz="4400" b="1">
          <a:solidFill>
            <a:schemeClr val="tx1"/>
          </a:solidFill>
          <a:latin typeface="Arial" charset="0"/>
          <a:cs typeface="Arial" charset="0"/>
        </a:defRPr>
      </a:lvl9pPr>
    </p:titleStyle>
    <p:bodyStyle>
      <a:lvl1pPr marL="342900" indent="-342900" algn="l" defTabSz="457200" rtl="0" eaLnBrk="0" fontAlgn="base" hangingPunct="0">
        <a:spcBef>
          <a:spcPct val="20000"/>
        </a:spcBef>
        <a:spcAft>
          <a:spcPct val="0"/>
        </a:spcAft>
        <a:buSzPct val="75000"/>
        <a:buBlip>
          <a:blip r:embed="rId12"/>
        </a:buBlip>
        <a:defRPr sz="3600" b="1" kern="1200">
          <a:solidFill>
            <a:schemeClr val="tx1"/>
          </a:solidFill>
          <a:latin typeface="Arial"/>
          <a:ea typeface="+mn-ea"/>
          <a:cs typeface="Arial"/>
        </a:defRPr>
      </a:lvl1pPr>
      <a:lvl2pPr marL="742950" indent="-285750" algn="l" defTabSz="457200" rtl="0" eaLnBrk="0" fontAlgn="base" hangingPunct="0">
        <a:spcBef>
          <a:spcPct val="20000"/>
        </a:spcBef>
        <a:spcAft>
          <a:spcPct val="0"/>
        </a:spcAft>
        <a:buClr>
          <a:srgbClr val="9BCD00"/>
        </a:buClr>
        <a:buSzPct val="75000"/>
        <a:buFont typeface="Symbol" pitchFamily="18" charset="2"/>
        <a:buChar char="-"/>
        <a:defRPr sz="3200" b="1" kern="1200">
          <a:solidFill>
            <a:schemeClr val="tx1"/>
          </a:solidFill>
          <a:latin typeface="Arial"/>
          <a:ea typeface="+mn-ea"/>
          <a:cs typeface="Arial"/>
        </a:defRPr>
      </a:lvl2pPr>
      <a:lvl3pPr marL="1143000" indent="-228600" algn="l" defTabSz="457200" rtl="0" eaLnBrk="0" fontAlgn="base" hangingPunct="0">
        <a:spcBef>
          <a:spcPct val="20000"/>
        </a:spcBef>
        <a:spcAft>
          <a:spcPct val="0"/>
        </a:spcAft>
        <a:buClr>
          <a:srgbClr val="9BCD00"/>
        </a:buClr>
        <a:buSzPct val="100000"/>
        <a:buFont typeface="Arial" charset="0"/>
        <a:buChar char="•"/>
        <a:defRPr sz="2800" kern="1200">
          <a:solidFill>
            <a:schemeClr val="tx1"/>
          </a:solidFill>
          <a:latin typeface="Arial"/>
          <a:ea typeface="+mn-ea"/>
          <a:cs typeface="Arial"/>
        </a:defRPr>
      </a:lvl3pPr>
      <a:lvl4pPr marL="1600200" indent="-228600" algn="l" defTabSz="457200" rtl="0" eaLnBrk="0" fontAlgn="base" hangingPunct="0">
        <a:spcBef>
          <a:spcPct val="20000"/>
        </a:spcBef>
        <a:spcAft>
          <a:spcPct val="0"/>
        </a:spcAft>
        <a:buClr>
          <a:srgbClr val="9BCD00"/>
        </a:buClr>
        <a:buSzPct val="90000"/>
        <a:buFont typeface="Courier New" pitchFamily="49" charset="0"/>
        <a:buChar char="o"/>
        <a:defRPr sz="2400" kern="1200">
          <a:solidFill>
            <a:schemeClr val="tx1"/>
          </a:solidFill>
          <a:latin typeface="Arial"/>
          <a:ea typeface="+mn-ea"/>
          <a:cs typeface="Arial"/>
        </a:defRPr>
      </a:lvl4pPr>
      <a:lvl5pPr marL="2057400" indent="-228600" algn="l" defTabSz="457200" rtl="0" eaLnBrk="0" fontAlgn="base" hangingPunct="0">
        <a:spcBef>
          <a:spcPct val="20000"/>
        </a:spcBef>
        <a:spcAft>
          <a:spcPct val="0"/>
        </a:spcAft>
        <a:buSzPct val="75000"/>
        <a:buBlip>
          <a:blip r:embed="rId12"/>
        </a:buBlip>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545933-9B8F-4835-834A-2A9E031849E1}" type="datetimeFigureOut">
              <a:rPr lang="en-US" smtClean="0">
                <a:solidFill>
                  <a:prstClr val="black">
                    <a:tint val="75000"/>
                  </a:prstClr>
                </a:solidFill>
              </a:rPr>
              <a:pPr/>
              <a:t>1/13/2015</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E9F7AE-31E2-42E0-B799-DB38D38F4BA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2133626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AT" smtClean="0"/>
              <a:t>Mastertitelformat bearbeiten</a:t>
            </a:r>
            <a:endParaRPr lang="de-DE" smtClean="0"/>
          </a:p>
        </p:txBody>
      </p:sp>
      <p:sp>
        <p:nvSpPr>
          <p:cNvPr id="1027" name="Textplatzhalt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lang="de-DE" smtClean="0"/>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a:cs typeface="Arial"/>
              </a:defRPr>
            </a:lvl1pPr>
          </a:lstStyle>
          <a:p>
            <a:pPr defTabSz="457200">
              <a:defRPr/>
            </a:pPr>
            <a:endParaRPr lang="de-DE">
              <a:solidFill>
                <a:prstClr val="black">
                  <a:tint val="75000"/>
                </a:prstClr>
              </a:solidFill>
            </a:endParaRPr>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a:cs typeface="Arial"/>
              </a:defRPr>
            </a:lvl1pPr>
          </a:lstStyle>
          <a:p>
            <a:pPr defTabSz="457200">
              <a:defRPr/>
            </a:pPr>
            <a:endParaRPr lang="de-DE">
              <a:solidFill>
                <a:prstClr val="black">
                  <a:tint val="75000"/>
                </a:prstClr>
              </a:solidFill>
            </a:endParaRPr>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a:cs typeface="Arial"/>
              </a:defRPr>
            </a:lvl1pPr>
          </a:lstStyle>
          <a:p>
            <a:pPr defTabSz="457200">
              <a:defRPr/>
            </a:pPr>
            <a:fld id="{7A80FB6A-DBE0-48CC-B7B2-0194B0842C6E}" type="slidenum">
              <a:rPr lang="de-DE">
                <a:solidFill>
                  <a:prstClr val="black">
                    <a:tint val="75000"/>
                  </a:prstClr>
                </a:solidFill>
              </a:rPr>
              <a:pPr defTabSz="457200">
                <a:defRPr/>
              </a:pPr>
              <a:t>‹#›</a:t>
            </a:fld>
            <a:endParaRPr lang="de-DE" dirty="0">
              <a:solidFill>
                <a:prstClr val="black">
                  <a:tint val="75000"/>
                </a:prstClr>
              </a:solidFill>
            </a:endParaRPr>
          </a:p>
        </p:txBody>
      </p:sp>
    </p:spTree>
    <p:extLst>
      <p:ext uri="{BB962C8B-B14F-4D97-AF65-F5344CB8AC3E}">
        <p14:creationId xmlns:p14="http://schemas.microsoft.com/office/powerpoint/2010/main" val="4160458710"/>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Lst>
  <p:hf hdr="0" ftr="0" dt="0"/>
  <p:txStyles>
    <p:titleStyle>
      <a:lvl1pPr algn="ctr" defTabSz="457200" rtl="0" eaLnBrk="0" fontAlgn="base" hangingPunct="0">
        <a:spcBef>
          <a:spcPct val="0"/>
        </a:spcBef>
        <a:spcAft>
          <a:spcPct val="0"/>
        </a:spcAft>
        <a:defRPr sz="4400" b="1" kern="1200">
          <a:solidFill>
            <a:schemeClr val="tx1"/>
          </a:solidFill>
          <a:latin typeface="Arial"/>
          <a:ea typeface="+mj-ea"/>
          <a:cs typeface="Arial"/>
        </a:defRPr>
      </a:lvl1pPr>
      <a:lvl2pPr algn="ctr" defTabSz="457200" rtl="0" eaLnBrk="0" fontAlgn="base" hangingPunct="0">
        <a:spcBef>
          <a:spcPct val="0"/>
        </a:spcBef>
        <a:spcAft>
          <a:spcPct val="0"/>
        </a:spcAft>
        <a:defRPr sz="4400" b="1">
          <a:solidFill>
            <a:schemeClr val="tx1"/>
          </a:solidFill>
          <a:latin typeface="Arial" charset="0"/>
          <a:cs typeface="Arial" charset="0"/>
        </a:defRPr>
      </a:lvl2pPr>
      <a:lvl3pPr algn="ctr" defTabSz="457200" rtl="0" eaLnBrk="0" fontAlgn="base" hangingPunct="0">
        <a:spcBef>
          <a:spcPct val="0"/>
        </a:spcBef>
        <a:spcAft>
          <a:spcPct val="0"/>
        </a:spcAft>
        <a:defRPr sz="4400" b="1">
          <a:solidFill>
            <a:schemeClr val="tx1"/>
          </a:solidFill>
          <a:latin typeface="Arial" charset="0"/>
          <a:cs typeface="Arial" charset="0"/>
        </a:defRPr>
      </a:lvl3pPr>
      <a:lvl4pPr algn="ctr" defTabSz="457200" rtl="0" eaLnBrk="0" fontAlgn="base" hangingPunct="0">
        <a:spcBef>
          <a:spcPct val="0"/>
        </a:spcBef>
        <a:spcAft>
          <a:spcPct val="0"/>
        </a:spcAft>
        <a:defRPr sz="4400" b="1">
          <a:solidFill>
            <a:schemeClr val="tx1"/>
          </a:solidFill>
          <a:latin typeface="Arial" charset="0"/>
          <a:cs typeface="Arial" charset="0"/>
        </a:defRPr>
      </a:lvl4pPr>
      <a:lvl5pPr algn="ctr" defTabSz="457200" rtl="0" eaLnBrk="0" fontAlgn="base" hangingPunct="0">
        <a:spcBef>
          <a:spcPct val="0"/>
        </a:spcBef>
        <a:spcAft>
          <a:spcPct val="0"/>
        </a:spcAft>
        <a:defRPr sz="4400" b="1">
          <a:solidFill>
            <a:schemeClr val="tx1"/>
          </a:solidFill>
          <a:latin typeface="Arial" charset="0"/>
          <a:cs typeface="Arial" charset="0"/>
        </a:defRPr>
      </a:lvl5pPr>
      <a:lvl6pPr marL="457200" algn="ctr" defTabSz="457200" rtl="0" fontAlgn="base">
        <a:spcBef>
          <a:spcPct val="0"/>
        </a:spcBef>
        <a:spcAft>
          <a:spcPct val="0"/>
        </a:spcAft>
        <a:defRPr sz="4400" b="1">
          <a:solidFill>
            <a:schemeClr val="tx1"/>
          </a:solidFill>
          <a:latin typeface="Arial" charset="0"/>
          <a:cs typeface="Arial" charset="0"/>
        </a:defRPr>
      </a:lvl6pPr>
      <a:lvl7pPr marL="914400" algn="ctr" defTabSz="457200" rtl="0" fontAlgn="base">
        <a:spcBef>
          <a:spcPct val="0"/>
        </a:spcBef>
        <a:spcAft>
          <a:spcPct val="0"/>
        </a:spcAft>
        <a:defRPr sz="4400" b="1">
          <a:solidFill>
            <a:schemeClr val="tx1"/>
          </a:solidFill>
          <a:latin typeface="Arial" charset="0"/>
          <a:cs typeface="Arial" charset="0"/>
        </a:defRPr>
      </a:lvl7pPr>
      <a:lvl8pPr marL="1371600" algn="ctr" defTabSz="457200" rtl="0" fontAlgn="base">
        <a:spcBef>
          <a:spcPct val="0"/>
        </a:spcBef>
        <a:spcAft>
          <a:spcPct val="0"/>
        </a:spcAft>
        <a:defRPr sz="4400" b="1">
          <a:solidFill>
            <a:schemeClr val="tx1"/>
          </a:solidFill>
          <a:latin typeface="Arial" charset="0"/>
          <a:cs typeface="Arial" charset="0"/>
        </a:defRPr>
      </a:lvl8pPr>
      <a:lvl9pPr marL="1828800" algn="ctr" defTabSz="457200" rtl="0" fontAlgn="base">
        <a:spcBef>
          <a:spcPct val="0"/>
        </a:spcBef>
        <a:spcAft>
          <a:spcPct val="0"/>
        </a:spcAft>
        <a:defRPr sz="4400" b="1">
          <a:solidFill>
            <a:schemeClr val="tx1"/>
          </a:solidFill>
          <a:latin typeface="Arial" charset="0"/>
          <a:cs typeface="Arial" charset="0"/>
        </a:defRPr>
      </a:lvl9pPr>
    </p:titleStyle>
    <p:bodyStyle>
      <a:lvl1pPr marL="342900" indent="-342900" algn="l" defTabSz="457200" rtl="0" eaLnBrk="0" fontAlgn="base" hangingPunct="0">
        <a:spcBef>
          <a:spcPct val="20000"/>
        </a:spcBef>
        <a:spcAft>
          <a:spcPct val="0"/>
        </a:spcAft>
        <a:buSzPct val="75000"/>
        <a:buBlip>
          <a:blip r:embed="rId12"/>
        </a:buBlip>
        <a:defRPr sz="3600" b="1" kern="1200">
          <a:solidFill>
            <a:schemeClr val="tx1"/>
          </a:solidFill>
          <a:latin typeface="Arial"/>
          <a:ea typeface="+mn-ea"/>
          <a:cs typeface="Arial"/>
        </a:defRPr>
      </a:lvl1pPr>
      <a:lvl2pPr marL="742950" indent="-285750" algn="l" defTabSz="457200" rtl="0" eaLnBrk="0" fontAlgn="base" hangingPunct="0">
        <a:spcBef>
          <a:spcPct val="20000"/>
        </a:spcBef>
        <a:spcAft>
          <a:spcPct val="0"/>
        </a:spcAft>
        <a:buClr>
          <a:srgbClr val="9BCD00"/>
        </a:buClr>
        <a:buSzPct val="75000"/>
        <a:buFont typeface="Symbol" pitchFamily="18" charset="2"/>
        <a:buChar char="-"/>
        <a:defRPr sz="3200" b="1" kern="1200">
          <a:solidFill>
            <a:schemeClr val="tx1"/>
          </a:solidFill>
          <a:latin typeface="Arial"/>
          <a:ea typeface="+mn-ea"/>
          <a:cs typeface="Arial"/>
        </a:defRPr>
      </a:lvl2pPr>
      <a:lvl3pPr marL="1143000" indent="-228600" algn="l" defTabSz="457200" rtl="0" eaLnBrk="0" fontAlgn="base" hangingPunct="0">
        <a:spcBef>
          <a:spcPct val="20000"/>
        </a:spcBef>
        <a:spcAft>
          <a:spcPct val="0"/>
        </a:spcAft>
        <a:buClr>
          <a:srgbClr val="9BCD00"/>
        </a:buClr>
        <a:buSzPct val="100000"/>
        <a:buFont typeface="Arial" charset="0"/>
        <a:buChar char="•"/>
        <a:defRPr sz="2800" kern="1200">
          <a:solidFill>
            <a:schemeClr val="tx1"/>
          </a:solidFill>
          <a:latin typeface="Arial"/>
          <a:ea typeface="+mn-ea"/>
          <a:cs typeface="Arial"/>
        </a:defRPr>
      </a:lvl3pPr>
      <a:lvl4pPr marL="1600200" indent="-228600" algn="l" defTabSz="457200" rtl="0" eaLnBrk="0" fontAlgn="base" hangingPunct="0">
        <a:spcBef>
          <a:spcPct val="20000"/>
        </a:spcBef>
        <a:spcAft>
          <a:spcPct val="0"/>
        </a:spcAft>
        <a:buClr>
          <a:srgbClr val="9BCD00"/>
        </a:buClr>
        <a:buSzPct val="90000"/>
        <a:buFont typeface="Courier New" pitchFamily="49" charset="0"/>
        <a:buChar char="o"/>
        <a:defRPr sz="2400" kern="1200">
          <a:solidFill>
            <a:schemeClr val="tx1"/>
          </a:solidFill>
          <a:latin typeface="Arial"/>
          <a:ea typeface="+mn-ea"/>
          <a:cs typeface="Arial"/>
        </a:defRPr>
      </a:lvl4pPr>
      <a:lvl5pPr marL="2057400" indent="-228600" algn="l" defTabSz="457200" rtl="0" eaLnBrk="0" fontAlgn="base" hangingPunct="0">
        <a:spcBef>
          <a:spcPct val="20000"/>
        </a:spcBef>
        <a:spcAft>
          <a:spcPct val="0"/>
        </a:spcAft>
        <a:buSzPct val="75000"/>
        <a:buBlip>
          <a:blip r:embed="rId12"/>
        </a:buBlip>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814" y="2984500"/>
            <a:ext cx="8124967" cy="1470025"/>
          </a:xfrm>
        </p:spPr>
        <p:txBody>
          <a:bodyPr/>
          <a:lstStyle/>
          <a:p>
            <a:r>
              <a:rPr lang="ru-RU" sz="3000" dirty="0"/>
              <a:t>Новый Регламент ЕС по аудиту</a:t>
            </a:r>
            <a:r>
              <a:rPr lang="en-US" sz="3000" dirty="0"/>
              <a:t>:</a:t>
            </a:r>
            <a:br>
              <a:rPr lang="en-US" sz="3000" dirty="0"/>
            </a:br>
            <a:r>
              <a:rPr lang="ru-RU" sz="3000" dirty="0"/>
              <a:t>особые требования об обязательном аудите субъектов общественного </a:t>
            </a:r>
            <a:r>
              <a:rPr lang="ru-RU" sz="3000" dirty="0"/>
              <a:t>интереса</a:t>
            </a:r>
            <a:endParaRPr lang="en-US" sz="3000" dirty="0"/>
          </a:p>
        </p:txBody>
      </p:sp>
      <p:sp>
        <p:nvSpPr>
          <p:cNvPr id="4" name="Text Placeholder 3"/>
          <p:cNvSpPr>
            <a:spLocks noGrp="1"/>
          </p:cNvSpPr>
          <p:nvPr>
            <p:ph type="body" sz="quarter" idx="10"/>
          </p:nvPr>
        </p:nvSpPr>
        <p:spPr>
          <a:xfrm>
            <a:off x="609815" y="5502214"/>
            <a:ext cx="8124967" cy="795905"/>
          </a:xfrm>
        </p:spPr>
        <p:txBody>
          <a:bodyPr/>
          <a:lstStyle/>
          <a:p>
            <a:r>
              <a:rPr lang="uk-UA" sz="1600" dirty="0" smtClean="0">
                <a:solidFill>
                  <a:srgbClr val="87888A"/>
                </a:solidFill>
              </a:rPr>
              <a:t>Натал</a:t>
            </a:r>
            <a:r>
              <a:rPr lang="ru-RU" sz="1600" dirty="0" smtClean="0">
                <a:solidFill>
                  <a:srgbClr val="87888A"/>
                </a:solidFill>
              </a:rPr>
              <a:t>ь</a:t>
            </a:r>
            <a:r>
              <a:rPr lang="uk-UA" sz="1600" dirty="0" smtClean="0">
                <a:solidFill>
                  <a:srgbClr val="87888A"/>
                </a:solidFill>
              </a:rPr>
              <a:t>я Мануилова</a:t>
            </a:r>
            <a:r>
              <a:rPr lang="en-US" sz="1600" dirty="0" smtClean="0">
                <a:solidFill>
                  <a:srgbClr val="87888A"/>
                </a:solidFill>
              </a:rPr>
              <a:t>							</a:t>
            </a:r>
          </a:p>
          <a:p>
            <a:r>
              <a:rPr lang="ru-RU" sz="1600" dirty="0"/>
              <a:t>Старший </a:t>
            </a:r>
            <a:r>
              <a:rPr lang="ru-RU" sz="1600" dirty="0" smtClean="0"/>
              <a:t>Специалист по Финансовому Управлению, </a:t>
            </a:r>
            <a:endParaRPr lang="ru-RU" sz="1600" dirty="0" smtClean="0"/>
          </a:p>
          <a:p>
            <a:pPr>
              <a:spcBef>
                <a:spcPts val="0"/>
              </a:spcBef>
            </a:pPr>
            <a:r>
              <a:rPr lang="ru-RU" sz="1600" dirty="0"/>
              <a:t>Центр Реформ Финансовой Отчетности, Всемирный Банк</a:t>
            </a:r>
            <a:endParaRPr lang="en-US" sz="1600" dirty="0"/>
          </a:p>
        </p:txBody>
      </p:sp>
      <p:sp>
        <p:nvSpPr>
          <p:cNvPr id="6" name="Subtitle 2"/>
          <p:cNvSpPr txBox="1">
            <a:spLocks/>
          </p:cNvSpPr>
          <p:nvPr/>
        </p:nvSpPr>
        <p:spPr bwMode="auto">
          <a:xfrm>
            <a:off x="609600" y="4876800"/>
            <a:ext cx="7781710" cy="67231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defTabSz="457200" rtl="0" eaLnBrk="0" fontAlgn="base" hangingPunct="0">
              <a:spcBef>
                <a:spcPct val="20000"/>
              </a:spcBef>
              <a:spcAft>
                <a:spcPct val="0"/>
              </a:spcAft>
              <a:buSzPct val="75000"/>
              <a:buNone/>
              <a:defRPr sz="2800" b="0" kern="1200">
                <a:solidFill>
                  <a:srgbClr val="86878B"/>
                </a:solidFill>
                <a:latin typeface="Arial"/>
                <a:ea typeface="+mn-ea"/>
                <a:cs typeface="Arial"/>
              </a:defRPr>
            </a:lvl1pPr>
            <a:lvl2pPr marL="457200" indent="0" algn="ctr" defTabSz="457200" rtl="0" eaLnBrk="0" fontAlgn="base" hangingPunct="0">
              <a:spcBef>
                <a:spcPct val="20000"/>
              </a:spcBef>
              <a:spcAft>
                <a:spcPct val="0"/>
              </a:spcAft>
              <a:buClr>
                <a:srgbClr val="9BCD00"/>
              </a:buClr>
              <a:buSzPct val="75000"/>
              <a:buFont typeface="Symbol" pitchFamily="18" charset="2"/>
              <a:buNone/>
              <a:defRPr sz="3200" b="1" kern="1200">
                <a:solidFill>
                  <a:schemeClr val="tx1">
                    <a:tint val="75000"/>
                  </a:schemeClr>
                </a:solidFill>
                <a:latin typeface="Arial"/>
                <a:ea typeface="+mn-ea"/>
                <a:cs typeface="Arial"/>
              </a:defRPr>
            </a:lvl2pPr>
            <a:lvl3pPr marL="914400" indent="0" algn="ctr" defTabSz="457200" rtl="0" eaLnBrk="0" fontAlgn="base" hangingPunct="0">
              <a:spcBef>
                <a:spcPct val="20000"/>
              </a:spcBef>
              <a:spcAft>
                <a:spcPct val="0"/>
              </a:spcAft>
              <a:buClr>
                <a:srgbClr val="9BCD00"/>
              </a:buClr>
              <a:buSzPct val="100000"/>
              <a:buFont typeface="Arial" charset="0"/>
              <a:buNone/>
              <a:defRPr sz="2800" kern="1200">
                <a:solidFill>
                  <a:schemeClr val="tx1">
                    <a:tint val="75000"/>
                  </a:schemeClr>
                </a:solidFill>
                <a:latin typeface="Arial"/>
                <a:ea typeface="+mn-ea"/>
                <a:cs typeface="Arial"/>
              </a:defRPr>
            </a:lvl3pPr>
            <a:lvl4pPr marL="1371600" indent="0" algn="ctr" defTabSz="457200" rtl="0" eaLnBrk="0" fontAlgn="base" hangingPunct="0">
              <a:spcBef>
                <a:spcPct val="20000"/>
              </a:spcBef>
              <a:spcAft>
                <a:spcPct val="0"/>
              </a:spcAft>
              <a:buClr>
                <a:srgbClr val="9BCD00"/>
              </a:buClr>
              <a:buSzPct val="90000"/>
              <a:buFont typeface="Courier New" pitchFamily="49" charset="0"/>
              <a:buNone/>
              <a:defRPr sz="2400" kern="1200">
                <a:solidFill>
                  <a:schemeClr val="tx1">
                    <a:tint val="75000"/>
                  </a:schemeClr>
                </a:solidFill>
                <a:latin typeface="Arial"/>
                <a:ea typeface="+mn-ea"/>
                <a:cs typeface="Arial"/>
              </a:defRPr>
            </a:lvl4pPr>
            <a:lvl5pPr marL="1828800" indent="0" algn="ctr" defTabSz="457200" rtl="0" eaLnBrk="0" fontAlgn="base" hangingPunct="0">
              <a:spcBef>
                <a:spcPct val="20000"/>
              </a:spcBef>
              <a:spcAft>
                <a:spcPct val="0"/>
              </a:spcAft>
              <a:buSzPct val="75000"/>
              <a:buNone/>
              <a:defRPr sz="2400" kern="1200">
                <a:solidFill>
                  <a:schemeClr val="tx1">
                    <a:tint val="75000"/>
                  </a:schemeClr>
                </a:solidFill>
                <a:latin typeface="Arial"/>
                <a:ea typeface="+mn-ea"/>
                <a:cs typeface="Arial"/>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uk-UA" sz="2400" dirty="0" smtClean="0">
                <a:solidFill>
                  <a:srgbClr val="87888A"/>
                </a:solidFill>
              </a:rPr>
              <a:t>Киев</a:t>
            </a:r>
            <a:r>
              <a:rPr lang="en-US" sz="2400" dirty="0" smtClean="0">
                <a:solidFill>
                  <a:srgbClr val="87888A"/>
                </a:solidFill>
              </a:rPr>
              <a:t>, 21 </a:t>
            </a:r>
            <a:r>
              <a:rPr lang="ru-RU" sz="2400" dirty="0" smtClean="0">
                <a:solidFill>
                  <a:srgbClr val="87888A"/>
                </a:solidFill>
              </a:rPr>
              <a:t>января </a:t>
            </a:r>
            <a:r>
              <a:rPr lang="en-US" sz="2400" dirty="0" smtClean="0">
                <a:solidFill>
                  <a:srgbClr val="87888A"/>
                </a:solidFill>
              </a:rPr>
              <a:t>201</a:t>
            </a:r>
            <a:r>
              <a:rPr lang="ru-RU" sz="2400" dirty="0" smtClean="0">
                <a:solidFill>
                  <a:srgbClr val="87888A"/>
                </a:solidFill>
              </a:rPr>
              <a:t>5</a:t>
            </a:r>
            <a:endParaRPr lang="en-US" sz="2400" dirty="0">
              <a:solidFill>
                <a:srgbClr val="87888A"/>
              </a:solidFill>
            </a:endParaRPr>
          </a:p>
        </p:txBody>
      </p:sp>
    </p:spTree>
    <p:extLst>
      <p:ext uri="{BB962C8B-B14F-4D97-AF65-F5344CB8AC3E}">
        <p14:creationId xmlns:p14="http://schemas.microsoft.com/office/powerpoint/2010/main" val="30488072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867400"/>
          </a:xfrm>
        </p:spPr>
        <p:txBody>
          <a:bodyPr>
            <a:normAutofit fontScale="55000" lnSpcReduction="20000"/>
          </a:bodyPr>
          <a:lstStyle/>
          <a:p>
            <a:r>
              <a:rPr lang="ru-RU" sz="4400" dirty="0" smtClean="0"/>
              <a:t>Предложение общему собранию акционеров… о назначении внешних аудиторов… должно включать в себя рекомендацию </a:t>
            </a:r>
            <a:r>
              <a:rPr lang="en-US" sz="4400" dirty="0" smtClean="0"/>
              <a:t>[</a:t>
            </a:r>
            <a:r>
              <a:rPr lang="ru-RU" sz="4400" dirty="0" smtClean="0"/>
              <a:t>аудиторского комитета</a:t>
            </a:r>
            <a:r>
              <a:rPr lang="en-US" sz="4400" dirty="0" smtClean="0"/>
              <a:t>]</a:t>
            </a:r>
            <a:r>
              <a:rPr lang="ru-RU" sz="4400" dirty="0" smtClean="0"/>
              <a:t>…</a:t>
            </a:r>
            <a:endParaRPr lang="en-US" sz="4400" dirty="0" smtClean="0"/>
          </a:p>
          <a:p>
            <a:pPr marL="0" indent="0">
              <a:buNone/>
            </a:pPr>
            <a:endParaRPr lang="en-US" sz="4500" dirty="0" smtClean="0"/>
          </a:p>
          <a:p>
            <a:r>
              <a:rPr lang="ru-RU" sz="4500" dirty="0" smtClean="0"/>
              <a:t>Если предложение отступает от предпочтения аудиторского комитета, в предложении должны быть указаны причины отступления…</a:t>
            </a:r>
            <a:endParaRPr lang="en-US" sz="4500" dirty="0" smtClean="0"/>
          </a:p>
          <a:p>
            <a:pPr marL="0" indent="0">
              <a:buNone/>
            </a:pPr>
            <a:r>
              <a:rPr lang="en-US" sz="4500" dirty="0" smtClean="0"/>
              <a:t> </a:t>
            </a:r>
            <a:endParaRPr lang="en-US" sz="4500" dirty="0"/>
          </a:p>
          <a:p>
            <a:r>
              <a:rPr lang="en-US" sz="4500" dirty="0" smtClean="0"/>
              <a:t>[</a:t>
            </a:r>
            <a:r>
              <a:rPr lang="ru-RU" sz="4500" dirty="0" smtClean="0"/>
              <a:t>Аудитор</a:t>
            </a:r>
            <a:r>
              <a:rPr lang="en-US" sz="4500" dirty="0" smtClean="0"/>
              <a:t>]</a:t>
            </a:r>
            <a:r>
              <a:rPr lang="ru-RU" sz="4500" dirty="0" smtClean="0"/>
              <a:t>, рекомендованный административным или надзорным органом, должен был участвовать в процедуре </a:t>
            </a:r>
            <a:r>
              <a:rPr lang="en-US" sz="4500" dirty="0" smtClean="0"/>
              <a:t>[</a:t>
            </a:r>
            <a:r>
              <a:rPr lang="ru-RU" sz="4500" dirty="0" smtClean="0"/>
              <a:t>конкурсного</a:t>
            </a:r>
            <a:r>
              <a:rPr lang="en-US" sz="4500" dirty="0" smtClean="0"/>
              <a:t>]</a:t>
            </a:r>
            <a:r>
              <a:rPr lang="ru-RU" sz="4500" dirty="0" smtClean="0"/>
              <a:t> отбора </a:t>
            </a:r>
            <a:endParaRPr lang="en-US" sz="4500" dirty="0" smtClean="0"/>
          </a:p>
          <a:p>
            <a:pPr marL="0" indent="0">
              <a:buNone/>
            </a:pPr>
            <a:endParaRPr lang="en-US" sz="4500" dirty="0" smtClean="0"/>
          </a:p>
          <a:p>
            <a:r>
              <a:rPr lang="ru-RU" sz="4500" dirty="0" smtClean="0"/>
              <a:t>Любое положение </a:t>
            </a:r>
            <a:r>
              <a:rPr lang="en-US" sz="4500" dirty="0" smtClean="0"/>
              <a:t>[</a:t>
            </a:r>
            <a:r>
              <a:rPr lang="ru-RU" sz="4500" dirty="0" smtClean="0"/>
              <a:t>договора</a:t>
            </a:r>
            <a:r>
              <a:rPr lang="en-US" sz="4500" dirty="0" smtClean="0"/>
              <a:t>]</a:t>
            </a:r>
            <a:r>
              <a:rPr lang="ru-RU" sz="4500" dirty="0" smtClean="0"/>
              <a:t>,… ограничивающее выбор общим собранием акционеров или членами… определенными категориями или перечнями </a:t>
            </a:r>
            <a:r>
              <a:rPr lang="en-US" sz="4500" dirty="0" smtClean="0"/>
              <a:t>[</a:t>
            </a:r>
            <a:r>
              <a:rPr lang="ru-RU" sz="4500" dirty="0" smtClean="0"/>
              <a:t>аудиторов</a:t>
            </a:r>
            <a:r>
              <a:rPr lang="en-US" sz="4500" dirty="0" smtClean="0"/>
              <a:t>]</a:t>
            </a:r>
            <a:r>
              <a:rPr lang="ru-RU" sz="4500" dirty="0" smtClean="0"/>
              <a:t>, является недействительным.</a:t>
            </a:r>
            <a:endParaRPr lang="en-US" sz="4500" dirty="0"/>
          </a:p>
          <a:p>
            <a:endParaRPr lang="en-US" sz="4500" dirty="0"/>
          </a:p>
        </p:txBody>
      </p:sp>
      <p:sp>
        <p:nvSpPr>
          <p:cNvPr id="3" name="Title 2"/>
          <p:cNvSpPr>
            <a:spLocks noGrp="1"/>
          </p:cNvSpPr>
          <p:nvPr>
            <p:ph type="title"/>
          </p:nvPr>
        </p:nvSpPr>
        <p:spPr/>
        <p:txBody>
          <a:bodyPr>
            <a:noAutofit/>
          </a:bodyPr>
          <a:lstStyle/>
          <a:p>
            <a:r>
              <a:rPr lang="ru-RU" sz="2500" dirty="0" smtClean="0"/>
              <a:t>Является ли процедура проведения тендера обязательной</a:t>
            </a:r>
            <a:r>
              <a:rPr lang="en-US" sz="2500" dirty="0" smtClean="0"/>
              <a:t>?</a:t>
            </a:r>
            <a:endParaRPr lang="en-US" sz="2500" dirty="0"/>
          </a:p>
        </p:txBody>
      </p:sp>
    </p:spTree>
    <p:extLst>
      <p:ext uri="{BB962C8B-B14F-4D97-AF65-F5344CB8AC3E}">
        <p14:creationId xmlns:p14="http://schemas.microsoft.com/office/powerpoint/2010/main" val="2172261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Inhaltsplatzhalter 1"/>
          <p:cNvSpPr>
            <a:spLocks noGrp="1"/>
          </p:cNvSpPr>
          <p:nvPr>
            <p:ph idx="1"/>
          </p:nvPr>
        </p:nvSpPr>
        <p:spPr>
          <a:xfrm>
            <a:off x="228600" y="685800"/>
            <a:ext cx="8610600" cy="5747892"/>
          </a:xfrm>
        </p:spPr>
        <p:txBody>
          <a:bodyPr>
            <a:noAutofit/>
          </a:bodyPr>
          <a:lstStyle/>
          <a:p>
            <a:pPr marL="0" indent="0">
              <a:buNone/>
            </a:pPr>
            <a:r>
              <a:rPr lang="ru-RU" sz="1900" dirty="0" smtClean="0"/>
              <a:t>Прежде чем принять или продолжить задание по проведению обязательного аудита субъекта общественного интереса, внешний аудитор или аудиторская компания оценивают и документируют…:</a:t>
            </a:r>
            <a:endParaRPr lang="en-US" sz="1900" dirty="0" smtClean="0">
              <a:solidFill>
                <a:srgbClr val="000000"/>
              </a:solidFill>
              <a:latin typeface="Arial" panose="020B0604020202020204" pitchFamily="34" charset="0"/>
              <a:cs typeface="Arial" panose="020B0604020202020204" pitchFamily="34" charset="0"/>
            </a:endParaRPr>
          </a:p>
          <a:p>
            <a:pPr marL="742950" indent="-742950">
              <a:buAutoNum type="alphaLcParenBoth"/>
            </a:pPr>
            <a:r>
              <a:rPr lang="ru-RU" sz="1900" dirty="0" smtClean="0">
                <a:solidFill>
                  <a:srgbClr val="000000"/>
                </a:solidFill>
                <a:latin typeface="Arial" panose="020B0604020202020204" pitchFamily="34" charset="0"/>
                <a:cs typeface="Arial" panose="020B0604020202020204" pitchFamily="34" charset="0"/>
              </a:rPr>
              <a:t>соответствуют ли они требованиям, </a:t>
            </a:r>
            <a:r>
              <a:rPr lang="en-US" sz="1900" dirty="0" smtClean="0">
                <a:solidFill>
                  <a:srgbClr val="000000"/>
                </a:solidFill>
                <a:latin typeface="Arial" panose="020B0604020202020204" pitchFamily="34" charset="0"/>
                <a:cs typeface="Arial" panose="020B0604020202020204" pitchFamily="34" charset="0"/>
              </a:rPr>
              <a:t>[</a:t>
            </a:r>
            <a:r>
              <a:rPr lang="ru-RU" sz="1900" dirty="0" smtClean="0">
                <a:solidFill>
                  <a:srgbClr val="000000"/>
                </a:solidFill>
                <a:latin typeface="Arial" panose="020B0604020202020204" pitchFamily="34" charset="0"/>
                <a:cs typeface="Arial" panose="020B0604020202020204" pitchFamily="34" charset="0"/>
              </a:rPr>
              <a:t>регулирующим плату за аудит и неаудиторские услуги</a:t>
            </a:r>
            <a:r>
              <a:rPr lang="en-US" sz="1900" dirty="0" smtClean="0">
                <a:solidFill>
                  <a:srgbClr val="000000"/>
                </a:solidFill>
                <a:latin typeface="Arial" panose="020B0604020202020204" pitchFamily="34" charset="0"/>
                <a:cs typeface="Arial" panose="020B0604020202020204" pitchFamily="34" charset="0"/>
              </a:rPr>
              <a:t>]</a:t>
            </a:r>
            <a:r>
              <a:rPr lang="ru-RU" sz="1900" dirty="0" smtClean="0">
                <a:solidFill>
                  <a:srgbClr val="000000"/>
                </a:solidFill>
                <a:latin typeface="Arial" panose="020B0604020202020204" pitchFamily="34" charset="0"/>
                <a:cs typeface="Arial" panose="020B0604020202020204" pitchFamily="34" charset="0"/>
              </a:rPr>
              <a:t>;</a:t>
            </a:r>
            <a:endParaRPr lang="en-US" sz="1900" dirty="0" smtClean="0">
              <a:solidFill>
                <a:srgbClr val="000000"/>
              </a:solidFill>
              <a:latin typeface="Arial" panose="020B0604020202020204" pitchFamily="34" charset="0"/>
              <a:cs typeface="Arial" panose="020B0604020202020204" pitchFamily="34" charset="0"/>
            </a:endParaRPr>
          </a:p>
          <a:p>
            <a:pPr marL="742950" indent="-742950">
              <a:buAutoNum type="alphaLcParenBoth"/>
            </a:pPr>
            <a:r>
              <a:rPr lang="ru-RU" sz="1900" dirty="0" smtClean="0">
                <a:solidFill>
                  <a:srgbClr val="000000"/>
                </a:solidFill>
                <a:latin typeface="Arial" panose="020B0604020202020204" pitchFamily="34" charset="0"/>
                <a:cs typeface="Arial" panose="020B0604020202020204" pitchFamily="34" charset="0"/>
              </a:rPr>
              <a:t>соблюдаются ли условия, </a:t>
            </a:r>
            <a:r>
              <a:rPr lang="en-US" sz="1900" dirty="0" smtClean="0">
                <a:solidFill>
                  <a:srgbClr val="000000"/>
                </a:solidFill>
                <a:latin typeface="Arial" panose="020B0604020202020204" pitchFamily="34" charset="0"/>
                <a:cs typeface="Arial" panose="020B0604020202020204" pitchFamily="34" charset="0"/>
              </a:rPr>
              <a:t>[</a:t>
            </a:r>
            <a:r>
              <a:rPr lang="ru-RU" sz="1900" dirty="0" smtClean="0">
                <a:solidFill>
                  <a:srgbClr val="000000"/>
                </a:solidFill>
                <a:latin typeface="Arial" panose="020B0604020202020204" pitchFamily="34" charset="0"/>
                <a:cs typeface="Arial" panose="020B0604020202020204" pitchFamily="34" charset="0"/>
              </a:rPr>
              <a:t>ограничивающие срок полномочий аудитора</a:t>
            </a:r>
            <a:r>
              <a:rPr lang="en-US" sz="1900" dirty="0" smtClean="0">
                <a:solidFill>
                  <a:srgbClr val="000000"/>
                </a:solidFill>
                <a:latin typeface="Arial" panose="020B0604020202020204" pitchFamily="34" charset="0"/>
                <a:cs typeface="Arial" panose="020B0604020202020204" pitchFamily="34" charset="0"/>
              </a:rPr>
              <a:t>]; </a:t>
            </a:r>
          </a:p>
          <a:p>
            <a:pPr marL="742950" indent="-742950">
              <a:buAutoNum type="alphaLcParenBoth"/>
            </a:pPr>
            <a:r>
              <a:rPr lang="en-US" sz="1900" dirty="0" smtClean="0">
                <a:solidFill>
                  <a:srgbClr val="000000"/>
                </a:solidFill>
                <a:latin typeface="Arial" panose="020B0604020202020204" pitchFamily="34" charset="0"/>
                <a:cs typeface="Arial" panose="020B0604020202020204" pitchFamily="34" charset="0"/>
              </a:rPr>
              <a:t>….</a:t>
            </a:r>
            <a:r>
              <a:rPr lang="ru-RU" sz="1900" dirty="0" smtClean="0"/>
              <a:t>добросовестность членов надзорных, административных органов и органов управления субъекта общественного интереса</a:t>
            </a:r>
            <a:r>
              <a:rPr lang="en-US" sz="1900" dirty="0" smtClean="0">
                <a:solidFill>
                  <a:srgbClr val="000000"/>
                </a:solidFill>
                <a:latin typeface="Arial" panose="020B0604020202020204" pitchFamily="34" charset="0"/>
                <a:cs typeface="Arial" panose="020B0604020202020204" pitchFamily="34" charset="0"/>
              </a:rPr>
              <a:t>. </a:t>
            </a:r>
          </a:p>
          <a:p>
            <a:pPr marL="0" indent="0">
              <a:buNone/>
            </a:pPr>
            <a:endParaRPr lang="ru-RU" sz="1900" dirty="0" smtClean="0">
              <a:solidFill>
                <a:srgbClr val="000000"/>
              </a:solidFill>
              <a:latin typeface="Arial" panose="020B0604020202020204" pitchFamily="34" charset="0"/>
              <a:cs typeface="Arial" panose="020B0604020202020204" pitchFamily="34" charset="0"/>
            </a:endParaRPr>
          </a:p>
          <a:p>
            <a:pPr marL="0" indent="0">
              <a:buNone/>
            </a:pPr>
            <a:r>
              <a:rPr lang="ru-RU" sz="1900" dirty="0" smtClean="0"/>
              <a:t>Внешний аудитор или аудиторская компания</a:t>
            </a:r>
            <a:r>
              <a:rPr lang="en-US" sz="1900" dirty="0" smtClean="0">
                <a:solidFill>
                  <a:srgbClr val="000000"/>
                </a:solidFill>
                <a:latin typeface="Arial" panose="020B0604020202020204" pitchFamily="34" charset="0"/>
                <a:cs typeface="Arial" panose="020B0604020202020204" pitchFamily="34" charset="0"/>
              </a:rPr>
              <a:t>: </a:t>
            </a:r>
          </a:p>
          <a:p>
            <a:pPr marL="457200" indent="-457200">
              <a:buAutoNum type="alphaLcParenBoth"/>
            </a:pPr>
            <a:r>
              <a:rPr lang="ru-RU" sz="1900" dirty="0" smtClean="0"/>
              <a:t>ежегодно в письменной форме подтверждают аудиторскому комитету, что внешний</a:t>
            </a:r>
            <a:r>
              <a:rPr lang="en-US" sz="1900" dirty="0" smtClean="0"/>
              <a:t>[</a:t>
            </a:r>
            <a:r>
              <a:rPr lang="ru-RU" sz="1900" dirty="0" smtClean="0"/>
              <a:t>-е</a:t>
            </a:r>
            <a:r>
              <a:rPr lang="en-US" sz="1900" dirty="0" smtClean="0"/>
              <a:t>]</a:t>
            </a:r>
            <a:r>
              <a:rPr lang="ru-RU" sz="1900" dirty="0" smtClean="0"/>
              <a:t> аудитор</a:t>
            </a:r>
            <a:r>
              <a:rPr lang="en-US" sz="1900" dirty="0" smtClean="0"/>
              <a:t>[-</a:t>
            </a:r>
            <a:r>
              <a:rPr lang="ru-RU" sz="1900" dirty="0" smtClean="0"/>
              <a:t>ы</a:t>
            </a:r>
            <a:r>
              <a:rPr lang="en-US" sz="1900" dirty="0" smtClean="0"/>
              <a:t>]</a:t>
            </a:r>
            <a:r>
              <a:rPr lang="ru-RU" sz="1900" dirty="0" smtClean="0"/>
              <a:t>… является независимым от объекта аудита;</a:t>
            </a:r>
          </a:p>
          <a:p>
            <a:pPr marL="457200" indent="-457200">
              <a:buAutoNum type="alphaLcParenBoth"/>
            </a:pPr>
            <a:r>
              <a:rPr lang="ru-RU" sz="1900" dirty="0" smtClean="0">
                <a:solidFill>
                  <a:srgbClr val="000000"/>
                </a:solidFill>
                <a:latin typeface="Arial" panose="020B0604020202020204" pitchFamily="34" charset="0"/>
                <a:cs typeface="Arial" panose="020B0604020202020204" pitchFamily="34" charset="0"/>
              </a:rPr>
              <a:t>обсуждают с аудиторским комитетом </a:t>
            </a:r>
            <a:r>
              <a:rPr lang="ru-RU" sz="1900" dirty="0" smtClean="0"/>
              <a:t>угрозы своей независимости и защитные меры, принятые для смягчения этих угроз.</a:t>
            </a:r>
            <a:endParaRPr lang="en-US" sz="1900" dirty="0" smtClean="0">
              <a:latin typeface="Arial" pitchFamily="34" charset="0"/>
              <a:cs typeface="Arial" pitchFamily="34" charset="0"/>
            </a:endParaRPr>
          </a:p>
        </p:txBody>
      </p:sp>
      <p:sp>
        <p:nvSpPr>
          <p:cNvPr id="14339" name="Titel 2"/>
          <p:cNvSpPr>
            <a:spLocks noGrp="1"/>
          </p:cNvSpPr>
          <p:nvPr>
            <p:ph type="title"/>
          </p:nvPr>
        </p:nvSpPr>
        <p:spPr>
          <a:xfrm>
            <a:off x="152400" y="-50800"/>
            <a:ext cx="7362825" cy="639763"/>
          </a:xfrm>
        </p:spPr>
        <p:txBody>
          <a:bodyPr>
            <a:normAutofit/>
          </a:bodyPr>
          <a:lstStyle/>
          <a:p>
            <a:r>
              <a:rPr lang="ru-RU" sz="2000" b="1" dirty="0" smtClean="0">
                <a:latin typeface="Arial" pitchFamily="34" charset="0"/>
                <a:cs typeface="Arial" pitchFamily="34" charset="0"/>
              </a:rPr>
              <a:t>Обязанность аудитора обеспечить независимость</a:t>
            </a:r>
            <a:endParaRPr lang="de-DE" sz="2000" b="1" dirty="0">
              <a:latin typeface="Arial" pitchFamily="34" charset="0"/>
              <a:cs typeface="Arial" pitchFamily="34" charset="0"/>
            </a:endParaRPr>
          </a:p>
        </p:txBody>
      </p:sp>
      <p:sp>
        <p:nvSpPr>
          <p:cNvPr id="6" name="Slide Number Placeholder 1"/>
          <p:cNvSpPr>
            <a:spLocks noGrp="1"/>
          </p:cNvSpPr>
          <p:nvPr>
            <p:ph type="sldNum" sz="quarter" idx="12"/>
          </p:nvPr>
        </p:nvSpPr>
        <p:spPr>
          <a:xfrm>
            <a:off x="6985003" y="6194463"/>
            <a:ext cx="2133600" cy="365125"/>
          </a:xfrm>
        </p:spPr>
        <p:txBody>
          <a:bodyPr/>
          <a:lstStyle/>
          <a:p>
            <a:fld id="{B131813F-E8C9-C041-A3BC-5D57C9CB1EBA}" type="slidenum">
              <a:rPr lang="de-DE" sz="1200" b="1" smtClean="0">
                <a:solidFill>
                  <a:prstClr val="white">
                    <a:lumMod val="50000"/>
                  </a:prstClr>
                </a:solidFill>
                <a:latin typeface="Arial" pitchFamily="34" charset="0"/>
                <a:cs typeface="Arial" pitchFamily="34" charset="0"/>
              </a:rPr>
              <a:pPr/>
              <a:t>11</a:t>
            </a:fld>
            <a:endParaRPr lang="de-DE" sz="1200" b="1" dirty="0">
              <a:solidFill>
                <a:prstClr val="white">
                  <a:lumMod val="50000"/>
                </a:prstClr>
              </a:solidFill>
              <a:latin typeface="Arial" pitchFamily="34" charset="0"/>
              <a:cs typeface="Arial" pitchFamily="34" charset="0"/>
            </a:endParaRPr>
          </a:p>
        </p:txBody>
      </p:sp>
    </p:spTree>
    <p:extLst>
      <p:ext uri="{BB962C8B-B14F-4D97-AF65-F5344CB8AC3E}">
        <p14:creationId xmlns:p14="http://schemas.microsoft.com/office/powerpoint/2010/main" val="2542440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16844694"/>
              </p:ext>
            </p:extLst>
          </p:nvPr>
        </p:nvGraphicFramePr>
        <p:xfrm>
          <a:off x="152400" y="762000"/>
          <a:ext cx="8991600" cy="5549348"/>
        </p:xfrm>
        <a:graphic>
          <a:graphicData uri="http://schemas.openxmlformats.org/drawingml/2006/table">
            <a:tbl>
              <a:tblPr firstRow="1" bandRow="1">
                <a:tableStyleId>{5C22544A-7EE6-4342-B048-85BDC9FD1C3A}</a:tableStyleId>
              </a:tblPr>
              <a:tblGrid>
                <a:gridCol w="1798320"/>
                <a:gridCol w="1798320"/>
                <a:gridCol w="1798320"/>
                <a:gridCol w="1798320"/>
                <a:gridCol w="1798320"/>
              </a:tblGrid>
              <a:tr h="2057400">
                <a:tc>
                  <a:txBody>
                    <a:bodyPr/>
                    <a:lstStyle/>
                    <a:p>
                      <a:r>
                        <a:rPr lang="ru-RU" sz="1400" dirty="0" smtClean="0"/>
                        <a:t>Большинство налоговых услуг</a:t>
                      </a:r>
                      <a:endParaRPr lang="en-US" sz="1400" dirty="0"/>
                    </a:p>
                  </a:txBody>
                  <a:tcPr/>
                </a:tc>
                <a:tc>
                  <a:txBody>
                    <a:bodyPr/>
                    <a:lstStyle/>
                    <a:p>
                      <a:r>
                        <a:rPr lang="ru-RU" sz="1400" dirty="0" smtClean="0"/>
                        <a:t>Любое участие в управлении объектом аудита и процессе принятия решений объекта аудита</a:t>
                      </a:r>
                      <a:endParaRPr lang="en-US" sz="1400" dirty="0"/>
                    </a:p>
                  </a:txBody>
                  <a:tcPr/>
                </a:tc>
                <a:tc>
                  <a:txBody>
                    <a:bodyPr/>
                    <a:lstStyle/>
                    <a:p>
                      <a:r>
                        <a:rPr lang="ru-RU" sz="1400" dirty="0" smtClean="0"/>
                        <a:t>Ведение счетов</a:t>
                      </a:r>
                      <a:r>
                        <a:rPr lang="ru-RU" sz="1400" baseline="0" dirty="0" smtClean="0"/>
                        <a:t> и составление учетной документации и финансовой отчетности </a:t>
                      </a:r>
                      <a:endParaRPr lang="en-US" sz="1400" dirty="0"/>
                    </a:p>
                  </a:txBody>
                  <a:tcPr/>
                </a:tc>
                <a:tc>
                  <a:txBody>
                    <a:bodyPr/>
                    <a:lstStyle/>
                    <a:p>
                      <a:r>
                        <a:rPr lang="ru-RU" sz="1400" dirty="0" smtClean="0"/>
                        <a:t>Услуги по расчету</a:t>
                      </a:r>
                      <a:r>
                        <a:rPr lang="ru-RU" sz="1400" baseline="0" dirty="0" smtClean="0"/>
                        <a:t> заработной платы</a:t>
                      </a:r>
                      <a:endParaRPr lang="en-US" sz="1400" dirty="0"/>
                    </a:p>
                  </a:txBody>
                  <a:tcPr/>
                </a:tc>
                <a:tc>
                  <a:txBody>
                    <a:bodyPr/>
                    <a:lstStyle/>
                    <a:p>
                      <a:r>
                        <a:rPr lang="ru-RU" sz="1400" dirty="0" smtClean="0"/>
                        <a:t>Разработка</a:t>
                      </a:r>
                      <a:r>
                        <a:rPr lang="en-US" sz="1400" dirty="0" smtClean="0"/>
                        <a:t>/ </a:t>
                      </a:r>
                      <a:r>
                        <a:rPr lang="ru-RU" sz="1400" dirty="0" smtClean="0"/>
                        <a:t>внедрение процедур внутреннего контроля и управления рисками, связанных с финансовой</a:t>
                      </a:r>
                      <a:r>
                        <a:rPr lang="ru-RU" sz="1400" baseline="0" dirty="0" smtClean="0"/>
                        <a:t> информацией</a:t>
                      </a:r>
                      <a:endParaRPr lang="en-US" sz="1400" dirty="0"/>
                    </a:p>
                  </a:txBody>
                  <a:tcPr/>
                </a:tc>
              </a:tr>
              <a:tr h="2120348">
                <a:tc>
                  <a:txBody>
                    <a:bodyPr/>
                    <a:lstStyle/>
                    <a:p>
                      <a:r>
                        <a:rPr lang="ru-RU" sz="1400" dirty="0" smtClean="0"/>
                        <a:t>Разработка</a:t>
                      </a:r>
                      <a:r>
                        <a:rPr lang="ru-RU" sz="1400" baseline="0" dirty="0" smtClean="0"/>
                        <a:t> и внедрение систем финансовых информационных технологий</a:t>
                      </a:r>
                      <a:endParaRPr lang="en-US" sz="1400" dirty="0"/>
                    </a:p>
                  </a:txBody>
                  <a:tcPr/>
                </a:tc>
                <a:tc>
                  <a:txBody>
                    <a:bodyPr/>
                    <a:lstStyle/>
                    <a:p>
                      <a:r>
                        <a:rPr lang="ru-RU" sz="1400" kern="1200" dirty="0" smtClean="0">
                          <a:solidFill>
                            <a:schemeClr val="dk1"/>
                          </a:solidFill>
                          <a:latin typeface="+mn-lt"/>
                          <a:ea typeface="+mn-ea"/>
                          <a:cs typeface="+mn-cs"/>
                        </a:rPr>
                        <a:t>Оценочные услуги, включая оценки в связи с актуарными услугами и услугами судебного сопровождения</a:t>
                      </a:r>
                      <a:endParaRPr lang="en-US" sz="1400" dirty="0"/>
                    </a:p>
                  </a:txBody>
                  <a:tcPr/>
                </a:tc>
                <a:tc>
                  <a:txBody>
                    <a:bodyPr/>
                    <a:lstStyle/>
                    <a:p>
                      <a:r>
                        <a:rPr lang="ru-RU" sz="1400" dirty="0" smtClean="0"/>
                        <a:t>Юридические услуги</a:t>
                      </a:r>
                      <a:r>
                        <a:rPr lang="en-US" sz="1400" dirty="0" smtClean="0"/>
                        <a:t> (</a:t>
                      </a:r>
                      <a:r>
                        <a:rPr lang="ru-RU" sz="1400" kern="1200" dirty="0" smtClean="0">
                          <a:solidFill>
                            <a:schemeClr val="dk1"/>
                          </a:solidFill>
                          <a:latin typeface="+mn-lt"/>
                          <a:ea typeface="+mn-ea"/>
                          <a:cs typeface="+mn-cs"/>
                        </a:rPr>
                        <a:t>выполнение функций главного юрисконсульта</a:t>
                      </a:r>
                      <a:r>
                        <a:rPr lang="en-US" sz="1400" dirty="0" smtClean="0"/>
                        <a:t>; </a:t>
                      </a:r>
                      <a:r>
                        <a:rPr lang="ru-RU" sz="1400" dirty="0" smtClean="0"/>
                        <a:t>ведение переговоров, юридические услуги (</a:t>
                      </a:r>
                      <a:r>
                        <a:rPr lang="ru-RU" sz="1400" kern="1200" dirty="0" smtClean="0">
                          <a:solidFill>
                            <a:schemeClr val="dk1"/>
                          </a:solidFill>
                          <a:latin typeface="+mn-lt"/>
                          <a:ea typeface="+mn-ea"/>
                          <a:cs typeface="+mn-cs"/>
                        </a:rPr>
                        <a:t>выполнение роли защитника)</a:t>
                      </a:r>
                      <a:endParaRPr lang="en-US" sz="1400" dirty="0"/>
                    </a:p>
                  </a:txBody>
                  <a:tcPr/>
                </a:tc>
                <a:tc>
                  <a:txBody>
                    <a:bodyPr/>
                    <a:lstStyle/>
                    <a:p>
                      <a:r>
                        <a:rPr lang="ru-RU" sz="1400" kern="1200" dirty="0" smtClean="0">
                          <a:solidFill>
                            <a:schemeClr val="dk1"/>
                          </a:solidFill>
                          <a:latin typeface="+mn-lt"/>
                          <a:ea typeface="+mn-ea"/>
                          <a:cs typeface="+mn-cs"/>
                        </a:rPr>
                        <a:t>Услуги, связанные с функцией внутреннего аудита объекта аудита</a:t>
                      </a:r>
                      <a:endParaRPr lang="en-US" sz="1400" dirty="0"/>
                    </a:p>
                  </a:txBody>
                  <a:tcPr/>
                </a:tc>
                <a:tc>
                  <a:txBody>
                    <a:bodyPr/>
                    <a:lstStyle/>
                    <a:p>
                      <a:r>
                        <a:rPr lang="ru-RU" sz="1400" kern="1200" dirty="0" smtClean="0">
                          <a:solidFill>
                            <a:schemeClr val="dk1"/>
                          </a:solidFill>
                          <a:latin typeface="+mn-lt"/>
                          <a:ea typeface="+mn-ea"/>
                          <a:cs typeface="+mn-cs"/>
                        </a:rPr>
                        <a:t>Услуги, связанные с финансированием, структурой капитала и распределением капитала и инвестиционной стратегией</a:t>
                      </a:r>
                      <a:endParaRPr lang="en-US" sz="1400" dirty="0"/>
                    </a:p>
                  </a:txBody>
                  <a:tcPr/>
                </a:tc>
              </a:tr>
              <a:tr h="1338469">
                <a:tc>
                  <a:txBody>
                    <a:bodyPr/>
                    <a:lstStyle/>
                    <a:p>
                      <a:r>
                        <a:rPr lang="ru-RU" sz="1400" dirty="0" smtClean="0"/>
                        <a:t>Реклама акций, сделки с акциями, андеррайтинг</a:t>
                      </a:r>
                      <a:r>
                        <a:rPr lang="ru-RU" sz="1400" baseline="0" dirty="0" smtClean="0"/>
                        <a:t> акций</a:t>
                      </a:r>
                      <a:endParaRPr lang="en-US" sz="1400" dirty="0"/>
                    </a:p>
                  </a:txBody>
                  <a:tcPr/>
                </a:tc>
                <a:tc>
                  <a:txBody>
                    <a:bodyPr/>
                    <a:lstStyle/>
                    <a:p>
                      <a:r>
                        <a:rPr lang="ru-RU" sz="1400" kern="1200" dirty="0" smtClean="0">
                          <a:solidFill>
                            <a:schemeClr val="dk1"/>
                          </a:solidFill>
                          <a:latin typeface="+mn-lt"/>
                          <a:ea typeface="+mn-ea"/>
                          <a:cs typeface="+mn-cs"/>
                        </a:rPr>
                        <a:t>Поиск и привлечение кандидатов</a:t>
                      </a:r>
                      <a:r>
                        <a:rPr lang="en-US" sz="1400" dirty="0" smtClean="0"/>
                        <a:t> [</a:t>
                      </a:r>
                      <a:r>
                        <a:rPr lang="ru-RU" sz="1400" dirty="0" smtClean="0"/>
                        <a:t>на высшие руководящие</a:t>
                      </a:r>
                      <a:r>
                        <a:rPr lang="ru-RU" sz="1400" baseline="0" dirty="0" smtClean="0"/>
                        <a:t> должности</a:t>
                      </a:r>
                      <a:r>
                        <a:rPr lang="en-US" sz="1400" baseline="0" dirty="0" smtClean="0"/>
                        <a:t>]</a:t>
                      </a:r>
                      <a:endParaRPr lang="en-US" sz="1400" dirty="0"/>
                    </a:p>
                  </a:txBody>
                  <a:tcPr/>
                </a:tc>
                <a:tc>
                  <a:txBody>
                    <a:bodyPr/>
                    <a:lstStyle/>
                    <a:p>
                      <a:r>
                        <a:rPr lang="ru-RU" sz="1400" kern="1200" dirty="0" smtClean="0">
                          <a:solidFill>
                            <a:schemeClr val="dk1"/>
                          </a:solidFill>
                          <a:latin typeface="+mn-lt"/>
                          <a:ea typeface="+mn-ea"/>
                          <a:cs typeface="+mn-cs"/>
                        </a:rPr>
                        <a:t>Проверка рекомендаций кандидатов на такие должности</a:t>
                      </a:r>
                      <a:endParaRPr lang="en-US" sz="1400" dirty="0"/>
                    </a:p>
                  </a:txBody>
                  <a:tcPr/>
                </a:tc>
                <a:tc>
                  <a:txBody>
                    <a:bodyPr/>
                    <a:lstStyle/>
                    <a:p>
                      <a:r>
                        <a:rPr lang="ru-RU" sz="1400" kern="1200" dirty="0" smtClean="0">
                          <a:solidFill>
                            <a:schemeClr val="dk1"/>
                          </a:solidFill>
                          <a:latin typeface="+mn-lt"/>
                          <a:ea typeface="+mn-ea"/>
                          <a:cs typeface="+mn-cs"/>
                        </a:rPr>
                        <a:t>Определение</a:t>
                      </a:r>
                      <a:r>
                        <a:rPr lang="ru-RU" sz="1400" kern="1200" baseline="0" dirty="0" smtClean="0">
                          <a:solidFill>
                            <a:schemeClr val="dk1"/>
                          </a:solidFill>
                          <a:latin typeface="+mn-lt"/>
                          <a:ea typeface="+mn-ea"/>
                          <a:cs typeface="+mn-cs"/>
                        </a:rPr>
                        <a:t> </a:t>
                      </a:r>
                      <a:r>
                        <a:rPr lang="ru-RU" sz="1400" kern="1200" dirty="0" smtClean="0">
                          <a:solidFill>
                            <a:schemeClr val="dk1"/>
                          </a:solidFill>
                          <a:latin typeface="+mn-lt"/>
                          <a:ea typeface="+mn-ea"/>
                          <a:cs typeface="+mn-cs"/>
                        </a:rPr>
                        <a:t>организационной структуры</a:t>
                      </a:r>
                      <a:endParaRPr lang="en-US" sz="1400" dirty="0"/>
                    </a:p>
                  </a:txBody>
                  <a:tcPr/>
                </a:tc>
                <a:tc>
                  <a:txBody>
                    <a:bodyPr/>
                    <a:lstStyle/>
                    <a:p>
                      <a:r>
                        <a:rPr lang="ru-RU" sz="1400" dirty="0" smtClean="0"/>
                        <a:t>Контроль затрат</a:t>
                      </a:r>
                      <a:endParaRPr lang="en-US" sz="1400" dirty="0"/>
                    </a:p>
                  </a:txBody>
                  <a:tcPr/>
                </a:tc>
              </a:tr>
            </a:tbl>
          </a:graphicData>
        </a:graphic>
      </p:graphicFrame>
      <p:sp>
        <p:nvSpPr>
          <p:cNvPr id="3" name="Title 2"/>
          <p:cNvSpPr>
            <a:spLocks noGrp="1"/>
          </p:cNvSpPr>
          <p:nvPr>
            <p:ph type="title"/>
          </p:nvPr>
        </p:nvSpPr>
        <p:spPr>
          <a:xfrm>
            <a:off x="0" y="0"/>
            <a:ext cx="7010830" cy="727364"/>
          </a:xfrm>
        </p:spPr>
        <p:txBody>
          <a:bodyPr>
            <a:noAutofit/>
          </a:bodyPr>
          <a:lstStyle/>
          <a:p>
            <a:r>
              <a:rPr lang="ru-RU" sz="2000" dirty="0" smtClean="0"/>
              <a:t>Аудиторским компаниям нельзя предоставлять определенные прочие услуги объекту аудита</a:t>
            </a:r>
            <a:endParaRPr lang="en-US" sz="2000" dirty="0"/>
          </a:p>
        </p:txBody>
      </p:sp>
    </p:spTree>
    <p:extLst>
      <p:ext uri="{BB962C8B-B14F-4D97-AF65-F5344CB8AC3E}">
        <p14:creationId xmlns:p14="http://schemas.microsoft.com/office/powerpoint/2010/main" val="22135332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458200" cy="5638800"/>
          </a:xfrm>
        </p:spPr>
        <p:txBody>
          <a:bodyPr>
            <a:normAutofit fontScale="85000" lnSpcReduction="10000"/>
          </a:bodyPr>
          <a:lstStyle/>
          <a:p>
            <a:pPr marL="0" indent="0">
              <a:buNone/>
            </a:pPr>
            <a:r>
              <a:rPr lang="ru-RU" dirty="0" smtClean="0"/>
              <a:t>«Плата за проведение обязательного аудита субъектов общественного интереса не должна быть условной платой». </a:t>
            </a:r>
            <a:r>
              <a:rPr lang="en-US" dirty="0" smtClean="0"/>
              <a:t>[</a:t>
            </a:r>
            <a:r>
              <a:rPr lang="ru-RU" dirty="0" smtClean="0"/>
              <a:t>Не может зависеть от исхода сделки или аудиторского заключения.</a:t>
            </a:r>
            <a:r>
              <a:rPr lang="en-US" dirty="0" smtClean="0"/>
              <a:t>]</a:t>
            </a:r>
          </a:p>
          <a:p>
            <a:pPr marL="0" indent="0">
              <a:buNone/>
            </a:pPr>
            <a:endParaRPr lang="en-US" dirty="0" smtClean="0"/>
          </a:p>
          <a:p>
            <a:pPr marL="0" indent="0">
              <a:buNone/>
            </a:pPr>
            <a:r>
              <a:rPr lang="ru-RU" dirty="0" smtClean="0"/>
              <a:t>«Когда внешний аудитор или аудиторская компания предоставляет объекту аудита </a:t>
            </a:r>
            <a:r>
              <a:rPr lang="en-US" dirty="0" smtClean="0"/>
              <a:t>[</a:t>
            </a:r>
            <a:r>
              <a:rPr lang="ru-RU" dirty="0" smtClean="0"/>
              <a:t>или связанному с ним</a:t>
            </a:r>
            <a:r>
              <a:rPr lang="en-US" dirty="0" smtClean="0"/>
              <a:t>]</a:t>
            </a:r>
            <a:r>
              <a:rPr lang="ru-RU" dirty="0" smtClean="0"/>
              <a:t> объекту в течение трех или более финансовых лет подряд </a:t>
            </a:r>
            <a:r>
              <a:rPr lang="en-US" dirty="0" smtClean="0"/>
              <a:t>[</a:t>
            </a:r>
            <a:r>
              <a:rPr lang="ru-RU" dirty="0" smtClean="0"/>
              <a:t>разрешенные</a:t>
            </a:r>
            <a:r>
              <a:rPr lang="en-US" dirty="0" smtClean="0"/>
              <a:t>]</a:t>
            </a:r>
            <a:r>
              <a:rPr lang="ru-RU" dirty="0" smtClean="0"/>
              <a:t> неаудиторские услуги… общая плата за такие услуги ограничивается не более чем 70% средней платы, которая уплачивалась последние три финансовых года подряд за обязательный(-е) аудит(-ы) объекта аудита…»</a:t>
            </a:r>
          </a:p>
          <a:p>
            <a:pPr marL="0" indent="0">
              <a:buNone/>
            </a:pPr>
            <a:endParaRPr lang="en-US" dirty="0"/>
          </a:p>
        </p:txBody>
      </p:sp>
      <p:sp>
        <p:nvSpPr>
          <p:cNvPr id="3" name="Title 2"/>
          <p:cNvSpPr>
            <a:spLocks noGrp="1"/>
          </p:cNvSpPr>
          <p:nvPr>
            <p:ph type="title"/>
          </p:nvPr>
        </p:nvSpPr>
        <p:spPr/>
        <p:txBody>
          <a:bodyPr/>
          <a:lstStyle/>
          <a:p>
            <a:r>
              <a:rPr lang="ru-RU" dirty="0" smtClean="0"/>
              <a:t>Плата за аудит</a:t>
            </a:r>
            <a:endParaRPr lang="en-US" dirty="0"/>
          </a:p>
        </p:txBody>
      </p:sp>
    </p:spTree>
    <p:extLst>
      <p:ext uri="{BB962C8B-B14F-4D97-AF65-F5344CB8AC3E}">
        <p14:creationId xmlns:p14="http://schemas.microsoft.com/office/powerpoint/2010/main" val="12342465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0" indent="0">
              <a:buNone/>
            </a:pPr>
            <a:r>
              <a:rPr lang="ru-RU" dirty="0" smtClean="0"/>
              <a:t>«Когда общая плата, полученная от субъекта общественного интереса за каждый из последних трех финансовых лет подряд, составляет более 15% общей платы, полученной внешним аудитором или аудиторской компанией или, в соответствующих случаях, аудитором группы, осуществляющим обязательный аудит, за каждый из этих финансовых лет, такой внешний аудитор или аудиторская компания или, исходя из конкретной ситуации, аудитор группы раскрывает этот факт комитету по аудиту и обсуждает с комитетом по аудиту угрозы своей независимости и защитные меры, принятые для смягчения этих угроз».</a:t>
            </a:r>
            <a:endParaRPr lang="en-US" dirty="0"/>
          </a:p>
        </p:txBody>
      </p:sp>
      <p:sp>
        <p:nvSpPr>
          <p:cNvPr id="3" name="Title 2"/>
          <p:cNvSpPr>
            <a:spLocks noGrp="1"/>
          </p:cNvSpPr>
          <p:nvPr>
            <p:ph type="title"/>
          </p:nvPr>
        </p:nvSpPr>
        <p:spPr/>
        <p:txBody>
          <a:bodyPr/>
          <a:lstStyle/>
          <a:p>
            <a:r>
              <a:rPr lang="ru-RU" dirty="0" smtClean="0"/>
              <a:t>Условие достижения</a:t>
            </a:r>
            <a:r>
              <a:rPr lang="en-US" dirty="0" smtClean="0"/>
              <a:t> 15%</a:t>
            </a:r>
            <a:endParaRPr lang="en-US" dirty="0"/>
          </a:p>
        </p:txBody>
      </p:sp>
    </p:spTree>
    <p:extLst>
      <p:ext uri="{BB962C8B-B14F-4D97-AF65-F5344CB8AC3E}">
        <p14:creationId xmlns:p14="http://schemas.microsoft.com/office/powerpoint/2010/main" val="24118605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638800"/>
          </a:xfrm>
        </p:spPr>
        <p:txBody>
          <a:bodyPr>
            <a:normAutofit fontScale="85000" lnSpcReduction="10000"/>
          </a:bodyPr>
          <a:lstStyle/>
          <a:p>
            <a:pPr marL="0" indent="0">
              <a:buNone/>
            </a:pPr>
            <a:r>
              <a:rPr lang="ru-RU" dirty="0" smtClean="0"/>
              <a:t>Аудиторский комитет рассматривает вопрос о том, подлежит ли аудиторское задание контрольному обзору качества задания другой </a:t>
            </a:r>
            <a:r>
              <a:rPr lang="en-US" dirty="0" smtClean="0"/>
              <a:t>[</a:t>
            </a:r>
            <a:r>
              <a:rPr lang="ru-RU" dirty="0" smtClean="0"/>
              <a:t>аудиторской компанией</a:t>
            </a:r>
            <a:r>
              <a:rPr lang="en-US" dirty="0" smtClean="0"/>
              <a:t>]</a:t>
            </a:r>
            <a:r>
              <a:rPr lang="ru-RU" dirty="0" smtClean="0"/>
              <a:t> до опубликования аудиторского отчета </a:t>
            </a:r>
            <a:r>
              <a:rPr lang="en-US" dirty="0" smtClean="0"/>
              <a:t>[</a:t>
            </a:r>
            <a:r>
              <a:rPr lang="ru-RU" dirty="0" smtClean="0"/>
              <a:t>в случае превышения 15% платежей.</a:t>
            </a:r>
            <a:r>
              <a:rPr lang="en-US" dirty="0" smtClean="0"/>
              <a:t>]</a:t>
            </a:r>
          </a:p>
          <a:p>
            <a:pPr marL="0" indent="0">
              <a:buNone/>
            </a:pPr>
            <a:endParaRPr lang="en-US" dirty="0" smtClean="0"/>
          </a:p>
          <a:p>
            <a:pPr marL="0" indent="0">
              <a:buNone/>
            </a:pPr>
            <a:r>
              <a:rPr lang="ru-RU" dirty="0" smtClean="0"/>
              <a:t>Когда плата, полученная от такого субъекта общественного интереса, продолжает превышать 15%... аудиторский комитет решает исходя из объективных оснований, может ли </a:t>
            </a:r>
            <a:r>
              <a:rPr lang="en-US" dirty="0" smtClean="0"/>
              <a:t>[</a:t>
            </a:r>
            <a:r>
              <a:rPr lang="ru-RU" dirty="0" smtClean="0"/>
              <a:t>аудитор</a:t>
            </a:r>
            <a:r>
              <a:rPr lang="en-US" dirty="0" smtClean="0"/>
              <a:t>]</a:t>
            </a:r>
            <a:r>
              <a:rPr lang="ru-RU" dirty="0" smtClean="0"/>
              <a:t>… продолжить проведение обязательного аудита в течение дополнительного периода, </a:t>
            </a:r>
            <a:r>
              <a:rPr lang="ru-RU" b="1" dirty="0" smtClean="0"/>
              <a:t>который в любом случае не должен превышать двух лет</a:t>
            </a:r>
            <a:r>
              <a:rPr lang="ru-RU" dirty="0" smtClean="0"/>
              <a:t>. </a:t>
            </a:r>
          </a:p>
          <a:p>
            <a:pPr marL="0" indent="0">
              <a:buNone/>
            </a:pPr>
            <a:endParaRPr lang="en-US" dirty="0"/>
          </a:p>
        </p:txBody>
      </p:sp>
      <p:sp>
        <p:nvSpPr>
          <p:cNvPr id="3" name="Title 2"/>
          <p:cNvSpPr>
            <a:spLocks noGrp="1"/>
          </p:cNvSpPr>
          <p:nvPr>
            <p:ph type="title"/>
          </p:nvPr>
        </p:nvSpPr>
        <p:spPr/>
        <p:txBody>
          <a:bodyPr>
            <a:noAutofit/>
          </a:bodyPr>
          <a:lstStyle/>
          <a:p>
            <a:r>
              <a:rPr lang="ru-RU" sz="2500" dirty="0" smtClean="0"/>
              <a:t>Аудиторские комитеты и</a:t>
            </a:r>
            <a:r>
              <a:rPr lang="en-US" sz="2500" dirty="0" smtClean="0"/>
              <a:t> </a:t>
            </a:r>
            <a:r>
              <a:rPr lang="ru-RU" sz="2500" dirty="0" smtClean="0"/>
              <a:t>условие достижения </a:t>
            </a:r>
            <a:r>
              <a:rPr lang="en-US" sz="2500" dirty="0" smtClean="0"/>
              <a:t>15%</a:t>
            </a:r>
            <a:endParaRPr lang="en-US" sz="2500" dirty="0"/>
          </a:p>
        </p:txBody>
      </p:sp>
    </p:spTree>
    <p:extLst>
      <p:ext uri="{BB962C8B-B14F-4D97-AF65-F5344CB8AC3E}">
        <p14:creationId xmlns:p14="http://schemas.microsoft.com/office/powerpoint/2010/main" val="10964448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762000"/>
            <a:ext cx="8382000" cy="5638800"/>
          </a:xfrm>
        </p:spPr>
        <p:txBody>
          <a:bodyPr>
            <a:normAutofit fontScale="62500" lnSpcReduction="20000"/>
          </a:bodyPr>
          <a:lstStyle/>
          <a:p>
            <a:r>
              <a:rPr lang="ru-RU" dirty="0" smtClean="0"/>
              <a:t>Субъект общественного интереса назначает </a:t>
            </a:r>
            <a:r>
              <a:rPr lang="en-US" dirty="0" smtClean="0"/>
              <a:t>[</a:t>
            </a:r>
            <a:r>
              <a:rPr lang="ru-RU" dirty="0" smtClean="0"/>
              <a:t>аудитора</a:t>
            </a:r>
            <a:r>
              <a:rPr lang="en-US" dirty="0" smtClean="0"/>
              <a:t>]</a:t>
            </a:r>
            <a:r>
              <a:rPr lang="ru-RU" dirty="0" smtClean="0"/>
              <a:t> для выполнения первоначального задания продолжительностью как минимум один год,</a:t>
            </a:r>
            <a:r>
              <a:rPr lang="en-US" dirty="0" smtClean="0"/>
              <a:t> [</a:t>
            </a:r>
            <a:r>
              <a:rPr lang="ru-RU" dirty="0" smtClean="0"/>
              <a:t>которое</a:t>
            </a:r>
            <a:r>
              <a:rPr lang="en-US" dirty="0" smtClean="0"/>
              <a:t>]</a:t>
            </a:r>
            <a:r>
              <a:rPr lang="ru-RU" dirty="0" smtClean="0"/>
              <a:t> может быть продлено. </a:t>
            </a:r>
            <a:endParaRPr lang="en-US" dirty="0" smtClean="0">
              <a:solidFill>
                <a:srgbClr val="000000"/>
              </a:solidFill>
              <a:latin typeface="EUAlbertina"/>
            </a:endParaRPr>
          </a:p>
          <a:p>
            <a:pPr marL="0" indent="0">
              <a:buNone/>
            </a:pPr>
            <a:r>
              <a:rPr lang="en-US" dirty="0" smtClean="0">
                <a:solidFill>
                  <a:srgbClr val="000000"/>
                </a:solidFill>
                <a:latin typeface="EUAlbertina"/>
              </a:rPr>
              <a:t> </a:t>
            </a:r>
          </a:p>
          <a:p>
            <a:r>
              <a:rPr lang="ru-RU" dirty="0" smtClean="0"/>
              <a:t>Ни первоначальное задание… ни первоначальное задание в сочетании с продленными заданиями с ними не должно превышать… 10 лет. </a:t>
            </a:r>
            <a:endParaRPr lang="en-US" dirty="0" smtClean="0">
              <a:solidFill>
                <a:srgbClr val="000000"/>
              </a:solidFill>
              <a:latin typeface="EUAlbertina"/>
            </a:endParaRPr>
          </a:p>
          <a:p>
            <a:pPr marL="0" indent="0">
              <a:buNone/>
            </a:pPr>
            <a:endParaRPr lang="en-US" dirty="0">
              <a:solidFill>
                <a:srgbClr val="000000"/>
              </a:solidFill>
              <a:latin typeface="EUAlbertina"/>
            </a:endParaRPr>
          </a:p>
          <a:p>
            <a:r>
              <a:rPr lang="ru-RU" dirty="0" smtClean="0">
                <a:solidFill>
                  <a:srgbClr val="000000"/>
                </a:solidFill>
                <a:latin typeface="EUAlbertina"/>
              </a:rPr>
              <a:t>…</a:t>
            </a:r>
            <a:r>
              <a:rPr lang="ru-RU" dirty="0" smtClean="0"/>
              <a:t>по истечении максимальной продолжительности заданий… ни внешний аудитор или аудиторская компания, ни, в соответствующих случаях, члены их сетей в Союзе не должны проводить обязательный аудит того же субъекта общественного интереса в следующий четырехлетний период. </a:t>
            </a:r>
            <a:endParaRPr lang="en-US" dirty="0" smtClean="0">
              <a:solidFill>
                <a:srgbClr val="000000"/>
              </a:solidFill>
              <a:latin typeface="EUAlbertina"/>
            </a:endParaRPr>
          </a:p>
          <a:p>
            <a:pPr marL="0" indent="0">
              <a:buNone/>
            </a:pPr>
            <a:endParaRPr lang="en-US" dirty="0" smtClean="0">
              <a:solidFill>
                <a:srgbClr val="000000"/>
              </a:solidFill>
              <a:latin typeface="EUAlbertina"/>
            </a:endParaRPr>
          </a:p>
          <a:p>
            <a:r>
              <a:rPr lang="ru-RU" dirty="0" smtClean="0">
                <a:solidFill>
                  <a:srgbClr val="000000"/>
                </a:solidFill>
                <a:latin typeface="EUAlbertina"/>
              </a:rPr>
              <a:t>…</a:t>
            </a:r>
            <a:r>
              <a:rPr lang="ru-RU" dirty="0" smtClean="0"/>
              <a:t>государства-члены могут предусмотреть, что максимальная продолжительность… может быть продлена до…: (а) 20 лет, когда проводится процедура открытого конкурса на проведение обязательного аудита…; или </a:t>
            </a:r>
            <a:r>
              <a:rPr lang="en-US" dirty="0" smtClean="0">
                <a:solidFill>
                  <a:srgbClr val="000000"/>
                </a:solidFill>
                <a:latin typeface="EUAlbertina"/>
              </a:rPr>
              <a:t>(b)</a:t>
            </a:r>
            <a:r>
              <a:rPr lang="ru-RU" dirty="0" smtClean="0">
                <a:solidFill>
                  <a:srgbClr val="000000"/>
                </a:solidFill>
                <a:latin typeface="EUAlbertina"/>
              </a:rPr>
              <a:t> </a:t>
            </a:r>
            <a:r>
              <a:rPr lang="ru-RU" dirty="0" smtClean="0"/>
              <a:t>24 года, когда… одновременно участвует более одного аудитора, при условии, что по итогам обязательного аудита представляется совместный аудиторский отчет…</a:t>
            </a:r>
            <a:endParaRPr lang="en-US" dirty="0" smtClean="0">
              <a:solidFill>
                <a:srgbClr val="000000"/>
              </a:solidFill>
              <a:latin typeface="EUAlbertina"/>
            </a:endParaRPr>
          </a:p>
        </p:txBody>
      </p:sp>
      <p:sp>
        <p:nvSpPr>
          <p:cNvPr id="3" name="Title 2"/>
          <p:cNvSpPr>
            <a:spLocks noGrp="1"/>
          </p:cNvSpPr>
          <p:nvPr>
            <p:ph type="title"/>
          </p:nvPr>
        </p:nvSpPr>
        <p:spPr>
          <a:xfrm>
            <a:off x="0" y="0"/>
            <a:ext cx="6934630" cy="609600"/>
          </a:xfrm>
        </p:spPr>
        <p:txBody>
          <a:bodyPr>
            <a:normAutofit/>
          </a:bodyPr>
          <a:lstStyle/>
          <a:p>
            <a:r>
              <a:rPr lang="ru-RU" sz="2000" dirty="0" smtClean="0"/>
              <a:t>Ограничения на срок полномочий аудиторской компании</a:t>
            </a:r>
            <a:endParaRPr lang="en-US" sz="2000" dirty="0"/>
          </a:p>
        </p:txBody>
      </p:sp>
    </p:spTree>
    <p:extLst>
      <p:ext uri="{BB962C8B-B14F-4D97-AF65-F5344CB8AC3E}">
        <p14:creationId xmlns:p14="http://schemas.microsoft.com/office/powerpoint/2010/main" val="3647541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838200"/>
            <a:ext cx="8991600" cy="5715000"/>
          </a:xfrm>
        </p:spPr>
        <p:txBody>
          <a:bodyPr>
            <a:normAutofit fontScale="70000" lnSpcReduction="20000"/>
          </a:bodyPr>
          <a:lstStyle/>
          <a:p>
            <a:r>
              <a:rPr lang="ru-RU" dirty="0" smtClean="0"/>
              <a:t>Основные партнеры по аудиту, ответственные за проведение обязательного аудита, прекращают свое участие в обязательном аудите объекта аудита не позднее семи лет с даты их назначения. Они не должны снова участвовать в обязательном аудите объекта аудита, пока после этого прекращения участия не истечет три года. </a:t>
            </a:r>
            <a:endParaRPr lang="en-US" dirty="0" smtClean="0"/>
          </a:p>
          <a:p>
            <a:pPr marL="0" indent="0">
              <a:buNone/>
            </a:pPr>
            <a:endParaRPr lang="en-US" dirty="0"/>
          </a:p>
          <a:p>
            <a:r>
              <a:rPr lang="ru-RU" dirty="0" smtClean="0"/>
              <a:t>Внешний аудитор или аудиторская компания создают соответствующий механизм постепенной ротации самого высокопоставленного персонала, участвующего в обязательном аудите, в том числе как минимум лиц, зарегистрированных в качестве внешних аудиторов. </a:t>
            </a:r>
            <a:endParaRPr lang="en-US" dirty="0" smtClean="0"/>
          </a:p>
          <a:p>
            <a:pPr marL="0" indent="0">
              <a:buNone/>
            </a:pPr>
            <a:endParaRPr lang="en-US" dirty="0"/>
          </a:p>
          <a:p>
            <a:r>
              <a:rPr lang="ru-RU" dirty="0" smtClean="0"/>
              <a:t>Внешний аудитор или аудиторская компания должны быть способны продемонстрировать компетентному органу, что такие механизмы успешно применяются и что они адаптированы к масштабу и сложности деятельности внешнего аудитора или аудиторской компании. </a:t>
            </a:r>
            <a:endParaRPr lang="en-US" dirty="0"/>
          </a:p>
          <a:p>
            <a:endParaRPr lang="en-US" dirty="0"/>
          </a:p>
        </p:txBody>
      </p:sp>
      <p:sp>
        <p:nvSpPr>
          <p:cNvPr id="3" name="Title 2"/>
          <p:cNvSpPr>
            <a:spLocks noGrp="1"/>
          </p:cNvSpPr>
          <p:nvPr>
            <p:ph type="title"/>
          </p:nvPr>
        </p:nvSpPr>
        <p:spPr/>
        <p:txBody>
          <a:bodyPr>
            <a:noAutofit/>
          </a:bodyPr>
          <a:lstStyle/>
          <a:p>
            <a:r>
              <a:rPr lang="ru-RU" sz="2000" dirty="0" smtClean="0"/>
              <a:t>Ограничения на срок полномочий</a:t>
            </a:r>
            <a:r>
              <a:rPr lang="en-US" sz="2000" dirty="0" smtClean="0"/>
              <a:t> </a:t>
            </a:r>
            <a:r>
              <a:rPr lang="ru-RU" sz="2000" dirty="0" smtClean="0"/>
              <a:t>аудиторского персонала</a:t>
            </a:r>
            <a:endParaRPr lang="en-US" sz="2000" dirty="0"/>
          </a:p>
        </p:txBody>
      </p:sp>
    </p:spTree>
    <p:extLst>
      <p:ext uri="{BB962C8B-B14F-4D97-AF65-F5344CB8AC3E}">
        <p14:creationId xmlns:p14="http://schemas.microsoft.com/office/powerpoint/2010/main" val="28889080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Inhaltsplatzhalter 1"/>
          <p:cNvSpPr>
            <a:spLocks noGrp="1"/>
          </p:cNvSpPr>
          <p:nvPr>
            <p:ph idx="1"/>
          </p:nvPr>
        </p:nvSpPr>
        <p:spPr>
          <a:xfrm>
            <a:off x="381000" y="838200"/>
            <a:ext cx="8458200" cy="5595492"/>
          </a:xfrm>
        </p:spPr>
        <p:txBody>
          <a:bodyPr>
            <a:normAutofit/>
          </a:bodyPr>
          <a:lstStyle/>
          <a:p>
            <a:pPr marL="0" indent="0">
              <a:buNone/>
            </a:pPr>
            <a:r>
              <a:rPr lang="ru-RU" sz="3600" dirty="0" smtClean="0">
                <a:latin typeface="Arial" pitchFamily="34" charset="0"/>
                <a:cs typeface="Arial" pitchFamily="34" charset="0"/>
              </a:rPr>
              <a:t>«</a:t>
            </a:r>
            <a:r>
              <a:rPr lang="ru-RU" sz="3600" dirty="0" smtClean="0"/>
              <a:t>До представления </a:t>
            </a:r>
            <a:r>
              <a:rPr lang="en-US" sz="3600" dirty="0" smtClean="0"/>
              <a:t>[</a:t>
            </a:r>
            <a:r>
              <a:rPr lang="ru-RU" sz="3600" dirty="0" smtClean="0"/>
              <a:t>указанных аудиторских</a:t>
            </a:r>
            <a:r>
              <a:rPr lang="en-US" sz="3600" dirty="0" smtClean="0"/>
              <a:t>]</a:t>
            </a:r>
            <a:r>
              <a:rPr lang="ru-RU" sz="3600" dirty="0" smtClean="0"/>
              <a:t> отчетов проводится обзор контроля качества задания для оценки того, пришел ли внешний аудитор или основной партнер по аудиту обоснованно к заключению и выводам, изложенным в проектах этих отчетов». </a:t>
            </a:r>
            <a:endParaRPr lang="en-US" sz="3600" dirty="0" smtClean="0">
              <a:latin typeface="Arial" pitchFamily="34" charset="0"/>
              <a:cs typeface="Arial" pitchFamily="34" charset="0"/>
            </a:endParaRPr>
          </a:p>
        </p:txBody>
      </p:sp>
      <p:sp>
        <p:nvSpPr>
          <p:cNvPr id="14339" name="Titel 2"/>
          <p:cNvSpPr>
            <a:spLocks noGrp="1"/>
          </p:cNvSpPr>
          <p:nvPr>
            <p:ph type="title"/>
          </p:nvPr>
        </p:nvSpPr>
        <p:spPr>
          <a:xfrm>
            <a:off x="152400" y="-50800"/>
            <a:ext cx="7362825" cy="639763"/>
          </a:xfrm>
        </p:spPr>
        <p:txBody>
          <a:bodyPr>
            <a:noAutofit/>
          </a:bodyPr>
          <a:lstStyle/>
          <a:p>
            <a:r>
              <a:rPr lang="ru-RU" sz="2000" b="1" dirty="0" smtClean="0">
                <a:latin typeface="Arial" pitchFamily="34" charset="0"/>
                <a:cs typeface="Arial" pitchFamily="34" charset="0"/>
              </a:rPr>
              <a:t>Обзор качества задания</a:t>
            </a:r>
            <a:r>
              <a:rPr lang="de-DE" sz="2000" b="1" dirty="0" smtClean="0">
                <a:latin typeface="Arial" pitchFamily="34" charset="0"/>
                <a:cs typeface="Arial" pitchFamily="34" charset="0"/>
              </a:rPr>
              <a:t>: </a:t>
            </a:r>
            <a:r>
              <a:rPr lang="ru-RU" sz="2000" b="1" dirty="0" smtClean="0">
                <a:latin typeface="Arial" pitchFamily="34" charset="0"/>
                <a:cs typeface="Arial" pitchFamily="34" charset="0"/>
              </a:rPr>
              <a:t>что он собой представляет</a:t>
            </a:r>
            <a:r>
              <a:rPr lang="de-DE" sz="2000" b="1" dirty="0" smtClean="0">
                <a:latin typeface="Arial" pitchFamily="34" charset="0"/>
                <a:cs typeface="Arial" pitchFamily="34" charset="0"/>
              </a:rPr>
              <a:t>?</a:t>
            </a:r>
            <a:endParaRPr lang="de-DE" sz="2000" b="1" dirty="0">
              <a:latin typeface="Arial" pitchFamily="34" charset="0"/>
              <a:cs typeface="Arial" pitchFamily="34" charset="0"/>
            </a:endParaRPr>
          </a:p>
        </p:txBody>
      </p:sp>
      <p:sp>
        <p:nvSpPr>
          <p:cNvPr id="6" name="Slide Number Placeholder 1"/>
          <p:cNvSpPr>
            <a:spLocks noGrp="1"/>
          </p:cNvSpPr>
          <p:nvPr>
            <p:ph type="sldNum" sz="quarter" idx="12"/>
          </p:nvPr>
        </p:nvSpPr>
        <p:spPr>
          <a:xfrm>
            <a:off x="6985003" y="6194463"/>
            <a:ext cx="2133600" cy="365125"/>
          </a:xfrm>
        </p:spPr>
        <p:txBody>
          <a:bodyPr/>
          <a:lstStyle/>
          <a:p>
            <a:fld id="{B131813F-E8C9-C041-A3BC-5D57C9CB1EBA}" type="slidenum">
              <a:rPr lang="de-DE" sz="1200" b="1" smtClean="0">
                <a:solidFill>
                  <a:schemeClr val="bg1">
                    <a:lumMod val="50000"/>
                  </a:schemeClr>
                </a:solidFill>
                <a:latin typeface="Arial" pitchFamily="34" charset="0"/>
                <a:cs typeface="Arial" pitchFamily="34" charset="0"/>
              </a:rPr>
              <a:pPr/>
              <a:t>18</a:t>
            </a:fld>
            <a:endParaRPr lang="de-DE" sz="1200" b="1" dirty="0">
              <a:solidFill>
                <a:schemeClr val="bg1">
                  <a:lumMod val="50000"/>
                </a:schemeClr>
              </a:solidFill>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0" indent="0">
              <a:buNone/>
            </a:pPr>
            <a:r>
              <a:rPr lang="ru-RU" dirty="0" smtClean="0"/>
              <a:t>«Обзор проводится рецензентом обзора контроля качества задания, </a:t>
            </a:r>
            <a:r>
              <a:rPr lang="en-US" dirty="0" smtClean="0"/>
              <a:t>[</a:t>
            </a:r>
            <a:r>
              <a:rPr lang="ru-RU" dirty="0" smtClean="0"/>
              <a:t>каковым</a:t>
            </a:r>
            <a:r>
              <a:rPr lang="en-US" dirty="0" smtClean="0"/>
              <a:t>]</a:t>
            </a:r>
            <a:r>
              <a:rPr lang="ru-RU" dirty="0" smtClean="0"/>
              <a:t>… является внешний аудитор, не участвующий в проведении обязательного аудита, обзор которого проводится». </a:t>
            </a:r>
            <a:endParaRPr lang="en-US" dirty="0" smtClean="0"/>
          </a:p>
          <a:p>
            <a:pPr marL="0" indent="0">
              <a:buNone/>
            </a:pPr>
            <a:endParaRPr lang="en-US" dirty="0"/>
          </a:p>
          <a:p>
            <a:pPr marL="0" indent="0">
              <a:buNone/>
            </a:pPr>
            <a:r>
              <a:rPr lang="ru-RU" dirty="0" smtClean="0"/>
              <a:t>«</a:t>
            </a:r>
            <a:r>
              <a:rPr lang="en-US" dirty="0" smtClean="0"/>
              <a:t>[</a:t>
            </a:r>
            <a:r>
              <a:rPr lang="ru-RU" dirty="0" smtClean="0"/>
              <a:t>К</a:t>
            </a:r>
            <a:r>
              <a:rPr lang="en-US" dirty="0" smtClean="0"/>
              <a:t>]</a:t>
            </a:r>
            <a:r>
              <a:rPr lang="ru-RU" dirty="0" smtClean="0"/>
              <a:t>огда обязательный аудит проводится аудиторской компанией и в проведении обязательного аудита участвовали все внешние аудиторы или когда обязательный аудит проводится внешним аудитором и внешний аудитор не является партнером или сотрудником аудиторской компании, они организуют проведение обзора другим внешним аудитором». </a:t>
            </a:r>
            <a:endParaRPr lang="en-US" dirty="0"/>
          </a:p>
        </p:txBody>
      </p:sp>
      <p:sp>
        <p:nvSpPr>
          <p:cNvPr id="3" name="Title 2"/>
          <p:cNvSpPr>
            <a:spLocks noGrp="1"/>
          </p:cNvSpPr>
          <p:nvPr>
            <p:ph type="title"/>
          </p:nvPr>
        </p:nvSpPr>
        <p:spPr/>
        <p:txBody>
          <a:bodyPr/>
          <a:lstStyle/>
          <a:p>
            <a:r>
              <a:rPr lang="ru-RU" dirty="0" smtClean="0"/>
              <a:t>Кто может проводить ОКЗ</a:t>
            </a:r>
            <a:r>
              <a:rPr lang="en-US" dirty="0" smtClean="0"/>
              <a:t>?</a:t>
            </a:r>
            <a:endParaRPr lang="en-US" dirty="0"/>
          </a:p>
        </p:txBody>
      </p:sp>
    </p:spTree>
    <p:extLst>
      <p:ext uri="{BB962C8B-B14F-4D97-AF65-F5344CB8AC3E}">
        <p14:creationId xmlns:p14="http://schemas.microsoft.com/office/powerpoint/2010/main" val="18772009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685800"/>
            <a:ext cx="8305800" cy="5791200"/>
          </a:xfrm>
        </p:spPr>
        <p:txBody>
          <a:bodyPr>
            <a:noAutofit/>
          </a:bodyPr>
          <a:lstStyle/>
          <a:p>
            <a:r>
              <a:rPr lang="ru-RU" sz="2800" b="1" dirty="0" smtClean="0"/>
              <a:t>Цели</a:t>
            </a:r>
            <a:endParaRPr lang="en-US" sz="2800" b="1" dirty="0" smtClean="0"/>
          </a:p>
          <a:p>
            <a:pPr marL="914400" lvl="1" indent="-457200"/>
            <a:r>
              <a:rPr lang="ru-RU" sz="2400" dirty="0" smtClean="0"/>
              <a:t>Понимание положений нового регламента Европейского парламента и Совета об обязательном аудите субъектов общественного интереса</a:t>
            </a:r>
            <a:r>
              <a:rPr lang="en-US" sz="2400" dirty="0" smtClean="0"/>
              <a:t> (</a:t>
            </a:r>
            <a:r>
              <a:rPr lang="ru-RU" sz="2400" dirty="0" smtClean="0"/>
              <a:t>Регламент</a:t>
            </a:r>
            <a:r>
              <a:rPr lang="en-US" sz="2400" dirty="0" smtClean="0"/>
              <a:t> (</a:t>
            </a:r>
            <a:r>
              <a:rPr lang="ru-RU" sz="2400" dirty="0" smtClean="0"/>
              <a:t>ЕС</a:t>
            </a:r>
            <a:r>
              <a:rPr lang="en-US" sz="2400" dirty="0" smtClean="0"/>
              <a:t>) </a:t>
            </a:r>
            <a:r>
              <a:rPr lang="ru-RU" sz="2400" dirty="0" smtClean="0"/>
              <a:t>№</a:t>
            </a:r>
            <a:r>
              <a:rPr lang="en-US" sz="2400" dirty="0" smtClean="0"/>
              <a:t> 537/2014) </a:t>
            </a:r>
          </a:p>
          <a:p>
            <a:pPr marL="914400" lvl="1" indent="-457200"/>
            <a:endParaRPr lang="en-US" sz="2400" dirty="0" smtClean="0"/>
          </a:p>
          <a:p>
            <a:pPr marL="914400" lvl="1" indent="-457200"/>
            <a:r>
              <a:rPr lang="ru-RU" sz="2400" dirty="0" smtClean="0"/>
              <a:t>рассмотрение того, как включить эти положения в общий подход, основанный на принципе повышения состоятельности и надежности сообщаемой финансовой информации</a:t>
            </a:r>
            <a:endParaRPr lang="en-US" sz="2400" dirty="0" smtClean="0"/>
          </a:p>
          <a:p>
            <a:pPr marL="914400" lvl="1" indent="-457200"/>
            <a:endParaRPr lang="en-US" sz="2400" dirty="0" smtClean="0"/>
          </a:p>
          <a:p>
            <a:pPr marL="914400" lvl="1" indent="-457200"/>
            <a:r>
              <a:rPr lang="ru-RU" sz="2400" dirty="0" smtClean="0"/>
              <a:t>облегчение и стимулирование дискуссии о возможностях и проблемах, связанных с новым регламентом</a:t>
            </a:r>
            <a:endParaRPr lang="en-US" b="1" dirty="0" smtClean="0"/>
          </a:p>
          <a:p>
            <a:endParaRPr lang="en-US" sz="2400" b="1" dirty="0" smtClean="0"/>
          </a:p>
          <a:p>
            <a:endParaRPr lang="en-US" sz="2400" b="1" dirty="0"/>
          </a:p>
          <a:p>
            <a:pPr>
              <a:buNone/>
            </a:pPr>
            <a:endParaRPr lang="en-US" sz="3600" dirty="0" smtClean="0"/>
          </a:p>
        </p:txBody>
      </p:sp>
      <p:sp>
        <p:nvSpPr>
          <p:cNvPr id="5" name="Slide Number Placeholder 1"/>
          <p:cNvSpPr>
            <a:spLocks noGrp="1"/>
          </p:cNvSpPr>
          <p:nvPr>
            <p:ph type="sldNum" sz="quarter" idx="12"/>
          </p:nvPr>
        </p:nvSpPr>
        <p:spPr>
          <a:xfrm>
            <a:off x="6985003" y="6194463"/>
            <a:ext cx="2133600" cy="365125"/>
          </a:xfrm>
        </p:spPr>
        <p:txBody>
          <a:bodyPr/>
          <a:lstStyle/>
          <a:p>
            <a:fld id="{B131813F-E8C9-C041-A3BC-5D57C9CB1EBA}" type="slidenum">
              <a:rPr lang="de-DE" sz="1200" b="1" smtClean="0">
                <a:solidFill>
                  <a:schemeClr val="bg1">
                    <a:lumMod val="50000"/>
                  </a:schemeClr>
                </a:solidFill>
                <a:latin typeface="Arial" pitchFamily="34" charset="0"/>
                <a:cs typeface="Arial" pitchFamily="34" charset="0"/>
              </a:rPr>
              <a:pPr/>
              <a:t>2</a:t>
            </a:fld>
            <a:endParaRPr lang="de-DE" sz="1200" b="1" dirty="0">
              <a:solidFill>
                <a:schemeClr val="bg1">
                  <a:lumMod val="50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685800"/>
            <a:ext cx="8610600" cy="5791200"/>
          </a:xfrm>
        </p:spPr>
        <p:txBody>
          <a:bodyPr>
            <a:normAutofit fontScale="62500" lnSpcReduction="20000"/>
          </a:bodyPr>
          <a:lstStyle/>
          <a:p>
            <a:pPr marL="0" indent="0">
              <a:buNone/>
            </a:pPr>
            <a:r>
              <a:rPr lang="ru-RU" dirty="0" smtClean="0"/>
              <a:t>Рецензентом должны быть оценены как минимум следующие </a:t>
            </a:r>
            <a:r>
              <a:rPr lang="ru-RU" b="1" dirty="0" smtClean="0"/>
              <a:t>элементы</a:t>
            </a:r>
            <a:r>
              <a:rPr lang="en-US" dirty="0" smtClean="0"/>
              <a:t>: </a:t>
            </a:r>
          </a:p>
          <a:p>
            <a:pPr marL="0" indent="0">
              <a:buNone/>
            </a:pPr>
            <a:endParaRPr lang="en-US" dirty="0" smtClean="0"/>
          </a:p>
          <a:p>
            <a:pPr marL="514350" indent="-514350">
              <a:buAutoNum type="alphaLcParenBoth"/>
            </a:pPr>
            <a:r>
              <a:rPr lang="ru-RU" b="1" dirty="0" smtClean="0"/>
              <a:t>независимость</a:t>
            </a:r>
            <a:r>
              <a:rPr lang="en-US" dirty="0" smtClean="0"/>
              <a:t> [</a:t>
            </a:r>
            <a:r>
              <a:rPr lang="ru-RU" dirty="0" smtClean="0"/>
              <a:t>аудитора или компании</a:t>
            </a:r>
            <a:r>
              <a:rPr lang="en-US" dirty="0" smtClean="0"/>
              <a:t>];</a:t>
            </a:r>
          </a:p>
          <a:p>
            <a:pPr marL="514350" indent="-514350">
              <a:buAutoNum type="alphaLcParenBoth"/>
            </a:pPr>
            <a:r>
              <a:rPr lang="ru-RU" b="1" dirty="0" smtClean="0"/>
              <a:t>значительные риски</a:t>
            </a:r>
            <a:r>
              <a:rPr lang="ru-RU" dirty="0" smtClean="0"/>
              <a:t>, </a:t>
            </a:r>
            <a:r>
              <a:rPr lang="ru-RU" b="1" dirty="0" smtClean="0"/>
              <a:t>которые выявлены… </a:t>
            </a:r>
            <a:r>
              <a:rPr lang="ru-RU" dirty="0" smtClean="0"/>
              <a:t>в ходе… аудита, и предпринятые… меры по соответствующему управлению этими рисками;</a:t>
            </a:r>
            <a:endParaRPr lang="en-US" dirty="0" smtClean="0"/>
          </a:p>
          <a:p>
            <a:pPr marL="514350" indent="-514350">
              <a:buAutoNum type="alphaLcParenBoth"/>
            </a:pPr>
            <a:r>
              <a:rPr lang="ru-RU" b="1" dirty="0" smtClean="0"/>
              <a:t>аргументация</a:t>
            </a:r>
            <a:r>
              <a:rPr lang="ru-RU" dirty="0" smtClean="0"/>
              <a:t> </a:t>
            </a:r>
            <a:r>
              <a:rPr lang="en-US" dirty="0" smtClean="0"/>
              <a:t>[</a:t>
            </a:r>
            <a:r>
              <a:rPr lang="ru-RU" dirty="0" smtClean="0"/>
              <a:t>аудитора</a:t>
            </a:r>
            <a:r>
              <a:rPr lang="en-US" dirty="0" smtClean="0"/>
              <a:t>]</a:t>
            </a:r>
            <a:r>
              <a:rPr lang="ru-RU" dirty="0" smtClean="0"/>
              <a:t> в отношении уровня существенности и значительных рисков, указанных в подпункте (</a:t>
            </a:r>
            <a:r>
              <a:rPr lang="en-US" dirty="0" smtClean="0"/>
              <a:t>b</a:t>
            </a:r>
            <a:r>
              <a:rPr lang="ru-RU" dirty="0" smtClean="0"/>
              <a:t>);</a:t>
            </a:r>
            <a:endParaRPr lang="en-US" dirty="0" smtClean="0"/>
          </a:p>
          <a:p>
            <a:pPr marL="514350" indent="-514350">
              <a:buAutoNum type="alphaLcParenBoth"/>
            </a:pPr>
            <a:r>
              <a:rPr lang="ru-RU" b="1" dirty="0" smtClean="0"/>
              <a:t>обращение за рекомендациями</a:t>
            </a:r>
            <a:r>
              <a:rPr lang="ru-RU" dirty="0" smtClean="0"/>
              <a:t> к внешним экспертам и выполнение этих рекомендаций;</a:t>
            </a:r>
            <a:endParaRPr lang="en-US" dirty="0" smtClean="0"/>
          </a:p>
          <a:p>
            <a:pPr marL="514350" indent="-514350">
              <a:buAutoNum type="alphaLcParenBoth"/>
            </a:pPr>
            <a:r>
              <a:rPr lang="ru-RU" dirty="0" smtClean="0"/>
              <a:t>характер и объем </a:t>
            </a:r>
            <a:r>
              <a:rPr lang="ru-RU" b="1" dirty="0" smtClean="0"/>
              <a:t>исправленных и неисправленных недостоверных данных</a:t>
            </a:r>
            <a:r>
              <a:rPr lang="ru-RU" dirty="0" smtClean="0"/>
              <a:t> в финансовой отчетности, выявленных при проведении аудита;</a:t>
            </a:r>
            <a:endParaRPr lang="en-US" dirty="0" smtClean="0"/>
          </a:p>
          <a:p>
            <a:pPr marL="514350" indent="-514350">
              <a:buAutoNum type="alphaLcParenBoth"/>
            </a:pPr>
            <a:r>
              <a:rPr lang="ru-RU" dirty="0" smtClean="0"/>
              <a:t>темы, </a:t>
            </a:r>
            <a:r>
              <a:rPr lang="ru-RU" b="1" dirty="0" smtClean="0"/>
              <a:t>обсуждавшиеся с аудиторским комитетом</a:t>
            </a:r>
            <a:r>
              <a:rPr lang="ru-RU" dirty="0" smtClean="0"/>
              <a:t> и руководством и/или надзорными органами объекта аудита;</a:t>
            </a:r>
            <a:r>
              <a:rPr lang="en-US" dirty="0" smtClean="0"/>
              <a:t> </a:t>
            </a:r>
          </a:p>
          <a:p>
            <a:pPr marL="514350" indent="-514350">
              <a:buAutoNum type="alphaLcParenBoth"/>
            </a:pPr>
            <a:r>
              <a:rPr lang="ru-RU" dirty="0" smtClean="0"/>
              <a:t>темы, </a:t>
            </a:r>
            <a:r>
              <a:rPr lang="ru-RU" b="1" dirty="0" smtClean="0"/>
              <a:t>обсуждавшиеся с компетентными органами</a:t>
            </a:r>
            <a:r>
              <a:rPr lang="ru-RU" dirty="0" smtClean="0"/>
              <a:t> и с другими третьими сторонами</a:t>
            </a:r>
            <a:endParaRPr lang="en-US" dirty="0" smtClean="0"/>
          </a:p>
          <a:p>
            <a:pPr marL="514350" indent="-514350">
              <a:buAutoNum type="alphaLcParenBoth"/>
            </a:pPr>
            <a:r>
              <a:rPr lang="ru-RU" b="1" dirty="0" smtClean="0"/>
              <a:t>подтверждается ли документами и информацией, выбранными рецензентом из файла, заключение </a:t>
            </a:r>
            <a:r>
              <a:rPr lang="en-US" b="1" dirty="0" smtClean="0"/>
              <a:t>[</a:t>
            </a:r>
            <a:r>
              <a:rPr lang="ru-RU" b="1" dirty="0" smtClean="0"/>
              <a:t>аудитора</a:t>
            </a:r>
            <a:r>
              <a:rPr lang="en-US" b="1" dirty="0" smtClean="0"/>
              <a:t>]</a:t>
            </a:r>
            <a:r>
              <a:rPr lang="ru-RU" b="1" dirty="0" smtClean="0"/>
              <a:t>… </a:t>
            </a:r>
            <a:endParaRPr lang="en-US" b="1" dirty="0"/>
          </a:p>
        </p:txBody>
      </p:sp>
      <p:sp>
        <p:nvSpPr>
          <p:cNvPr id="3" name="Title 2"/>
          <p:cNvSpPr>
            <a:spLocks noGrp="1"/>
          </p:cNvSpPr>
          <p:nvPr>
            <p:ph type="title"/>
          </p:nvPr>
        </p:nvSpPr>
        <p:spPr/>
        <p:txBody>
          <a:bodyPr>
            <a:noAutofit/>
          </a:bodyPr>
          <a:lstStyle/>
          <a:p>
            <a:r>
              <a:rPr lang="ru-RU" sz="2700" dirty="0" smtClean="0"/>
              <a:t>Что должен оценивать рецензент в ОКЗ</a:t>
            </a:r>
            <a:r>
              <a:rPr lang="en-US" sz="2700" dirty="0" smtClean="0"/>
              <a:t>?</a:t>
            </a:r>
            <a:endParaRPr lang="en-US" sz="2700" dirty="0"/>
          </a:p>
        </p:txBody>
      </p:sp>
    </p:spTree>
    <p:extLst>
      <p:ext uri="{BB962C8B-B14F-4D97-AF65-F5344CB8AC3E}">
        <p14:creationId xmlns:p14="http://schemas.microsoft.com/office/powerpoint/2010/main" val="8009014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534400" cy="5562600"/>
          </a:xfrm>
        </p:spPr>
        <p:txBody>
          <a:bodyPr>
            <a:noAutofit/>
          </a:bodyPr>
          <a:lstStyle/>
          <a:p>
            <a:pPr marL="0" indent="0">
              <a:buNone/>
            </a:pPr>
            <a:r>
              <a:rPr lang="en-US" sz="2400" dirty="0" smtClean="0"/>
              <a:t>“[</a:t>
            </a:r>
            <a:r>
              <a:rPr lang="ru-RU" sz="2400" dirty="0" smtClean="0"/>
              <a:t>Р</a:t>
            </a:r>
            <a:r>
              <a:rPr lang="en-US" sz="2400" dirty="0" smtClean="0"/>
              <a:t>]</a:t>
            </a:r>
            <a:r>
              <a:rPr lang="ru-RU" sz="2400" dirty="0" smtClean="0"/>
              <a:t>ецензент документирует как минимум следующее</a:t>
            </a:r>
            <a:r>
              <a:rPr lang="en-US" sz="2400" dirty="0" smtClean="0"/>
              <a:t>: </a:t>
            </a:r>
          </a:p>
          <a:p>
            <a:pPr marL="514350" indent="-514350">
              <a:buAutoNum type="alphaLcParenBoth"/>
            </a:pPr>
            <a:r>
              <a:rPr lang="ru-RU" sz="2400" dirty="0" smtClean="0"/>
              <a:t>устная и письменная информация, представленная внешним аудитором или основном партнером по аудиту в подтверждение значительных суждений, а также основных результатов проведенных аудиторских процедур и выводов, сделанных по этим результатам, по требованию или без требования рецензента;</a:t>
            </a:r>
            <a:endParaRPr lang="en-US" sz="2400" dirty="0" smtClean="0"/>
          </a:p>
          <a:p>
            <a:pPr marL="514350" indent="-514350">
              <a:buAutoNum type="alphaLcParenBoth"/>
            </a:pPr>
            <a:r>
              <a:rPr lang="ru-RU" sz="2400" dirty="0" smtClean="0"/>
              <a:t>заключения внешнего аудитора и основного партнера по аудиту, изложенные в проектах </a:t>
            </a:r>
            <a:r>
              <a:rPr lang="en-US" sz="2400" dirty="0" smtClean="0"/>
              <a:t>[</a:t>
            </a:r>
            <a:r>
              <a:rPr lang="ru-RU" sz="2400" dirty="0" smtClean="0"/>
              <a:t>аудиторских</a:t>
            </a:r>
            <a:r>
              <a:rPr lang="en-US" sz="2400" dirty="0" smtClean="0"/>
              <a:t>]</a:t>
            </a:r>
            <a:r>
              <a:rPr lang="ru-RU" sz="2400" dirty="0" smtClean="0"/>
              <a:t> отчетов</a:t>
            </a:r>
            <a:r>
              <a:rPr lang="en-US" sz="2400" dirty="0" smtClean="0"/>
              <a:t>….</a:t>
            </a:r>
            <a:r>
              <a:rPr lang="ru-RU" sz="2400" dirty="0" smtClean="0"/>
              <a:t>».</a:t>
            </a:r>
          </a:p>
          <a:p>
            <a:pPr marL="514350" indent="-514350">
              <a:buNone/>
            </a:pPr>
            <a:endParaRPr lang="en-US" sz="2400" dirty="0" smtClean="0"/>
          </a:p>
          <a:p>
            <a:pPr marL="0" indent="0">
              <a:buNone/>
            </a:pPr>
            <a:r>
              <a:rPr lang="ru-RU" sz="2400" dirty="0" smtClean="0"/>
              <a:t>«Внешний аудитор или аудиторская компания и рецензент должны вести учет результатов обзора вместе с учетом соображений, лежащих в основе этих результатов».</a:t>
            </a:r>
            <a:endParaRPr lang="en-US" sz="2400" dirty="0"/>
          </a:p>
        </p:txBody>
      </p:sp>
      <p:sp>
        <p:nvSpPr>
          <p:cNvPr id="3" name="Title 2"/>
          <p:cNvSpPr>
            <a:spLocks noGrp="1"/>
          </p:cNvSpPr>
          <p:nvPr>
            <p:ph type="title"/>
          </p:nvPr>
        </p:nvSpPr>
        <p:spPr>
          <a:xfrm>
            <a:off x="0" y="0"/>
            <a:ext cx="6934630" cy="640478"/>
          </a:xfrm>
        </p:spPr>
        <p:txBody>
          <a:bodyPr>
            <a:noAutofit/>
          </a:bodyPr>
          <a:lstStyle/>
          <a:p>
            <a:r>
              <a:rPr lang="ru-RU" sz="2600" dirty="0" smtClean="0"/>
              <a:t>Что должно документироваться по итогам ОКЗ</a:t>
            </a:r>
            <a:r>
              <a:rPr lang="en-US" sz="2600" dirty="0" smtClean="0"/>
              <a:t>?</a:t>
            </a:r>
            <a:endParaRPr lang="en-US" sz="2600" dirty="0"/>
          </a:p>
        </p:txBody>
      </p:sp>
    </p:spTree>
    <p:extLst>
      <p:ext uri="{BB962C8B-B14F-4D97-AF65-F5344CB8AC3E}">
        <p14:creationId xmlns:p14="http://schemas.microsoft.com/office/powerpoint/2010/main" val="2835038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287963"/>
          </a:xfrm>
        </p:spPr>
        <p:txBody>
          <a:bodyPr>
            <a:normAutofit fontScale="92500"/>
          </a:bodyPr>
          <a:lstStyle/>
          <a:p>
            <a:r>
              <a:rPr lang="ru-RU" sz="3600" dirty="0" smtClean="0"/>
              <a:t>Новые специальные требования к аудиторскому отчету о финансовой отчетности</a:t>
            </a:r>
            <a:endParaRPr lang="en-US" sz="3600" dirty="0" smtClean="0"/>
          </a:p>
          <a:p>
            <a:r>
              <a:rPr lang="ru-RU" sz="3600" dirty="0" smtClean="0"/>
              <a:t>Дополнительный отчет для аудиторского комитета</a:t>
            </a:r>
            <a:endParaRPr lang="en-US" sz="3600" dirty="0" smtClean="0"/>
          </a:p>
          <a:p>
            <a:r>
              <a:rPr lang="ru-RU" sz="3600" dirty="0" smtClean="0"/>
              <a:t>Отчет для надзорных органов СОИ</a:t>
            </a:r>
            <a:endParaRPr lang="en-US" sz="3600" dirty="0" smtClean="0"/>
          </a:p>
          <a:p>
            <a:r>
              <a:rPr lang="ru-RU" sz="3600" dirty="0" smtClean="0"/>
              <a:t>Отчет о прозрачности для общественности</a:t>
            </a:r>
            <a:endParaRPr lang="en-US" sz="3600" dirty="0" smtClean="0"/>
          </a:p>
          <a:p>
            <a:r>
              <a:rPr lang="ru-RU" sz="3600" dirty="0" smtClean="0"/>
              <a:t>Сведения для компетентных органов</a:t>
            </a:r>
            <a:endParaRPr lang="en-US" sz="3600" dirty="0" smtClean="0"/>
          </a:p>
          <a:p>
            <a:endParaRPr lang="en-US" dirty="0"/>
          </a:p>
        </p:txBody>
      </p:sp>
      <p:sp>
        <p:nvSpPr>
          <p:cNvPr id="3" name="Title 2"/>
          <p:cNvSpPr>
            <a:spLocks noGrp="1"/>
          </p:cNvSpPr>
          <p:nvPr>
            <p:ph type="title"/>
          </p:nvPr>
        </p:nvSpPr>
        <p:spPr/>
        <p:txBody>
          <a:bodyPr>
            <a:normAutofit fontScale="90000"/>
          </a:bodyPr>
          <a:lstStyle/>
          <a:p>
            <a:r>
              <a:rPr lang="ru-RU" sz="2700" dirty="0" smtClean="0"/>
              <a:t>Новые требования к представлению отчетности аудиторами</a:t>
            </a:r>
            <a:r>
              <a:rPr lang="en-US" dirty="0" smtClean="0"/>
              <a:t> </a:t>
            </a:r>
            <a:endParaRPr lang="en-US" dirty="0"/>
          </a:p>
        </p:txBody>
      </p:sp>
    </p:spTree>
    <p:extLst>
      <p:ext uri="{BB962C8B-B14F-4D97-AF65-F5344CB8AC3E}">
        <p14:creationId xmlns:p14="http://schemas.microsoft.com/office/powerpoint/2010/main" val="3240506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715000"/>
          </a:xfrm>
        </p:spPr>
        <p:txBody>
          <a:bodyPr>
            <a:normAutofit fontScale="77500" lnSpcReduction="20000"/>
          </a:bodyPr>
          <a:lstStyle/>
          <a:p>
            <a:pPr marL="0" lvl="0" indent="0">
              <a:buNone/>
            </a:pPr>
            <a:r>
              <a:rPr lang="ru-RU" sz="2800" dirty="0" smtClean="0">
                <a:solidFill>
                  <a:prstClr val="black"/>
                </a:solidFill>
              </a:rPr>
              <a:t>В аудиторском отчете</a:t>
            </a:r>
            <a:r>
              <a:rPr lang="en-US" sz="2800" dirty="0" smtClean="0">
                <a:solidFill>
                  <a:prstClr val="black"/>
                </a:solidFill>
              </a:rPr>
              <a:t>… </a:t>
            </a:r>
            <a:r>
              <a:rPr lang="ru-RU" sz="2800" dirty="0" smtClean="0">
                <a:solidFill>
                  <a:prstClr val="black"/>
                </a:solidFill>
              </a:rPr>
              <a:t>как минимум</a:t>
            </a:r>
            <a:r>
              <a:rPr lang="en-US" sz="2800" dirty="0" smtClean="0">
                <a:solidFill>
                  <a:prstClr val="black"/>
                </a:solidFill>
              </a:rPr>
              <a:t>: </a:t>
            </a:r>
            <a:endParaRPr lang="ru-RU" sz="2800" dirty="0" smtClean="0">
              <a:solidFill>
                <a:prstClr val="black"/>
              </a:solidFill>
            </a:endParaRPr>
          </a:p>
          <a:p>
            <a:pPr marL="0" lvl="0" indent="0">
              <a:buNone/>
            </a:pPr>
            <a:endParaRPr lang="en-US" sz="2800" dirty="0">
              <a:solidFill>
                <a:prstClr val="black"/>
              </a:solidFill>
            </a:endParaRPr>
          </a:p>
          <a:p>
            <a:pPr marL="0" lvl="0" indent="0">
              <a:buNone/>
            </a:pPr>
            <a:r>
              <a:rPr lang="en-US" sz="2800" dirty="0">
                <a:solidFill>
                  <a:prstClr val="black"/>
                </a:solidFill>
              </a:rPr>
              <a:t>(a) </a:t>
            </a:r>
            <a:r>
              <a:rPr lang="ru-RU" sz="2800" dirty="0" smtClean="0">
                <a:solidFill>
                  <a:prstClr val="black"/>
                </a:solidFill>
              </a:rPr>
              <a:t>указывается, </a:t>
            </a:r>
            <a:r>
              <a:rPr lang="ru-RU" sz="2800" dirty="0" smtClean="0"/>
              <a:t>кем или каким органом были назначены внешний(-е) аудитор(-ы) или аудиторская(-ие) компания(-и)</a:t>
            </a:r>
            <a:endParaRPr lang="en-US" sz="2800" dirty="0">
              <a:solidFill>
                <a:prstClr val="black"/>
              </a:solidFill>
            </a:endParaRPr>
          </a:p>
          <a:p>
            <a:pPr marL="0" lvl="0" indent="0">
              <a:buNone/>
            </a:pPr>
            <a:r>
              <a:rPr lang="en-US" sz="2800" dirty="0">
                <a:solidFill>
                  <a:prstClr val="black"/>
                </a:solidFill>
              </a:rPr>
              <a:t>(b) </a:t>
            </a:r>
            <a:r>
              <a:rPr lang="ru-RU" sz="2800" dirty="0" smtClean="0"/>
              <a:t>указывается дата назначения и общая продолжительность задания без перерывов с учетом имевших место ранее продлений полномочий…;</a:t>
            </a:r>
            <a:endParaRPr lang="en-US" sz="2800" dirty="0" smtClean="0">
              <a:solidFill>
                <a:prstClr val="black"/>
              </a:solidFill>
            </a:endParaRPr>
          </a:p>
          <a:p>
            <a:pPr marL="0" indent="0">
              <a:buNone/>
            </a:pPr>
            <a:r>
              <a:rPr lang="en-US" sz="2800" dirty="0" smtClean="0"/>
              <a:t>****</a:t>
            </a:r>
          </a:p>
          <a:p>
            <a:pPr marL="0" indent="0">
              <a:buNone/>
            </a:pPr>
            <a:r>
              <a:rPr lang="en-US" sz="2800" dirty="0"/>
              <a:t>(e) </a:t>
            </a:r>
            <a:r>
              <a:rPr lang="ru-RU" sz="2800" dirty="0" smtClean="0"/>
              <a:t>подтверждается, что аудиторское заключение согласуется с дополнительным отчетом для аудиторского комитета…;</a:t>
            </a:r>
            <a:endParaRPr lang="en-US" sz="2800" dirty="0"/>
          </a:p>
          <a:p>
            <a:pPr marL="0" indent="0">
              <a:buNone/>
            </a:pPr>
            <a:r>
              <a:rPr lang="en-US" sz="2800" dirty="0"/>
              <a:t>(f) </a:t>
            </a:r>
            <a:r>
              <a:rPr lang="ru-RU" sz="2800" dirty="0" smtClean="0"/>
              <a:t>делается заявление о том, что запрещенные неаудиторские услуги… не предоставлялись, и что, проводя аудит,… внешний(-е) аудитор(-ы)… оставался(-ись) независимым(-)и от объекта аудита…</a:t>
            </a:r>
            <a:endParaRPr lang="en-US" sz="2800" dirty="0"/>
          </a:p>
          <a:p>
            <a:pPr marL="0" indent="0">
              <a:buNone/>
            </a:pPr>
            <a:r>
              <a:rPr lang="en-US" sz="2800" dirty="0" smtClean="0"/>
              <a:t>(</a:t>
            </a:r>
            <a:r>
              <a:rPr lang="en-US" sz="2800" dirty="0"/>
              <a:t>g) </a:t>
            </a:r>
            <a:r>
              <a:rPr lang="ru-RU" sz="2800" dirty="0" smtClean="0"/>
              <a:t>указываются услуги, помимо обязательного аудита, которые предоставлял внешний аудитор или аудиторская компания… информация о которых не раскрыта в отчете руководства или финансовой отчетности. </a:t>
            </a:r>
            <a:endParaRPr lang="en-US" sz="2800" dirty="0"/>
          </a:p>
          <a:p>
            <a:pPr marL="0" indent="0">
              <a:buNone/>
            </a:pPr>
            <a:endParaRPr lang="en-US" dirty="0"/>
          </a:p>
        </p:txBody>
      </p:sp>
      <p:sp>
        <p:nvSpPr>
          <p:cNvPr id="3" name="Title 2"/>
          <p:cNvSpPr>
            <a:spLocks noGrp="1"/>
          </p:cNvSpPr>
          <p:nvPr>
            <p:ph type="title"/>
          </p:nvPr>
        </p:nvSpPr>
        <p:spPr/>
        <p:txBody>
          <a:bodyPr>
            <a:noAutofit/>
          </a:bodyPr>
          <a:lstStyle/>
          <a:p>
            <a:r>
              <a:rPr lang="ru-RU" sz="2600" dirty="0" smtClean="0"/>
              <a:t>Аудиторский отчет</a:t>
            </a:r>
            <a:r>
              <a:rPr lang="en-US" sz="2600" dirty="0" smtClean="0"/>
              <a:t>: </a:t>
            </a:r>
            <a:r>
              <a:rPr lang="ru-RU" sz="2600" dirty="0" smtClean="0"/>
              <a:t>сведения о соблюдении требований</a:t>
            </a:r>
            <a:endParaRPr lang="en-US" sz="2600" dirty="0"/>
          </a:p>
        </p:txBody>
      </p:sp>
    </p:spTree>
    <p:extLst>
      <p:ext uri="{BB962C8B-B14F-4D97-AF65-F5344CB8AC3E}">
        <p14:creationId xmlns:p14="http://schemas.microsoft.com/office/powerpoint/2010/main" val="30467416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5791200"/>
          </a:xfrm>
        </p:spPr>
        <p:txBody>
          <a:bodyPr>
            <a:normAutofit fontScale="70000" lnSpcReduction="20000"/>
          </a:bodyPr>
          <a:lstStyle/>
          <a:p>
            <a:pPr marL="0" indent="0">
              <a:buNone/>
            </a:pPr>
            <a:r>
              <a:rPr lang="ru-RU" dirty="0" smtClean="0"/>
              <a:t>В аудиторском отчете</a:t>
            </a:r>
            <a:r>
              <a:rPr lang="en-US" dirty="0" smtClean="0"/>
              <a:t> </a:t>
            </a:r>
            <a:r>
              <a:rPr lang="ru-RU" dirty="0" smtClean="0"/>
              <a:t>«в подтверждение аудиторского заключения содержится</a:t>
            </a:r>
            <a:r>
              <a:rPr lang="en-US" dirty="0" smtClean="0"/>
              <a:t>…: </a:t>
            </a:r>
            <a:endParaRPr lang="ru-RU" dirty="0" smtClean="0"/>
          </a:p>
          <a:p>
            <a:pPr marL="0" indent="0">
              <a:buNone/>
            </a:pPr>
            <a:endParaRPr lang="en-US" dirty="0" smtClean="0"/>
          </a:p>
          <a:p>
            <a:pPr marL="0" indent="0">
              <a:buNone/>
            </a:pPr>
            <a:r>
              <a:rPr lang="en-US" sz="3200" dirty="0" smtClean="0"/>
              <a:t>(</a:t>
            </a:r>
            <a:r>
              <a:rPr lang="en-US" sz="3200" dirty="0"/>
              <a:t>i) </a:t>
            </a:r>
            <a:r>
              <a:rPr lang="ru-RU" dirty="0" smtClean="0"/>
              <a:t>описание </a:t>
            </a:r>
            <a:r>
              <a:rPr lang="ru-RU" b="1" dirty="0" smtClean="0"/>
              <a:t>наиболее значительных оцененных рисков </a:t>
            </a:r>
            <a:r>
              <a:rPr lang="ru-RU" dirty="0" smtClean="0"/>
              <a:t>существенного искажения, в частности оцененных рисков существенного искажения в связи с мошенничеством;</a:t>
            </a:r>
            <a:endParaRPr lang="en-US" dirty="0"/>
          </a:p>
          <a:p>
            <a:pPr marL="0" indent="0">
              <a:buNone/>
            </a:pPr>
            <a:r>
              <a:rPr lang="en-US" sz="3200" dirty="0" smtClean="0"/>
              <a:t>(</a:t>
            </a:r>
            <a:r>
              <a:rPr lang="en-US" sz="3200" dirty="0"/>
              <a:t>ii) </a:t>
            </a:r>
            <a:r>
              <a:rPr lang="ru-RU" dirty="0" smtClean="0"/>
              <a:t>резюме </a:t>
            </a:r>
            <a:r>
              <a:rPr lang="ru-RU" b="1" dirty="0" smtClean="0"/>
              <a:t>ответных мер аудитора</a:t>
            </a:r>
            <a:r>
              <a:rPr lang="ru-RU" dirty="0" smtClean="0"/>
              <a:t> в связи с этими рисками; и</a:t>
            </a:r>
            <a:endParaRPr lang="en-US" sz="3200" dirty="0" smtClean="0"/>
          </a:p>
          <a:p>
            <a:pPr marL="0" indent="0">
              <a:buNone/>
            </a:pPr>
            <a:r>
              <a:rPr lang="en-US" sz="3200" dirty="0" smtClean="0"/>
              <a:t>(</a:t>
            </a:r>
            <a:r>
              <a:rPr lang="en-US" sz="3200" dirty="0"/>
              <a:t>iii) </a:t>
            </a:r>
            <a:r>
              <a:rPr lang="ru-RU" dirty="0" smtClean="0"/>
              <a:t>в соответствующих случаях возникающие </a:t>
            </a:r>
            <a:r>
              <a:rPr lang="ru-RU" b="1" dirty="0" smtClean="0"/>
              <a:t>основные наблюдения</a:t>
            </a:r>
            <a:r>
              <a:rPr lang="ru-RU" dirty="0" smtClean="0"/>
              <a:t> в отношении этих рисков</a:t>
            </a:r>
            <a:endParaRPr lang="en-US" dirty="0"/>
          </a:p>
          <a:p>
            <a:pPr marL="400050" lvl="1" indent="0">
              <a:buNone/>
            </a:pPr>
            <a:r>
              <a:rPr lang="ru-RU" sz="3100" dirty="0" smtClean="0"/>
              <a:t>Когда это имеет отношение к вышеуказанной содержащейся в аудиторском отчете информации о каждом оцененном значительном риске существенного искажения, в аудиторском отчете должна содержаться четкая ссылка на соответствующее раскрытие информации в финансовой отчетности.</a:t>
            </a:r>
            <a:endParaRPr lang="en-US" sz="3100" dirty="0" smtClean="0"/>
          </a:p>
          <a:p>
            <a:pPr marL="0" indent="0">
              <a:buNone/>
            </a:pPr>
            <a:r>
              <a:rPr lang="en-US" dirty="0" smtClean="0"/>
              <a:t>(</a:t>
            </a:r>
            <a:r>
              <a:rPr lang="en-US" dirty="0"/>
              <a:t>d) </a:t>
            </a:r>
            <a:r>
              <a:rPr lang="ru-RU" dirty="0" smtClean="0"/>
              <a:t>поясняется, в какой степени, как считалось, посредством обязательного аудита могут быть выявлены нарушения, в частности мошенничество</a:t>
            </a:r>
            <a:r>
              <a:rPr lang="en-US" dirty="0" smtClean="0"/>
              <a:t>…. </a:t>
            </a:r>
          </a:p>
        </p:txBody>
      </p:sp>
      <p:sp>
        <p:nvSpPr>
          <p:cNvPr id="3" name="Title 2"/>
          <p:cNvSpPr>
            <a:spLocks noGrp="1"/>
          </p:cNvSpPr>
          <p:nvPr>
            <p:ph type="title"/>
          </p:nvPr>
        </p:nvSpPr>
        <p:spPr/>
        <p:txBody>
          <a:bodyPr>
            <a:noAutofit/>
          </a:bodyPr>
          <a:lstStyle/>
          <a:p>
            <a:r>
              <a:rPr lang="ru-RU" sz="2600" dirty="0" smtClean="0"/>
              <a:t>Требования о подтверждении аудиторского заключения</a:t>
            </a:r>
            <a:endParaRPr lang="en-US" sz="2600" dirty="0"/>
          </a:p>
        </p:txBody>
      </p:sp>
    </p:spTree>
    <p:extLst>
      <p:ext uri="{BB962C8B-B14F-4D97-AF65-F5344CB8AC3E}">
        <p14:creationId xmlns:p14="http://schemas.microsoft.com/office/powerpoint/2010/main" val="25986024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5791200"/>
          </a:xfrm>
        </p:spPr>
        <p:txBody>
          <a:bodyPr>
            <a:normAutofit fontScale="40000" lnSpcReduction="20000"/>
          </a:bodyPr>
          <a:lstStyle/>
          <a:p>
            <a:pPr marL="0" indent="0">
              <a:buNone/>
            </a:pPr>
            <a:r>
              <a:rPr lang="ru-RU" sz="4500" dirty="0" smtClean="0"/>
              <a:t>Отчет должен включать в себя </a:t>
            </a:r>
            <a:r>
              <a:rPr lang="en-US" sz="4500" dirty="0" smtClean="0"/>
              <a:t>[</a:t>
            </a:r>
            <a:r>
              <a:rPr lang="ru-RU" sz="4500" dirty="0" smtClean="0"/>
              <a:t>основную идентификационную информацию и сведения о соблюдении требований</a:t>
            </a:r>
            <a:r>
              <a:rPr lang="en-US" sz="4500" dirty="0" smtClean="0"/>
              <a:t>]:</a:t>
            </a:r>
          </a:p>
          <a:p>
            <a:pPr marL="0" indent="0">
              <a:buNone/>
            </a:pPr>
            <a:r>
              <a:rPr lang="en-US" sz="4500" dirty="0" smtClean="0"/>
              <a:t> (a) …</a:t>
            </a:r>
            <a:r>
              <a:rPr lang="ru-RU" sz="4500" dirty="0" smtClean="0"/>
              <a:t>заявление о независимости</a:t>
            </a:r>
            <a:r>
              <a:rPr lang="en-US" sz="4500" dirty="0" smtClean="0"/>
              <a:t>…;</a:t>
            </a:r>
            <a:endParaRPr lang="en-US" sz="4500" dirty="0"/>
          </a:p>
          <a:p>
            <a:pPr marL="0" indent="0">
              <a:buNone/>
            </a:pPr>
            <a:r>
              <a:rPr lang="en-US" sz="4500" dirty="0"/>
              <a:t> </a:t>
            </a:r>
            <a:r>
              <a:rPr lang="en-US" sz="4500" dirty="0" smtClean="0"/>
              <a:t>(</a:t>
            </a:r>
            <a:r>
              <a:rPr lang="en-US" sz="4500" dirty="0"/>
              <a:t>b</a:t>
            </a:r>
            <a:r>
              <a:rPr lang="en-US" sz="4500" dirty="0" smtClean="0"/>
              <a:t>) …</a:t>
            </a:r>
            <a:r>
              <a:rPr lang="ru-RU" sz="4500" dirty="0" smtClean="0"/>
              <a:t>каждый участвовавший в проведении аудита основной партнер по аудиту</a:t>
            </a:r>
            <a:r>
              <a:rPr lang="en-US" sz="4500" dirty="0" smtClean="0"/>
              <a:t>;</a:t>
            </a:r>
            <a:endParaRPr lang="en-US" sz="4500" dirty="0"/>
          </a:p>
          <a:p>
            <a:pPr marL="0" indent="0">
              <a:buNone/>
            </a:pPr>
            <a:r>
              <a:rPr lang="en-US" sz="4500" dirty="0"/>
              <a:t> </a:t>
            </a:r>
            <a:r>
              <a:rPr lang="en-US" sz="4500" dirty="0" smtClean="0"/>
              <a:t>(</a:t>
            </a:r>
            <a:r>
              <a:rPr lang="en-US" sz="4500" dirty="0"/>
              <a:t>c</a:t>
            </a:r>
            <a:r>
              <a:rPr lang="en-US" sz="4500" dirty="0" smtClean="0"/>
              <a:t>) </a:t>
            </a:r>
            <a:r>
              <a:rPr lang="ru-RU" sz="4500" dirty="0" smtClean="0"/>
              <a:t>когда </a:t>
            </a:r>
            <a:r>
              <a:rPr lang="en-US" sz="4500" dirty="0" smtClean="0"/>
              <a:t>[</a:t>
            </a:r>
            <a:r>
              <a:rPr lang="ru-RU" sz="4500" dirty="0" smtClean="0"/>
              <a:t>привлекались другая аудиторская компания или внешний эксперт</a:t>
            </a:r>
            <a:r>
              <a:rPr lang="en-US" sz="4500" dirty="0" smtClean="0"/>
              <a:t>]</a:t>
            </a:r>
            <a:r>
              <a:rPr lang="ru-RU" sz="4500" dirty="0" smtClean="0"/>
              <a:t>… указывается это и </a:t>
            </a:r>
            <a:r>
              <a:rPr lang="en-US" sz="4500" dirty="0" smtClean="0"/>
              <a:t>[</a:t>
            </a:r>
            <a:r>
              <a:rPr lang="ru-RU" sz="4500" dirty="0" smtClean="0"/>
              <a:t>получение</a:t>
            </a:r>
            <a:r>
              <a:rPr lang="en-US" sz="4500" dirty="0" smtClean="0"/>
              <a:t>]</a:t>
            </a:r>
            <a:r>
              <a:rPr lang="ru-RU" sz="4500" dirty="0" smtClean="0"/>
              <a:t> подтверждения </a:t>
            </a:r>
            <a:r>
              <a:rPr lang="en-GB" sz="4500" dirty="0" smtClean="0"/>
              <a:t>[</a:t>
            </a:r>
            <a:r>
              <a:rPr lang="ru-RU" sz="4500" dirty="0" smtClean="0"/>
              <a:t>независимости</a:t>
            </a:r>
            <a:r>
              <a:rPr lang="en-GB" sz="4500" dirty="0" smtClean="0"/>
              <a:t>];</a:t>
            </a:r>
            <a:endParaRPr lang="en-US" sz="4500" dirty="0"/>
          </a:p>
          <a:p>
            <a:pPr marL="0" indent="0">
              <a:buNone/>
            </a:pPr>
            <a:r>
              <a:rPr lang="en-US" sz="4500" dirty="0" smtClean="0"/>
              <a:t>(</a:t>
            </a:r>
            <a:r>
              <a:rPr lang="en-US" sz="4500" dirty="0"/>
              <a:t>d</a:t>
            </a:r>
            <a:r>
              <a:rPr lang="en-US" sz="4500" dirty="0" smtClean="0"/>
              <a:t>) </a:t>
            </a:r>
            <a:r>
              <a:rPr lang="ru-RU" sz="4500" dirty="0" smtClean="0"/>
              <a:t>описываются характер, частота… степень </a:t>
            </a:r>
            <a:r>
              <a:rPr lang="en-US" sz="4500" dirty="0" smtClean="0"/>
              <a:t>[</a:t>
            </a:r>
            <a:r>
              <a:rPr lang="ru-RU" sz="4500" dirty="0" smtClean="0"/>
              <a:t>и даты</a:t>
            </a:r>
            <a:r>
              <a:rPr lang="en-US" sz="4500" dirty="0" smtClean="0"/>
              <a:t>]</a:t>
            </a:r>
            <a:r>
              <a:rPr lang="ru-RU" sz="4500" dirty="0" smtClean="0"/>
              <a:t> информационного взаимодействия с комитетом по аудиту…, органом управления или административным или надзорным органом…;</a:t>
            </a:r>
            <a:endParaRPr lang="en-US" sz="4500" dirty="0"/>
          </a:p>
          <a:p>
            <a:pPr marL="0" indent="0">
              <a:buNone/>
            </a:pPr>
            <a:r>
              <a:rPr lang="en-US" sz="4500" dirty="0"/>
              <a:t> </a:t>
            </a:r>
            <a:r>
              <a:rPr lang="en-US" sz="4500" dirty="0" smtClean="0"/>
              <a:t>(</a:t>
            </a:r>
            <a:r>
              <a:rPr lang="en-US" sz="4500" dirty="0"/>
              <a:t>e</a:t>
            </a:r>
            <a:r>
              <a:rPr lang="en-US" sz="4500" dirty="0" smtClean="0"/>
              <a:t>) </a:t>
            </a:r>
            <a:r>
              <a:rPr lang="ru-RU" sz="4500" dirty="0" smtClean="0"/>
              <a:t>приводится описание объема и времени проведения аудита</a:t>
            </a:r>
            <a:r>
              <a:rPr lang="en-US" sz="4500" dirty="0" smtClean="0"/>
              <a:t>;</a:t>
            </a:r>
            <a:endParaRPr lang="en-US" sz="4500" dirty="0"/>
          </a:p>
          <a:p>
            <a:pPr marL="0" indent="0">
              <a:buNone/>
            </a:pPr>
            <a:r>
              <a:rPr lang="en-US" sz="4500" dirty="0"/>
              <a:t> (f) </a:t>
            </a:r>
            <a:r>
              <a:rPr lang="ru-RU" sz="4500" dirty="0" smtClean="0"/>
              <a:t>…излагается распределение задач между внешними аудиторами и/или аудиторскими компаниями </a:t>
            </a:r>
            <a:r>
              <a:rPr lang="en-US" sz="4500" dirty="0" smtClean="0"/>
              <a:t>[</a:t>
            </a:r>
            <a:r>
              <a:rPr lang="ru-RU" sz="4500" dirty="0" smtClean="0"/>
              <a:t>при назначении более одного внешнего аудитора или аудиторской компании </a:t>
            </a:r>
            <a:r>
              <a:rPr lang="en-US" sz="4500" dirty="0" smtClean="0"/>
              <a:t>]</a:t>
            </a:r>
            <a:r>
              <a:rPr lang="ru-RU" sz="4500" dirty="0" smtClean="0"/>
              <a:t>;</a:t>
            </a:r>
            <a:endParaRPr lang="en-US" sz="4500" dirty="0" smtClean="0"/>
          </a:p>
          <a:p>
            <a:pPr marL="0" indent="0">
              <a:buNone/>
            </a:pPr>
            <a:r>
              <a:rPr lang="en-US" sz="4500" dirty="0" smtClean="0"/>
              <a:t>****</a:t>
            </a:r>
          </a:p>
          <a:p>
            <a:pPr marL="0" indent="0">
              <a:buNone/>
            </a:pPr>
            <a:r>
              <a:rPr lang="en-US" sz="4500" dirty="0"/>
              <a:t>(n) </a:t>
            </a:r>
            <a:r>
              <a:rPr lang="ru-RU" sz="4500" dirty="0" smtClean="0"/>
              <a:t>в соответствующих случаях определяется работа по проведению аудита, выполнявшаяся аудитором(-ами) третьей страны, внешним(-ими) аудитором(-ами), объектом(-ами) аудита или аудиторской(-ими) компанией(-ями) третьей страны в связи с обязательным аудитом консолидированной финансовой отчетности, кроме членов той же сети, к которой принадлежит аудитор консолидированной финансовой отчетности;</a:t>
            </a:r>
            <a:endParaRPr lang="en-US" sz="4500" dirty="0"/>
          </a:p>
          <a:p>
            <a:pPr marL="0" indent="0">
              <a:buNone/>
            </a:pPr>
            <a:endParaRPr lang="en-US" dirty="0"/>
          </a:p>
          <a:p>
            <a:pPr marL="0" indent="0">
              <a:buNone/>
            </a:pPr>
            <a:endParaRPr lang="en-US" dirty="0"/>
          </a:p>
          <a:p>
            <a:pPr marL="0" indent="0">
              <a:buNone/>
            </a:pPr>
            <a:endParaRPr lang="en-US" dirty="0"/>
          </a:p>
        </p:txBody>
      </p:sp>
      <p:sp>
        <p:nvSpPr>
          <p:cNvPr id="3" name="Title 2"/>
          <p:cNvSpPr>
            <a:spLocks noGrp="1"/>
          </p:cNvSpPr>
          <p:nvPr>
            <p:ph type="title"/>
          </p:nvPr>
        </p:nvSpPr>
        <p:spPr/>
        <p:txBody>
          <a:bodyPr>
            <a:noAutofit/>
          </a:bodyPr>
          <a:lstStyle/>
          <a:p>
            <a:r>
              <a:rPr lang="ru-RU" sz="2500" dirty="0" smtClean="0"/>
              <a:t>Дополнительный отчет для аудиторского комитета</a:t>
            </a:r>
            <a:endParaRPr lang="en-US" sz="2500" dirty="0"/>
          </a:p>
        </p:txBody>
      </p:sp>
    </p:spTree>
    <p:extLst>
      <p:ext uri="{BB962C8B-B14F-4D97-AF65-F5344CB8AC3E}">
        <p14:creationId xmlns:p14="http://schemas.microsoft.com/office/powerpoint/2010/main" val="12952579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685800"/>
            <a:ext cx="9144000" cy="5791200"/>
          </a:xfrm>
        </p:spPr>
        <p:txBody>
          <a:bodyPr>
            <a:normAutofit fontScale="32500" lnSpcReduction="20000"/>
          </a:bodyPr>
          <a:lstStyle/>
          <a:p>
            <a:pPr marL="0" indent="0">
              <a:buNone/>
            </a:pPr>
            <a:r>
              <a:rPr lang="ru-RU" sz="5500" dirty="0" smtClean="0"/>
              <a:t>В отчете для аудиторского комитета должна</a:t>
            </a:r>
            <a:r>
              <a:rPr lang="en-US" sz="5500" dirty="0" smtClean="0"/>
              <a:t>:</a:t>
            </a:r>
          </a:p>
          <a:p>
            <a:pPr marL="0" indent="0">
              <a:buNone/>
            </a:pPr>
            <a:endParaRPr lang="en-US" sz="5500" dirty="0"/>
          </a:p>
          <a:p>
            <a:pPr marL="0" indent="0">
              <a:buNone/>
            </a:pPr>
            <a:r>
              <a:rPr lang="en-US" sz="5500" dirty="0" smtClean="0"/>
              <a:t>(</a:t>
            </a:r>
            <a:r>
              <a:rPr lang="en-US" sz="5500" dirty="0"/>
              <a:t>g</a:t>
            </a:r>
            <a:r>
              <a:rPr lang="en-US" sz="5500" dirty="0" smtClean="0"/>
              <a:t>) </a:t>
            </a:r>
            <a:r>
              <a:rPr lang="ru-RU" sz="5500" dirty="0" smtClean="0"/>
              <a:t>описываться применявшаяся методика, в частности то, какие разделы баланса подвергнуты непосредственной выверке, а какие разделы выверены на основе проверки системы и проверки соблюдения требований, в частности поясняться любые существенные отклонения во взвешивании проверки системы и проверки соблюдения требований по сравнению с предыдущим годом, даже если в предыдущем году обязательный аудит проводился другим(-и) внешним(-и) аудитором(-ами) или аудиторской(-ими) компанией(-ями);</a:t>
            </a:r>
            <a:endParaRPr lang="en-US" sz="5500" dirty="0" smtClean="0"/>
          </a:p>
          <a:p>
            <a:pPr marL="0" indent="0">
              <a:buNone/>
            </a:pPr>
            <a:endParaRPr lang="en-US" sz="5500" dirty="0" smtClean="0"/>
          </a:p>
          <a:p>
            <a:pPr marL="0" indent="0">
              <a:buNone/>
            </a:pPr>
            <a:r>
              <a:rPr lang="en-US" sz="5500" dirty="0" smtClean="0"/>
              <a:t>(</a:t>
            </a:r>
            <a:r>
              <a:rPr lang="en-US" sz="5500" dirty="0"/>
              <a:t>h</a:t>
            </a:r>
            <a:r>
              <a:rPr lang="en-US" sz="5500" dirty="0" smtClean="0"/>
              <a:t>) </a:t>
            </a:r>
            <a:r>
              <a:rPr lang="ru-RU" sz="5500" dirty="0" smtClean="0"/>
              <a:t>раскрываться количественный уровень существенности, применявшийся при проведении обязательного аудита финансовой отчетности в целом, и, в соответствующих случаях, уровень или уровни существенности в отношении определенных классов операций, сальдо счетов и раскрытия информации, и раскрываться информация о качественных факторах, учитывавшихся при определении уровня существенности;</a:t>
            </a:r>
            <a:endParaRPr lang="en-US" sz="5500" dirty="0"/>
          </a:p>
          <a:p>
            <a:pPr marL="0" indent="0">
              <a:buNone/>
            </a:pPr>
            <a:endParaRPr lang="en-US" sz="5500" dirty="0" smtClean="0"/>
          </a:p>
          <a:p>
            <a:pPr marL="0" indent="0">
              <a:buNone/>
            </a:pPr>
            <a:r>
              <a:rPr lang="en-US" sz="5500" dirty="0" smtClean="0"/>
              <a:t>(</a:t>
            </a:r>
            <a:r>
              <a:rPr lang="en-US" sz="5500" dirty="0"/>
              <a:t>i</a:t>
            </a:r>
            <a:r>
              <a:rPr lang="en-US" sz="5500" dirty="0" smtClean="0"/>
              <a:t>) </a:t>
            </a:r>
            <a:r>
              <a:rPr lang="ru-RU" sz="5500" dirty="0" smtClean="0"/>
              <a:t>сообщаться и поясняться суждения о выявленных в ходе аудита событиях и условиях, в связи с которыми могут возникнуть значительные сомнения в способности субъекта оставаться действующим предприятием, и то, являются ли они существенной неопределенностью, и кратко излагаются все гарантии, письма-подтверждения, предпринятые государственные интервенции и прочие меры поддержки, которые учтены при оценке действующего предприятия;</a:t>
            </a:r>
            <a:endParaRPr lang="en-US" sz="5500" dirty="0"/>
          </a:p>
          <a:p>
            <a:endParaRPr lang="en-US" sz="4200" dirty="0"/>
          </a:p>
        </p:txBody>
      </p:sp>
      <p:sp>
        <p:nvSpPr>
          <p:cNvPr id="3" name="Title 2"/>
          <p:cNvSpPr>
            <a:spLocks noGrp="1"/>
          </p:cNvSpPr>
          <p:nvPr>
            <p:ph type="title"/>
          </p:nvPr>
        </p:nvSpPr>
        <p:spPr/>
        <p:txBody>
          <a:bodyPr>
            <a:normAutofit fontScale="90000"/>
          </a:bodyPr>
          <a:lstStyle/>
          <a:p>
            <a:r>
              <a:rPr lang="ru-RU" dirty="0" smtClean="0"/>
              <a:t>Отчет о процессе аудита/суждениях</a:t>
            </a:r>
            <a:endParaRPr lang="en-US" dirty="0"/>
          </a:p>
        </p:txBody>
      </p:sp>
    </p:spTree>
    <p:extLst>
      <p:ext uri="{BB962C8B-B14F-4D97-AF65-F5344CB8AC3E}">
        <p14:creationId xmlns:p14="http://schemas.microsoft.com/office/powerpoint/2010/main" val="39762482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609600"/>
            <a:ext cx="8915400" cy="5867400"/>
          </a:xfrm>
        </p:spPr>
        <p:txBody>
          <a:bodyPr>
            <a:normAutofit fontScale="25000" lnSpcReduction="20000"/>
          </a:bodyPr>
          <a:lstStyle/>
          <a:p>
            <a:pPr marL="0" indent="0">
              <a:buNone/>
            </a:pPr>
            <a:r>
              <a:rPr lang="ru-RU" sz="7200" dirty="0" smtClean="0"/>
              <a:t>В отчете для аудиторского комитета должно</a:t>
            </a:r>
            <a:r>
              <a:rPr lang="en-US" sz="7200" dirty="0" smtClean="0"/>
              <a:t>:</a:t>
            </a:r>
          </a:p>
          <a:p>
            <a:pPr marL="0" indent="0">
              <a:buNone/>
            </a:pPr>
            <a:endParaRPr lang="en-US" sz="5500" dirty="0"/>
          </a:p>
          <a:p>
            <a:pPr marL="0" indent="0">
              <a:buNone/>
            </a:pPr>
            <a:r>
              <a:rPr lang="en-US" sz="7200" dirty="0" smtClean="0"/>
              <a:t>(j) </a:t>
            </a:r>
            <a:r>
              <a:rPr lang="ru-RU" sz="7200" dirty="0" smtClean="0"/>
              <a:t>сообщаться о любых значительных недостатках системы внутреннего финансового контроля объекта аудита или – в случае консолидированной финансовой отчетности – системы внутреннего финансового контроля материнской компании и/или системы бухгалтерского учета. В связи с каждым таким значительным недостатком в дополнительном отчете указывается, устранен ли или не устранен руководством недостаток, о котором идет речь;</a:t>
            </a:r>
            <a:endParaRPr lang="en-US" sz="7200" dirty="0" smtClean="0"/>
          </a:p>
          <a:p>
            <a:pPr marL="0" indent="0">
              <a:buNone/>
            </a:pPr>
            <a:endParaRPr lang="en-US" sz="7200" dirty="0"/>
          </a:p>
          <a:p>
            <a:pPr marL="0" indent="0">
              <a:buNone/>
            </a:pPr>
            <a:r>
              <a:rPr lang="en-US" sz="7200" dirty="0" smtClean="0"/>
              <a:t>(</a:t>
            </a:r>
            <a:r>
              <a:rPr lang="en-US" sz="7200" dirty="0"/>
              <a:t>k</a:t>
            </a:r>
            <a:r>
              <a:rPr lang="en-US" sz="7200" dirty="0" smtClean="0"/>
              <a:t>) </a:t>
            </a:r>
            <a:r>
              <a:rPr lang="ru-RU" sz="7200" dirty="0" smtClean="0"/>
              <a:t>сообщаться о значительных вопросах, связанных с фактическим или подозреваемым несоблюдением законов и нормативных актов или устава, выявленным в ходе аудита, в той части, в которой они считаются значимыми для того, чтобы  аудиторский комитет мог выполнять свои функции;</a:t>
            </a:r>
            <a:endParaRPr lang="en-US" sz="7200" dirty="0"/>
          </a:p>
          <a:p>
            <a:pPr marL="0" indent="0">
              <a:buNone/>
            </a:pPr>
            <a:endParaRPr lang="en-US" sz="7200" dirty="0" smtClean="0"/>
          </a:p>
          <a:p>
            <a:pPr marL="0" indent="0">
              <a:buNone/>
            </a:pPr>
            <a:r>
              <a:rPr lang="en-US" sz="7200" dirty="0" smtClean="0"/>
              <a:t>(</a:t>
            </a:r>
            <a:r>
              <a:rPr lang="en-US" sz="7200" dirty="0"/>
              <a:t>l</a:t>
            </a:r>
            <a:r>
              <a:rPr lang="en-US" sz="7200" dirty="0" smtClean="0"/>
              <a:t>) </a:t>
            </a:r>
            <a:r>
              <a:rPr lang="ru-RU" sz="7200" dirty="0" smtClean="0"/>
              <a:t>сообщаться о методах стоимостной оценки и оцениваться методы стоимостной оценки, применявшиеся к различным наименованиям годовой и консолидированной финансовой отчетности, в том числе сообщаться о влиянии и оцениваться влияние изменений в этих методах;</a:t>
            </a:r>
            <a:endParaRPr lang="en-US" sz="7200" dirty="0"/>
          </a:p>
          <a:p>
            <a:pPr marL="0" indent="0">
              <a:buNone/>
            </a:pPr>
            <a:endParaRPr lang="en-US" sz="7200" dirty="0" smtClean="0"/>
          </a:p>
          <a:p>
            <a:pPr marL="0" indent="0">
              <a:buNone/>
            </a:pPr>
            <a:r>
              <a:rPr lang="en-US" sz="7200" dirty="0" smtClean="0"/>
              <a:t>(</a:t>
            </a:r>
            <a:r>
              <a:rPr lang="en-US" sz="7200" dirty="0"/>
              <a:t>m</a:t>
            </a:r>
            <a:r>
              <a:rPr lang="en-US" sz="7200" dirty="0" smtClean="0"/>
              <a:t>) </a:t>
            </a:r>
            <a:r>
              <a:rPr lang="ru-RU" sz="7200" dirty="0" smtClean="0"/>
              <a:t>в случае обязательного аудита консолидированной финансовой отчетности поясняться объем консолидации и критерии исключения, применявшиеся объектом аудита к неконсолидированным субъектам, если таковые имеются, и то, соответствуют ли применявшиеся критерии основе финансовой отчетности;</a:t>
            </a:r>
            <a:endParaRPr lang="en-US" sz="7200" dirty="0"/>
          </a:p>
          <a:p>
            <a:pPr marL="0" indent="0">
              <a:buNone/>
            </a:pPr>
            <a:r>
              <a:rPr lang="en-US" sz="5500" dirty="0"/>
              <a:t> </a:t>
            </a:r>
          </a:p>
          <a:p>
            <a:endParaRPr lang="en-US" dirty="0"/>
          </a:p>
        </p:txBody>
      </p:sp>
      <p:sp>
        <p:nvSpPr>
          <p:cNvPr id="3" name="Title 2"/>
          <p:cNvSpPr>
            <a:spLocks noGrp="1"/>
          </p:cNvSpPr>
          <p:nvPr>
            <p:ph type="title"/>
          </p:nvPr>
        </p:nvSpPr>
        <p:spPr/>
        <p:txBody>
          <a:bodyPr/>
          <a:lstStyle/>
          <a:p>
            <a:r>
              <a:rPr lang="ru-RU" dirty="0" smtClean="0"/>
              <a:t>Отчет о результатах аудита</a:t>
            </a:r>
            <a:endParaRPr lang="en-US" dirty="0"/>
          </a:p>
        </p:txBody>
      </p:sp>
    </p:spTree>
    <p:extLst>
      <p:ext uri="{BB962C8B-B14F-4D97-AF65-F5344CB8AC3E}">
        <p14:creationId xmlns:p14="http://schemas.microsoft.com/office/powerpoint/2010/main" val="38878626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486400"/>
          </a:xfrm>
        </p:spPr>
        <p:txBody>
          <a:bodyPr>
            <a:normAutofit fontScale="77500" lnSpcReduction="20000"/>
          </a:bodyPr>
          <a:lstStyle/>
          <a:p>
            <a:pPr marL="0" indent="0">
              <a:buNone/>
            </a:pPr>
            <a:r>
              <a:rPr lang="ru-RU" dirty="0" smtClean="0"/>
              <a:t>В отчете для аудиторского комитета должно</a:t>
            </a:r>
            <a:r>
              <a:rPr lang="en-US" dirty="0" smtClean="0"/>
              <a:t>:</a:t>
            </a:r>
          </a:p>
          <a:p>
            <a:pPr marL="0" indent="0">
              <a:buNone/>
            </a:pPr>
            <a:r>
              <a:rPr lang="en-US" dirty="0" smtClean="0"/>
              <a:t>(</a:t>
            </a:r>
            <a:r>
              <a:rPr lang="en-US" dirty="0"/>
              <a:t>o</a:t>
            </a:r>
            <a:r>
              <a:rPr lang="en-US" dirty="0" smtClean="0"/>
              <a:t>) </a:t>
            </a:r>
            <a:r>
              <a:rPr lang="ru-RU" dirty="0" smtClean="0"/>
              <a:t>указываться, были ли предоставлены объектом аудита все запрошенные пояснения и документы;</a:t>
            </a:r>
            <a:endParaRPr lang="en-US" dirty="0"/>
          </a:p>
          <a:p>
            <a:pPr marL="0" indent="0">
              <a:buNone/>
            </a:pPr>
            <a:r>
              <a:rPr lang="en-US" dirty="0" smtClean="0"/>
              <a:t>(</a:t>
            </a:r>
            <a:r>
              <a:rPr lang="en-US" dirty="0"/>
              <a:t>p</a:t>
            </a:r>
            <a:r>
              <a:rPr lang="en-US" dirty="0" smtClean="0"/>
              <a:t>) </a:t>
            </a:r>
            <a:r>
              <a:rPr lang="ru-RU" dirty="0" smtClean="0"/>
              <a:t>сообщаться</a:t>
            </a:r>
            <a:r>
              <a:rPr lang="en-US" dirty="0" smtClean="0"/>
              <a:t>:</a:t>
            </a:r>
            <a:endParaRPr lang="en-US" dirty="0"/>
          </a:p>
          <a:p>
            <a:pPr marL="0" indent="0">
              <a:buNone/>
            </a:pPr>
            <a:r>
              <a:rPr lang="en-US" dirty="0" smtClean="0"/>
              <a:t>  (</a:t>
            </a:r>
            <a:r>
              <a:rPr lang="en-US" dirty="0"/>
              <a:t>i</a:t>
            </a:r>
            <a:r>
              <a:rPr lang="en-US" dirty="0" smtClean="0"/>
              <a:t>) </a:t>
            </a:r>
            <a:r>
              <a:rPr lang="ru-RU" dirty="0" smtClean="0"/>
              <a:t>о любых значительных трудностях, возникших в ходе обязательного аудита</a:t>
            </a:r>
            <a:r>
              <a:rPr lang="en-US" dirty="0" smtClean="0"/>
              <a:t>;</a:t>
            </a:r>
            <a:endParaRPr lang="en-US" dirty="0"/>
          </a:p>
          <a:p>
            <a:pPr marL="0" indent="0">
              <a:buNone/>
            </a:pPr>
            <a:r>
              <a:rPr lang="en-US" dirty="0" smtClean="0"/>
              <a:t>  (</a:t>
            </a:r>
            <a:r>
              <a:rPr lang="en-US" dirty="0"/>
              <a:t>ii</a:t>
            </a:r>
            <a:r>
              <a:rPr lang="en-US" dirty="0" smtClean="0"/>
              <a:t>) </a:t>
            </a:r>
            <a:r>
              <a:rPr lang="ru-RU" dirty="0" smtClean="0"/>
              <a:t>о любых значительных вопросах, вытекающих из обязательного аудита, обсуждавшихся или являвшихся предметом переписки с руководством; и</a:t>
            </a:r>
            <a:endParaRPr lang="en-US" dirty="0"/>
          </a:p>
          <a:p>
            <a:pPr marL="0" indent="0">
              <a:buNone/>
            </a:pPr>
            <a:r>
              <a:rPr lang="en-US" dirty="0" smtClean="0"/>
              <a:t>  (</a:t>
            </a:r>
            <a:r>
              <a:rPr lang="en-US" dirty="0"/>
              <a:t>iii</a:t>
            </a:r>
            <a:r>
              <a:rPr lang="en-US" dirty="0" smtClean="0"/>
              <a:t>) </a:t>
            </a:r>
            <a:r>
              <a:rPr lang="ru-RU" dirty="0" smtClean="0"/>
              <a:t>о прочих вопросах, вытекающих из обязательного аудита, значительных, по профессиональному суждению аудитора, для надзора за процессом финансовой отчетности. </a:t>
            </a:r>
            <a:endParaRPr lang="en-US" dirty="0"/>
          </a:p>
          <a:p>
            <a:pPr marL="0" indent="0">
              <a:buNone/>
            </a:pPr>
            <a:r>
              <a:rPr lang="en-US" dirty="0"/>
              <a:t> </a:t>
            </a:r>
          </a:p>
          <a:p>
            <a:endParaRPr lang="en-US" dirty="0"/>
          </a:p>
          <a:p>
            <a:endParaRPr lang="en-US" dirty="0"/>
          </a:p>
        </p:txBody>
      </p:sp>
      <p:sp>
        <p:nvSpPr>
          <p:cNvPr id="3" name="Title 2"/>
          <p:cNvSpPr>
            <a:spLocks noGrp="1"/>
          </p:cNvSpPr>
          <p:nvPr>
            <p:ph type="title"/>
          </p:nvPr>
        </p:nvSpPr>
        <p:spPr/>
        <p:txBody>
          <a:bodyPr/>
          <a:lstStyle/>
          <a:p>
            <a:r>
              <a:rPr lang="ru-RU" dirty="0" smtClean="0"/>
              <a:t>Сотрудничество с руководством</a:t>
            </a:r>
            <a:endParaRPr lang="en-US" dirty="0"/>
          </a:p>
        </p:txBody>
      </p:sp>
    </p:spTree>
    <p:extLst>
      <p:ext uri="{BB962C8B-B14F-4D97-AF65-F5344CB8AC3E}">
        <p14:creationId xmlns:p14="http://schemas.microsoft.com/office/powerpoint/2010/main" val="86418712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715000"/>
          </a:xfrm>
        </p:spPr>
        <p:txBody>
          <a:bodyPr>
            <a:normAutofit fontScale="62500" lnSpcReduction="20000"/>
          </a:bodyPr>
          <a:lstStyle/>
          <a:p>
            <a:pPr marL="0" indent="0">
              <a:buNone/>
            </a:pPr>
            <a:r>
              <a:rPr lang="ru-RU" sz="3500" dirty="0" smtClean="0"/>
              <a:t>Аудитор должен сообщать в компетентный орган, осуществляющий надзор за СОИ (или, возможно, в свой орган аудиторского надзора) о следующем:</a:t>
            </a:r>
            <a:endParaRPr lang="en-US" sz="3500" dirty="0" smtClean="0"/>
          </a:p>
          <a:p>
            <a:pPr marL="0" indent="0">
              <a:buNone/>
            </a:pPr>
            <a:r>
              <a:rPr lang="en-US" sz="3500" dirty="0" smtClean="0"/>
              <a:t>(</a:t>
            </a:r>
            <a:r>
              <a:rPr lang="en-US" sz="3500" dirty="0"/>
              <a:t>a</a:t>
            </a:r>
            <a:r>
              <a:rPr lang="en-US" sz="3500" dirty="0" smtClean="0"/>
              <a:t>) </a:t>
            </a:r>
            <a:r>
              <a:rPr lang="ru-RU" sz="3500" dirty="0" smtClean="0"/>
              <a:t>существенное нарушение законов, нормативно-правовых актов или административных положений, которыми могут устанавливаться в соответствующих случаях условия, которыми регулируется разрешение или которыми специально регулируется осуществление деятельности такого субъекта общественного интереса;</a:t>
            </a:r>
            <a:endParaRPr lang="en-US" sz="3500" dirty="0"/>
          </a:p>
          <a:p>
            <a:pPr marL="0" indent="0">
              <a:buNone/>
            </a:pPr>
            <a:r>
              <a:rPr lang="en-US" sz="3500" dirty="0" smtClean="0"/>
              <a:t>(</a:t>
            </a:r>
            <a:r>
              <a:rPr lang="en-US" sz="3500" dirty="0"/>
              <a:t>b</a:t>
            </a:r>
            <a:r>
              <a:rPr lang="en-US" sz="3500" dirty="0" smtClean="0"/>
              <a:t>) </a:t>
            </a:r>
            <a:r>
              <a:rPr lang="ru-RU" sz="3500" dirty="0" smtClean="0"/>
              <a:t>существенная угроза непрерывному функционированию субъекта общественного интереса или сомнение в его непрерывном функционировании;</a:t>
            </a:r>
            <a:endParaRPr lang="en-US" sz="3500" dirty="0"/>
          </a:p>
          <a:p>
            <a:pPr marL="0" indent="0">
              <a:buNone/>
            </a:pPr>
            <a:r>
              <a:rPr lang="en-US" sz="3500" dirty="0" smtClean="0"/>
              <a:t>(</a:t>
            </a:r>
            <a:r>
              <a:rPr lang="en-US" sz="3500" dirty="0"/>
              <a:t>c</a:t>
            </a:r>
            <a:r>
              <a:rPr lang="en-US" sz="3500" dirty="0" smtClean="0"/>
              <a:t>) </a:t>
            </a:r>
            <a:r>
              <a:rPr lang="ru-RU" sz="3500" dirty="0" smtClean="0"/>
              <a:t>отказ дать аудиторское заключение о финансовой отчетности или дача отрицательного заключения или заключения с оговорками. </a:t>
            </a:r>
            <a:endParaRPr lang="en-US" sz="3500" dirty="0" smtClean="0"/>
          </a:p>
          <a:p>
            <a:pPr marL="0" indent="0">
              <a:buNone/>
            </a:pPr>
            <a:r>
              <a:rPr lang="ru-RU" sz="3500" dirty="0" smtClean="0"/>
              <a:t>Добросовестное раскрытие </a:t>
            </a:r>
            <a:r>
              <a:rPr lang="en-US" sz="3500" dirty="0" smtClean="0"/>
              <a:t>[</a:t>
            </a:r>
            <a:r>
              <a:rPr lang="ru-RU" sz="3500" dirty="0" smtClean="0"/>
              <a:t>информации</a:t>
            </a:r>
            <a:r>
              <a:rPr lang="en-US" sz="3500" dirty="0" smtClean="0"/>
              <a:t>]</a:t>
            </a:r>
            <a:r>
              <a:rPr lang="ru-RU" sz="3500" dirty="0" smtClean="0"/>
              <a:t> компетентным органам… не является нарушением никакого договорного или правового ограничения на раскрытие информации. </a:t>
            </a:r>
            <a:endParaRPr lang="en-US" sz="3500" dirty="0"/>
          </a:p>
          <a:p>
            <a:pPr marL="0" indent="0">
              <a:buNone/>
            </a:pPr>
            <a:r>
              <a:rPr lang="en-US" sz="3400" dirty="0"/>
              <a:t> </a:t>
            </a:r>
          </a:p>
          <a:p>
            <a:pPr marL="0" indent="0">
              <a:buNone/>
            </a:pPr>
            <a:endParaRPr lang="en-US" dirty="0"/>
          </a:p>
        </p:txBody>
      </p:sp>
      <p:sp>
        <p:nvSpPr>
          <p:cNvPr id="3" name="Title 2"/>
          <p:cNvSpPr>
            <a:spLocks noGrp="1"/>
          </p:cNvSpPr>
          <p:nvPr>
            <p:ph type="title"/>
          </p:nvPr>
        </p:nvSpPr>
        <p:spPr/>
        <p:txBody>
          <a:bodyPr/>
          <a:lstStyle/>
          <a:p>
            <a:r>
              <a:rPr lang="ru-RU" dirty="0" smtClean="0"/>
              <a:t>Отчет для надзорных органов СОИ</a:t>
            </a:r>
            <a:endParaRPr lang="en-US" dirty="0"/>
          </a:p>
        </p:txBody>
      </p:sp>
    </p:spTree>
    <p:extLst>
      <p:ext uri="{BB962C8B-B14F-4D97-AF65-F5344CB8AC3E}">
        <p14:creationId xmlns:p14="http://schemas.microsoft.com/office/powerpoint/2010/main" val="5815747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ru-RU" dirty="0" smtClean="0"/>
              <a:t>Что призван достигнуть новый регламент?</a:t>
            </a:r>
            <a:r>
              <a:rPr lang="en-US" dirty="0" smtClean="0"/>
              <a:t/>
            </a:r>
            <a:br>
              <a:rPr lang="en-US" dirty="0" smtClean="0"/>
            </a:br>
            <a:r>
              <a:rPr lang="en-US" dirty="0"/>
              <a:t/>
            </a:r>
            <a:br>
              <a:rPr lang="en-US" dirty="0"/>
            </a:br>
            <a:r>
              <a:rPr lang="ru-RU" dirty="0" smtClean="0"/>
              <a:t>Почему это важно</a:t>
            </a:r>
            <a:r>
              <a:rPr lang="en-US" dirty="0" smtClean="0"/>
              <a:t>?</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057" y="762000"/>
            <a:ext cx="8991599" cy="5791200"/>
          </a:xfrm>
        </p:spPr>
        <p:txBody>
          <a:bodyPr>
            <a:normAutofit fontScale="40000" lnSpcReduction="20000"/>
          </a:bodyPr>
          <a:lstStyle/>
          <a:p>
            <a:pPr marL="0" indent="0">
              <a:buNone/>
            </a:pPr>
            <a:r>
              <a:rPr lang="ru-RU" sz="4500" dirty="0" smtClean="0"/>
              <a:t>Годовой отчет о прозрачности включает в себя следующее:</a:t>
            </a:r>
            <a:endParaRPr lang="en-US" sz="4500" dirty="0"/>
          </a:p>
          <a:p>
            <a:pPr marL="0" indent="0">
              <a:buNone/>
            </a:pPr>
            <a:r>
              <a:rPr lang="en-US" sz="4500" dirty="0" smtClean="0"/>
              <a:t>(</a:t>
            </a:r>
            <a:r>
              <a:rPr lang="en-US" sz="4500" dirty="0"/>
              <a:t>a</a:t>
            </a:r>
            <a:r>
              <a:rPr lang="en-US" sz="4500" dirty="0" smtClean="0"/>
              <a:t>) </a:t>
            </a:r>
            <a:r>
              <a:rPr lang="ru-RU" sz="4500" dirty="0" smtClean="0"/>
              <a:t>описание организационно-правовой структуры и формы собственности аудиторской компании;</a:t>
            </a:r>
            <a:endParaRPr lang="en-US" sz="4500" dirty="0"/>
          </a:p>
          <a:p>
            <a:pPr marL="0" indent="0">
              <a:buNone/>
            </a:pPr>
            <a:r>
              <a:rPr lang="en-US" sz="4500" dirty="0" smtClean="0"/>
              <a:t>(</a:t>
            </a:r>
            <a:r>
              <a:rPr lang="en-US" sz="4500" dirty="0"/>
              <a:t>b</a:t>
            </a:r>
            <a:r>
              <a:rPr lang="en-US" sz="4500" dirty="0" smtClean="0"/>
              <a:t>) </a:t>
            </a:r>
            <a:r>
              <a:rPr lang="ru-RU" sz="4500" dirty="0" smtClean="0"/>
              <a:t>когда внешний аудитор или аудиторская компания являются членами сети :</a:t>
            </a:r>
            <a:endParaRPr lang="en-US" sz="4500" dirty="0"/>
          </a:p>
          <a:p>
            <a:pPr marL="0" indent="0">
              <a:buNone/>
            </a:pPr>
            <a:r>
              <a:rPr lang="en-US" sz="4500" dirty="0" smtClean="0"/>
              <a:t>  (</a:t>
            </a:r>
            <a:r>
              <a:rPr lang="en-US" sz="4500" dirty="0"/>
              <a:t>i</a:t>
            </a:r>
            <a:r>
              <a:rPr lang="en-US" sz="4500" dirty="0" smtClean="0"/>
              <a:t>) </a:t>
            </a:r>
            <a:r>
              <a:rPr lang="ru-RU" sz="4500" dirty="0" smtClean="0"/>
              <a:t>характеристика сети и организационно-правовых и структурных механизмов сети;</a:t>
            </a:r>
            <a:endParaRPr lang="en-US" sz="4500" dirty="0"/>
          </a:p>
          <a:p>
            <a:pPr marL="0" indent="0">
              <a:buNone/>
            </a:pPr>
            <a:r>
              <a:rPr lang="en-US" sz="4500" dirty="0"/>
              <a:t> </a:t>
            </a:r>
            <a:r>
              <a:rPr lang="en-US" sz="4500" dirty="0" smtClean="0"/>
              <a:t> (</a:t>
            </a:r>
            <a:r>
              <a:rPr lang="en-US" sz="4500" dirty="0"/>
              <a:t>ii</a:t>
            </a:r>
            <a:r>
              <a:rPr lang="en-US" sz="4500" dirty="0" smtClean="0"/>
              <a:t>) </a:t>
            </a:r>
            <a:r>
              <a:rPr lang="ru-RU" sz="4500" dirty="0" smtClean="0"/>
              <a:t>фамилия, имя каждого члена сети;</a:t>
            </a:r>
            <a:endParaRPr lang="en-US" sz="4500" dirty="0"/>
          </a:p>
          <a:p>
            <a:pPr marL="0" indent="0">
              <a:buNone/>
            </a:pPr>
            <a:r>
              <a:rPr lang="en-US" sz="4500" dirty="0"/>
              <a:t> </a:t>
            </a:r>
            <a:r>
              <a:rPr lang="en-US" sz="4500" dirty="0" smtClean="0"/>
              <a:t> (</a:t>
            </a:r>
            <a:r>
              <a:rPr lang="en-US" sz="4500" dirty="0"/>
              <a:t>iii</a:t>
            </a:r>
            <a:r>
              <a:rPr lang="en-US" sz="4500" dirty="0" smtClean="0"/>
              <a:t>) </a:t>
            </a:r>
            <a:r>
              <a:rPr lang="ru-RU" sz="4500" dirty="0" smtClean="0"/>
              <a:t>страны, в которых каждый </a:t>
            </a:r>
            <a:r>
              <a:rPr lang="en-US" sz="4500" dirty="0" smtClean="0"/>
              <a:t>[</a:t>
            </a:r>
            <a:r>
              <a:rPr lang="ru-RU" sz="4500" dirty="0" smtClean="0"/>
              <a:t>член</a:t>
            </a:r>
            <a:r>
              <a:rPr lang="en-US" sz="4500" dirty="0" smtClean="0"/>
              <a:t>]</a:t>
            </a:r>
            <a:r>
              <a:rPr lang="ru-RU" sz="4500" dirty="0" smtClean="0"/>
              <a:t> сети относится к категории внешних аудиторов или в которых находится их зарегистрированная контора, центральное управление или основное место ведения деятельности;</a:t>
            </a:r>
            <a:endParaRPr lang="en-US" sz="4500" dirty="0"/>
          </a:p>
          <a:p>
            <a:pPr marL="0" indent="0">
              <a:buNone/>
            </a:pPr>
            <a:r>
              <a:rPr lang="en-US" sz="4500" dirty="0"/>
              <a:t> </a:t>
            </a:r>
            <a:r>
              <a:rPr lang="en-US" sz="4500" dirty="0" smtClean="0"/>
              <a:t> (</a:t>
            </a:r>
            <a:r>
              <a:rPr lang="en-US" sz="4500" dirty="0"/>
              <a:t>iv</a:t>
            </a:r>
            <a:r>
              <a:rPr lang="en-US" sz="4500" dirty="0" smtClean="0"/>
              <a:t>) </a:t>
            </a:r>
            <a:r>
              <a:rPr lang="ru-RU" sz="4500" dirty="0" smtClean="0"/>
              <a:t>общий оборот, достигнутый… членами сети по итогам обязательного аудита;</a:t>
            </a:r>
            <a:endParaRPr lang="en-US" sz="4500" dirty="0"/>
          </a:p>
          <a:p>
            <a:pPr marL="0" indent="0">
              <a:buNone/>
            </a:pPr>
            <a:r>
              <a:rPr lang="en-US" sz="4500" dirty="0" smtClean="0"/>
              <a:t>**** </a:t>
            </a:r>
          </a:p>
          <a:p>
            <a:pPr marL="0" indent="0">
              <a:buNone/>
            </a:pPr>
            <a:r>
              <a:rPr lang="en-US" sz="4500" dirty="0" smtClean="0"/>
              <a:t> (</a:t>
            </a:r>
            <a:r>
              <a:rPr lang="en-US" sz="4500" dirty="0"/>
              <a:t>k</a:t>
            </a:r>
            <a:r>
              <a:rPr lang="en-US" sz="4500" dirty="0" smtClean="0"/>
              <a:t>) </a:t>
            </a:r>
            <a:r>
              <a:rPr lang="ru-RU" sz="4500" dirty="0" smtClean="0"/>
              <a:t>когда эта информация не раскрывается в финансовой отчетности… информация об общем обороте… в разбивке по следующим категориям:</a:t>
            </a:r>
            <a:endParaRPr lang="en-US" sz="4500" dirty="0"/>
          </a:p>
          <a:p>
            <a:pPr marL="0" indent="0">
              <a:buNone/>
            </a:pPr>
            <a:r>
              <a:rPr lang="en-US" sz="4500" dirty="0" smtClean="0"/>
              <a:t>   (</a:t>
            </a:r>
            <a:r>
              <a:rPr lang="en-US" sz="4500" dirty="0"/>
              <a:t>i</a:t>
            </a:r>
            <a:r>
              <a:rPr lang="en-US" sz="4500" dirty="0" smtClean="0"/>
              <a:t>) </a:t>
            </a:r>
            <a:r>
              <a:rPr lang="ru-RU" sz="4500" dirty="0" smtClean="0"/>
              <a:t>доходы от обязательного  аудита…субъектов общественного интереса и субъектов, принадлежащих к группе компаний, материнской компанией которых является субъект общественного интереса;</a:t>
            </a:r>
            <a:endParaRPr lang="en-US" sz="4500" dirty="0"/>
          </a:p>
          <a:p>
            <a:pPr marL="0" indent="0">
              <a:buNone/>
            </a:pPr>
            <a:r>
              <a:rPr lang="en-US" sz="4500" dirty="0"/>
              <a:t> </a:t>
            </a:r>
            <a:r>
              <a:rPr lang="en-US" sz="4500" dirty="0" smtClean="0"/>
              <a:t>  (</a:t>
            </a:r>
            <a:r>
              <a:rPr lang="en-US" sz="4500" dirty="0"/>
              <a:t>ii</a:t>
            </a:r>
            <a:r>
              <a:rPr lang="en-US" sz="4500" dirty="0" smtClean="0"/>
              <a:t>) </a:t>
            </a:r>
            <a:r>
              <a:rPr lang="ru-RU" sz="4500" dirty="0" smtClean="0"/>
              <a:t>доходы от обязательного аудита… прочих субъектов;</a:t>
            </a:r>
            <a:endParaRPr lang="en-US" sz="4500" dirty="0"/>
          </a:p>
          <a:p>
            <a:pPr marL="0" indent="0">
              <a:buNone/>
            </a:pPr>
            <a:r>
              <a:rPr lang="en-US" sz="4500" dirty="0"/>
              <a:t> </a:t>
            </a:r>
            <a:r>
              <a:rPr lang="en-US" sz="4500" dirty="0" smtClean="0"/>
              <a:t>  (</a:t>
            </a:r>
            <a:r>
              <a:rPr lang="en-US" sz="4500" dirty="0"/>
              <a:t>iii</a:t>
            </a:r>
            <a:r>
              <a:rPr lang="en-US" sz="4500" dirty="0" smtClean="0"/>
              <a:t>) </a:t>
            </a:r>
            <a:r>
              <a:rPr lang="ru-RU" sz="4500" dirty="0" smtClean="0"/>
              <a:t>доходы от разрешенных неаудиторских услуг, оказанных субъектам, аудит которых проводится…; и</a:t>
            </a:r>
            <a:endParaRPr lang="en-US" sz="4500" dirty="0"/>
          </a:p>
          <a:p>
            <a:pPr marL="0" indent="0">
              <a:buNone/>
            </a:pPr>
            <a:r>
              <a:rPr lang="en-US" sz="4500" dirty="0"/>
              <a:t> </a:t>
            </a:r>
            <a:r>
              <a:rPr lang="en-US" sz="4500" dirty="0" smtClean="0"/>
              <a:t>  (</a:t>
            </a:r>
            <a:r>
              <a:rPr lang="en-US" sz="4500" dirty="0"/>
              <a:t>iv</a:t>
            </a:r>
            <a:r>
              <a:rPr lang="en-US" sz="4500" dirty="0" smtClean="0"/>
              <a:t>) </a:t>
            </a:r>
            <a:r>
              <a:rPr lang="ru-RU" sz="4500" dirty="0" smtClean="0"/>
              <a:t>доходы от неаудиторских услуг, оказанных прочим субъектам.</a:t>
            </a:r>
            <a:endParaRPr lang="en-US" sz="4500" dirty="0"/>
          </a:p>
          <a:p>
            <a:pPr marL="0" indent="0">
              <a:buNone/>
            </a:pPr>
            <a:r>
              <a:rPr lang="en-US" dirty="0"/>
              <a:t> </a:t>
            </a:r>
          </a:p>
          <a:p>
            <a:pPr marL="0" indent="0">
              <a:buNone/>
            </a:pPr>
            <a:endParaRPr lang="en-US" dirty="0"/>
          </a:p>
          <a:p>
            <a:pPr marL="0" indent="0">
              <a:buNone/>
            </a:pPr>
            <a:endParaRPr lang="en-US" dirty="0"/>
          </a:p>
        </p:txBody>
      </p:sp>
      <p:sp>
        <p:nvSpPr>
          <p:cNvPr id="3" name="Title 2"/>
          <p:cNvSpPr>
            <a:spLocks noGrp="1"/>
          </p:cNvSpPr>
          <p:nvPr>
            <p:ph type="title"/>
          </p:nvPr>
        </p:nvSpPr>
        <p:spPr>
          <a:xfrm>
            <a:off x="0" y="-41564"/>
            <a:ext cx="7086601" cy="640478"/>
          </a:xfrm>
        </p:spPr>
        <p:txBody>
          <a:bodyPr>
            <a:normAutofit/>
          </a:bodyPr>
          <a:lstStyle/>
          <a:p>
            <a:r>
              <a:rPr lang="ru-RU" sz="2800" dirty="0" smtClean="0"/>
              <a:t>Отчет о прозрачности</a:t>
            </a:r>
            <a:r>
              <a:rPr lang="en-US" sz="2800" dirty="0" smtClean="0"/>
              <a:t>: </a:t>
            </a:r>
            <a:r>
              <a:rPr lang="ru-RU" sz="2800" dirty="0" smtClean="0"/>
              <a:t>структура/доходы</a:t>
            </a:r>
            <a:endParaRPr lang="en-US" sz="2800" dirty="0"/>
          </a:p>
        </p:txBody>
      </p:sp>
    </p:spTree>
    <p:extLst>
      <p:ext uri="{BB962C8B-B14F-4D97-AF65-F5344CB8AC3E}">
        <p14:creationId xmlns:p14="http://schemas.microsoft.com/office/powerpoint/2010/main" val="1432287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762000"/>
            <a:ext cx="8763000" cy="5715000"/>
          </a:xfrm>
        </p:spPr>
        <p:txBody>
          <a:bodyPr>
            <a:normAutofit fontScale="62500" lnSpcReduction="20000"/>
          </a:bodyPr>
          <a:lstStyle/>
          <a:p>
            <a:pPr marL="0" indent="0">
              <a:buNone/>
            </a:pPr>
            <a:r>
              <a:rPr lang="ru-RU" dirty="0" smtClean="0"/>
              <a:t>Отчет о прозрачности должен включает в себя следующее</a:t>
            </a:r>
            <a:r>
              <a:rPr lang="en-US" dirty="0" smtClean="0"/>
              <a:t>:</a:t>
            </a:r>
          </a:p>
          <a:p>
            <a:pPr marL="0" indent="0">
              <a:buNone/>
            </a:pPr>
            <a:r>
              <a:rPr lang="en-US" dirty="0" smtClean="0"/>
              <a:t> (</a:t>
            </a:r>
            <a:r>
              <a:rPr lang="en-US" dirty="0"/>
              <a:t>c) </a:t>
            </a:r>
            <a:r>
              <a:rPr lang="ru-RU" dirty="0" smtClean="0"/>
              <a:t>описание структуры управления аудиторской компании</a:t>
            </a:r>
            <a:r>
              <a:rPr lang="en-US" dirty="0" smtClean="0"/>
              <a:t>;</a:t>
            </a:r>
            <a:endParaRPr lang="en-US" dirty="0"/>
          </a:p>
          <a:p>
            <a:pPr marL="0" indent="0">
              <a:buNone/>
            </a:pPr>
            <a:r>
              <a:rPr lang="en-US" dirty="0"/>
              <a:t> (d) </a:t>
            </a:r>
            <a:r>
              <a:rPr lang="ru-RU" dirty="0" smtClean="0"/>
              <a:t>описание системы внутреннего контроля качества внешнего аудитора или аудиторской компании и заявление административного или управленческого органа об эффективности ее функционирования</a:t>
            </a:r>
            <a:r>
              <a:rPr lang="en-US" dirty="0" smtClean="0"/>
              <a:t>;</a:t>
            </a:r>
            <a:endParaRPr lang="en-US" dirty="0"/>
          </a:p>
          <a:p>
            <a:pPr marL="0" indent="0">
              <a:buNone/>
            </a:pPr>
            <a:r>
              <a:rPr lang="en-US" dirty="0"/>
              <a:t> (e) </a:t>
            </a:r>
            <a:r>
              <a:rPr lang="ru-RU" dirty="0" smtClean="0"/>
              <a:t>указание того, когда проводился надзорным органом указанный в статье 26 последний обзор обеспечения качества;</a:t>
            </a:r>
            <a:endParaRPr lang="en-US" dirty="0"/>
          </a:p>
          <a:p>
            <a:pPr marL="0" indent="0">
              <a:buNone/>
            </a:pPr>
            <a:r>
              <a:rPr lang="en-US" dirty="0"/>
              <a:t> (f) </a:t>
            </a:r>
            <a:r>
              <a:rPr lang="ru-RU" dirty="0" smtClean="0"/>
              <a:t>перечень субъектов общественного интереса, обязательный аудит которых проводил внешний аудитор или аудиторская компания в предыдущем финансовом году;</a:t>
            </a:r>
            <a:endParaRPr lang="en-US" dirty="0"/>
          </a:p>
          <a:p>
            <a:pPr marL="0" indent="0">
              <a:buNone/>
            </a:pPr>
            <a:r>
              <a:rPr lang="en-US" dirty="0"/>
              <a:t> (g) </a:t>
            </a:r>
            <a:r>
              <a:rPr lang="ru-RU" dirty="0" smtClean="0"/>
              <a:t>заявление о практике обеспечения независимости внешнего аудитора или аудиторской компании, также подтверждающее проведение внутреннего обзора соблюдения независимости;</a:t>
            </a:r>
            <a:endParaRPr lang="en-US" dirty="0"/>
          </a:p>
          <a:p>
            <a:pPr marL="0" indent="0">
              <a:buNone/>
            </a:pPr>
            <a:r>
              <a:rPr lang="en-US" dirty="0"/>
              <a:t> (h) </a:t>
            </a:r>
            <a:r>
              <a:rPr lang="ru-RU" dirty="0" smtClean="0"/>
              <a:t>заявление о политике, проводимой внешним аудитором или аудиторской компанией в отношении </a:t>
            </a:r>
            <a:r>
              <a:rPr lang="en-US" dirty="0" smtClean="0"/>
              <a:t>[</a:t>
            </a:r>
            <a:r>
              <a:rPr lang="ru-RU" dirty="0" smtClean="0"/>
              <a:t>обязательного</a:t>
            </a:r>
            <a:r>
              <a:rPr lang="en-US" dirty="0" smtClean="0"/>
              <a:t>]</a:t>
            </a:r>
            <a:r>
              <a:rPr lang="ru-RU" dirty="0" smtClean="0"/>
              <a:t> непрерывного образования внешних аудиторов;</a:t>
            </a:r>
            <a:endParaRPr lang="en-US" dirty="0"/>
          </a:p>
          <a:p>
            <a:pPr marL="0" indent="0">
              <a:buNone/>
            </a:pPr>
            <a:r>
              <a:rPr lang="en-US" dirty="0"/>
              <a:t> (i) </a:t>
            </a:r>
            <a:r>
              <a:rPr lang="ru-RU" dirty="0" smtClean="0"/>
              <a:t>сведения об основе оплаты труда партнеров в аудиторских компаниях;</a:t>
            </a:r>
            <a:endParaRPr lang="en-US" dirty="0"/>
          </a:p>
          <a:p>
            <a:pPr marL="0" indent="0">
              <a:buNone/>
            </a:pPr>
            <a:r>
              <a:rPr lang="en-US" dirty="0"/>
              <a:t> (j) </a:t>
            </a:r>
            <a:r>
              <a:rPr lang="ru-RU" dirty="0" smtClean="0"/>
              <a:t>описание проводимой внешним аудитором или аудиторской компанией политики ротации основных партнеров по аудиту и персонала…</a:t>
            </a:r>
            <a:endParaRPr lang="en-US" dirty="0"/>
          </a:p>
        </p:txBody>
      </p:sp>
      <p:sp>
        <p:nvSpPr>
          <p:cNvPr id="3" name="Title 2"/>
          <p:cNvSpPr>
            <a:spLocks noGrp="1"/>
          </p:cNvSpPr>
          <p:nvPr>
            <p:ph type="title"/>
          </p:nvPr>
        </p:nvSpPr>
        <p:spPr/>
        <p:txBody>
          <a:bodyPr>
            <a:noAutofit/>
          </a:bodyPr>
          <a:lstStyle/>
          <a:p>
            <a:r>
              <a:rPr lang="ru-RU" sz="2500" dirty="0" smtClean="0"/>
              <a:t>Отчет о прозрачности</a:t>
            </a:r>
            <a:r>
              <a:rPr lang="en-US" sz="2500" dirty="0" smtClean="0"/>
              <a:t>: </a:t>
            </a:r>
            <a:r>
              <a:rPr lang="ru-RU" sz="2500" dirty="0" smtClean="0"/>
              <a:t>соблюдение требований</a:t>
            </a:r>
            <a:endParaRPr lang="en-US" sz="2500" dirty="0"/>
          </a:p>
        </p:txBody>
      </p:sp>
    </p:spTree>
    <p:extLst>
      <p:ext uri="{BB962C8B-B14F-4D97-AF65-F5344CB8AC3E}">
        <p14:creationId xmlns:p14="http://schemas.microsoft.com/office/powerpoint/2010/main" val="28192881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5867400"/>
          </a:xfrm>
        </p:spPr>
        <p:txBody>
          <a:bodyPr>
            <a:normAutofit fontScale="85000" lnSpcReduction="20000"/>
          </a:bodyPr>
          <a:lstStyle/>
          <a:p>
            <a:pPr marL="0" indent="0">
              <a:buNone/>
            </a:pPr>
            <a:r>
              <a:rPr lang="ru-RU" dirty="0" smtClean="0"/>
              <a:t>Аудиторы должны ежегодно представлять в «компетентный орган перечень прошедших аудиторскую проверку субъектов общественного интереса в разбивке по полученным от них доходам с разбивкой этих доходов на:</a:t>
            </a:r>
            <a:endParaRPr lang="en-US" dirty="0"/>
          </a:p>
          <a:p>
            <a:pPr marL="0" indent="0">
              <a:buNone/>
            </a:pPr>
            <a:r>
              <a:rPr lang="en-US" dirty="0" smtClean="0"/>
              <a:t>(</a:t>
            </a:r>
            <a:r>
              <a:rPr lang="en-US" dirty="0"/>
              <a:t>a</a:t>
            </a:r>
            <a:r>
              <a:rPr lang="en-US" dirty="0" smtClean="0"/>
              <a:t>) </a:t>
            </a:r>
            <a:r>
              <a:rPr lang="ru-RU" dirty="0" smtClean="0"/>
              <a:t>доходы от обязательного аудита;</a:t>
            </a:r>
            <a:endParaRPr lang="en-US" dirty="0"/>
          </a:p>
          <a:p>
            <a:pPr marL="0" indent="0">
              <a:buNone/>
            </a:pPr>
            <a:r>
              <a:rPr lang="en-US" dirty="0" smtClean="0"/>
              <a:t>(</a:t>
            </a:r>
            <a:r>
              <a:rPr lang="en-US" dirty="0"/>
              <a:t>b</a:t>
            </a:r>
            <a:r>
              <a:rPr lang="en-US" dirty="0" smtClean="0"/>
              <a:t>) </a:t>
            </a:r>
            <a:r>
              <a:rPr lang="ru-RU" dirty="0" smtClean="0"/>
              <a:t>доходы от неаудиторских услуг, кроме услуг, указанных в статье 5(1) </a:t>
            </a:r>
            <a:r>
              <a:rPr lang="en-US" dirty="0" smtClean="0"/>
              <a:t>[</a:t>
            </a:r>
            <a:r>
              <a:rPr lang="ru-RU" dirty="0" smtClean="0"/>
              <a:t>о запрещенных неаудиторских услугах</a:t>
            </a:r>
            <a:r>
              <a:rPr lang="en-US" dirty="0" smtClean="0"/>
              <a:t>]</a:t>
            </a:r>
            <a:r>
              <a:rPr lang="ru-RU" dirty="0" smtClean="0"/>
              <a:t>, требуемых по законодательству </a:t>
            </a:r>
            <a:r>
              <a:rPr lang="en-US" dirty="0" smtClean="0"/>
              <a:t>[</a:t>
            </a:r>
            <a:r>
              <a:rPr lang="ru-RU" dirty="0" smtClean="0"/>
              <a:t>Европейского</a:t>
            </a:r>
            <a:r>
              <a:rPr lang="en-US" dirty="0" smtClean="0"/>
              <a:t>]</a:t>
            </a:r>
            <a:r>
              <a:rPr lang="ru-RU" dirty="0" smtClean="0"/>
              <a:t> Союза или национальному законодательству; и</a:t>
            </a:r>
            <a:endParaRPr lang="en-US" dirty="0"/>
          </a:p>
          <a:p>
            <a:pPr marL="0" indent="0">
              <a:buNone/>
            </a:pPr>
            <a:r>
              <a:rPr lang="en-US" dirty="0" smtClean="0"/>
              <a:t>(c) </a:t>
            </a:r>
            <a:r>
              <a:rPr lang="ru-RU" dirty="0" smtClean="0"/>
              <a:t>доходы от неаудиторских услуг, кроме услуг, указанных в статье 5(1), не требуемых по законодательству </a:t>
            </a:r>
            <a:r>
              <a:rPr lang="en-US" dirty="0" smtClean="0"/>
              <a:t>[</a:t>
            </a:r>
            <a:r>
              <a:rPr lang="ru-RU" dirty="0" smtClean="0"/>
              <a:t>Европейского</a:t>
            </a:r>
            <a:r>
              <a:rPr lang="en-US" dirty="0" smtClean="0"/>
              <a:t>]</a:t>
            </a:r>
            <a:r>
              <a:rPr lang="ru-RU" dirty="0" smtClean="0"/>
              <a:t> Союза или национальному законодательству.</a:t>
            </a:r>
            <a:endParaRPr lang="en-US" dirty="0"/>
          </a:p>
          <a:p>
            <a:endParaRPr lang="en-US" dirty="0"/>
          </a:p>
          <a:p>
            <a:endParaRPr lang="en-US" dirty="0"/>
          </a:p>
        </p:txBody>
      </p:sp>
      <p:sp>
        <p:nvSpPr>
          <p:cNvPr id="3" name="Title 2"/>
          <p:cNvSpPr>
            <a:spLocks noGrp="1"/>
          </p:cNvSpPr>
          <p:nvPr>
            <p:ph type="title"/>
          </p:nvPr>
        </p:nvSpPr>
        <p:spPr/>
        <p:txBody>
          <a:bodyPr>
            <a:normAutofit/>
          </a:bodyPr>
          <a:lstStyle/>
          <a:p>
            <a:r>
              <a:rPr lang="ru-RU" sz="2700" dirty="0" smtClean="0"/>
              <a:t>Информация для компетентных органов</a:t>
            </a:r>
            <a:endParaRPr lang="en-US" sz="2700" dirty="0"/>
          </a:p>
        </p:txBody>
      </p:sp>
    </p:spTree>
    <p:extLst>
      <p:ext uri="{BB962C8B-B14F-4D97-AF65-F5344CB8AC3E}">
        <p14:creationId xmlns:p14="http://schemas.microsoft.com/office/powerpoint/2010/main" val="42537750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838200"/>
            <a:ext cx="8229600" cy="5410200"/>
          </a:xfrm>
        </p:spPr>
        <p:txBody>
          <a:bodyPr>
            <a:normAutofit fontScale="92500" lnSpcReduction="10000"/>
          </a:bodyPr>
          <a:lstStyle/>
          <a:p>
            <a:r>
              <a:rPr lang="ru-RU" dirty="0" smtClean="0"/>
              <a:t>Регламентом допускаются возможные варианты: компетентный орган может быть самостоятельным органом или входить в состав определенных других компетентных органов</a:t>
            </a:r>
            <a:endParaRPr lang="en-US" dirty="0" smtClean="0"/>
          </a:p>
          <a:p>
            <a:r>
              <a:rPr lang="ru-RU" dirty="0" smtClean="0"/>
              <a:t>Предусматривается обязательное назначение органа, на которого возлагаются функции в соответствии с Регламентом</a:t>
            </a:r>
            <a:endParaRPr lang="en-US" dirty="0" smtClean="0"/>
          </a:p>
          <a:p>
            <a:r>
              <a:rPr lang="ru-RU" dirty="0" smtClean="0"/>
              <a:t>Если ответственность несет более, чем один компетентный орган, функции должны быть четко распределены</a:t>
            </a:r>
            <a:endParaRPr lang="en-US" dirty="0"/>
          </a:p>
        </p:txBody>
      </p:sp>
      <p:sp>
        <p:nvSpPr>
          <p:cNvPr id="3" name="Title 2"/>
          <p:cNvSpPr>
            <a:spLocks noGrp="1"/>
          </p:cNvSpPr>
          <p:nvPr>
            <p:ph type="title"/>
          </p:nvPr>
        </p:nvSpPr>
        <p:spPr>
          <a:xfrm>
            <a:off x="151971" y="-41564"/>
            <a:ext cx="6934630" cy="879764"/>
          </a:xfrm>
        </p:spPr>
        <p:txBody>
          <a:bodyPr>
            <a:normAutofit/>
          </a:bodyPr>
          <a:lstStyle/>
          <a:p>
            <a:r>
              <a:rPr lang="ru-RU" sz="2700" dirty="0" smtClean="0"/>
              <a:t>Компетентные органы</a:t>
            </a:r>
            <a:r>
              <a:rPr lang="en-US" sz="2700" dirty="0" smtClean="0"/>
              <a:t>: </a:t>
            </a:r>
            <a:r>
              <a:rPr lang="ru-RU" sz="2700" dirty="0" smtClean="0"/>
              <a:t>местоположение</a:t>
            </a:r>
            <a:endParaRPr lang="en-US" sz="2700" dirty="0"/>
          </a:p>
        </p:txBody>
      </p:sp>
    </p:spTree>
    <p:extLst>
      <p:ext uri="{BB962C8B-B14F-4D97-AF65-F5344CB8AC3E}">
        <p14:creationId xmlns:p14="http://schemas.microsoft.com/office/powerpoint/2010/main" val="422315080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638800"/>
          </a:xfrm>
        </p:spPr>
        <p:txBody>
          <a:bodyPr>
            <a:normAutofit fontScale="77500" lnSpcReduction="20000"/>
          </a:bodyPr>
          <a:lstStyle/>
          <a:p>
            <a:pPr marL="0" indent="0">
              <a:buNone/>
            </a:pPr>
            <a:r>
              <a:rPr lang="ru-RU" dirty="0" smtClean="0"/>
              <a:t>Лицо не должно являться членом руководящего органа этих органов или быть ответственным за принятие решений в них, если в ходе его участия или в предыдущие три года это лицо:</a:t>
            </a:r>
            <a:endParaRPr lang="en-US" dirty="0"/>
          </a:p>
          <a:p>
            <a:pPr marL="0" indent="0">
              <a:buNone/>
            </a:pPr>
            <a:r>
              <a:rPr lang="en-US" dirty="0"/>
              <a:t>(</a:t>
            </a:r>
            <a:r>
              <a:rPr lang="en-US" dirty="0" smtClean="0"/>
              <a:t>a) </a:t>
            </a:r>
            <a:r>
              <a:rPr lang="ru-RU" dirty="0" smtClean="0"/>
              <a:t>проводило внешний аудит</a:t>
            </a:r>
            <a:r>
              <a:rPr lang="en-US" dirty="0" smtClean="0"/>
              <a:t>;</a:t>
            </a:r>
            <a:endParaRPr lang="en-US" dirty="0"/>
          </a:p>
          <a:p>
            <a:pPr marL="0" indent="0">
              <a:buNone/>
            </a:pPr>
            <a:r>
              <a:rPr lang="en-US" dirty="0"/>
              <a:t>(</a:t>
            </a:r>
            <a:r>
              <a:rPr lang="en-US" dirty="0" smtClean="0"/>
              <a:t>b) </a:t>
            </a:r>
            <a:r>
              <a:rPr lang="ru-RU" dirty="0" smtClean="0"/>
              <a:t>имело права голоса в аудиторской компании;</a:t>
            </a:r>
            <a:endParaRPr lang="en-US" dirty="0"/>
          </a:p>
          <a:p>
            <a:pPr marL="0" indent="0">
              <a:buNone/>
            </a:pPr>
            <a:r>
              <a:rPr lang="en-US" dirty="0" smtClean="0"/>
              <a:t>(c) </a:t>
            </a:r>
            <a:r>
              <a:rPr lang="ru-RU" dirty="0" smtClean="0"/>
              <a:t>являлось членом административного, управляющего или надзорного органа аудиторской компании;</a:t>
            </a:r>
            <a:endParaRPr lang="en-US" dirty="0"/>
          </a:p>
          <a:p>
            <a:pPr marL="0" indent="0">
              <a:buNone/>
            </a:pPr>
            <a:r>
              <a:rPr lang="en-US" dirty="0" smtClean="0"/>
              <a:t>(d) </a:t>
            </a:r>
            <a:r>
              <a:rPr lang="ru-RU" dirty="0" smtClean="0"/>
              <a:t>являлось партнером, сотрудником аудиторской компании или было иным образом привлечено ею на договорной основе.</a:t>
            </a:r>
            <a:endParaRPr lang="en-US" dirty="0"/>
          </a:p>
          <a:p>
            <a:pPr marL="0" indent="0">
              <a:buNone/>
            </a:pPr>
            <a:r>
              <a:rPr lang="ru-RU" dirty="0" smtClean="0"/>
              <a:t>Финансирование этих органов должно быть надежным и свободным от ненадлежащего влияния со стороны внешних аудиторов и аудиторских компаний. </a:t>
            </a:r>
            <a:endParaRPr lang="en-US" dirty="0"/>
          </a:p>
          <a:p>
            <a:pPr marL="0" indent="0">
              <a:buNone/>
            </a:pPr>
            <a:endParaRPr lang="en-US" dirty="0"/>
          </a:p>
        </p:txBody>
      </p:sp>
      <p:sp>
        <p:nvSpPr>
          <p:cNvPr id="3" name="Title 2"/>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ru-RU" dirty="0" smtClean="0"/>
              <a:t> Компетентные органы</a:t>
            </a:r>
            <a:r>
              <a:rPr lang="en-US" dirty="0" smtClean="0"/>
              <a:t>: </a:t>
            </a:r>
            <a:r>
              <a:rPr lang="ru-RU" dirty="0" smtClean="0"/>
              <a:t>независимость</a:t>
            </a:r>
            <a:r>
              <a:rPr lang="en-US" dirty="0"/>
              <a:t/>
            </a:r>
            <a:br>
              <a:rPr lang="en-US" dirty="0"/>
            </a:br>
            <a:r>
              <a:rPr lang="en-US" dirty="0" smtClean="0"/>
              <a:t/>
            </a:r>
            <a:br>
              <a:rPr lang="en-US" dirty="0" smtClean="0"/>
            </a:br>
            <a:r>
              <a:rPr lang="en-US" dirty="0"/>
              <a:t/>
            </a:r>
            <a:br>
              <a:rPr lang="en-US" dirty="0"/>
            </a:br>
            <a:r>
              <a:rPr lang="en-US" dirty="0" smtClean="0"/>
              <a:t>e</a:t>
            </a:r>
            <a:endParaRPr lang="en-US" dirty="0"/>
          </a:p>
        </p:txBody>
      </p:sp>
    </p:spTree>
    <p:extLst>
      <p:ext uri="{BB962C8B-B14F-4D97-AF65-F5344CB8AC3E}">
        <p14:creationId xmlns:p14="http://schemas.microsoft.com/office/powerpoint/2010/main" val="20956209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762000"/>
            <a:ext cx="8686800" cy="5715000"/>
          </a:xfrm>
        </p:spPr>
        <p:txBody>
          <a:bodyPr>
            <a:normAutofit fontScale="62500" lnSpcReduction="20000"/>
          </a:bodyPr>
          <a:lstStyle/>
          <a:p>
            <a:pPr marL="0" indent="0">
              <a:buNone/>
            </a:pPr>
            <a:r>
              <a:rPr lang="ru-RU" sz="3700" dirty="0" smtClean="0"/>
              <a:t>Компетентные органы должны быть наделены всеми надзорными и следственными полномочиями, необходимыми для выполнения их функций по настоящему Регламенту, в частности как минимум полномочиями на следующее:</a:t>
            </a:r>
            <a:endParaRPr lang="en-US" sz="3700" dirty="0"/>
          </a:p>
          <a:p>
            <a:pPr marL="0" indent="0">
              <a:buNone/>
            </a:pPr>
            <a:r>
              <a:rPr lang="en-US" sz="3700" dirty="0"/>
              <a:t>(</a:t>
            </a:r>
            <a:r>
              <a:rPr lang="en-US" sz="3700" dirty="0" smtClean="0"/>
              <a:t>a) </a:t>
            </a:r>
            <a:r>
              <a:rPr lang="ru-RU" sz="3700" dirty="0" smtClean="0"/>
              <a:t>доступ к данным, касающимся внешнего аудита, и прочим имеющихся в любой форме у внешних аудиторов или аудиторских компаний документам, значимым для выполнения их функций, и получение их копии или их копирование;</a:t>
            </a:r>
            <a:endParaRPr lang="en-US" sz="3700" dirty="0"/>
          </a:p>
          <a:p>
            <a:pPr marL="0" indent="0">
              <a:buNone/>
            </a:pPr>
            <a:r>
              <a:rPr lang="en-US" sz="3700" dirty="0" smtClean="0"/>
              <a:t>(b) </a:t>
            </a:r>
            <a:r>
              <a:rPr lang="ru-RU" sz="3700" dirty="0" smtClean="0"/>
              <a:t>получение от любого лица информации, касающейся внешнего аудита;</a:t>
            </a:r>
            <a:endParaRPr lang="en-US" sz="3700" dirty="0"/>
          </a:p>
          <a:p>
            <a:pPr marL="0" indent="0">
              <a:buNone/>
            </a:pPr>
            <a:r>
              <a:rPr lang="en-US" sz="3700" dirty="0" smtClean="0"/>
              <a:t>(c) </a:t>
            </a:r>
            <a:r>
              <a:rPr lang="ru-RU" sz="3700" dirty="0" smtClean="0"/>
              <a:t>проведение проверок на местах внешних аудиторов и аудиторских компаний;</a:t>
            </a:r>
            <a:endParaRPr lang="en-US" sz="3700" dirty="0"/>
          </a:p>
          <a:p>
            <a:pPr marL="0" indent="0">
              <a:buNone/>
            </a:pPr>
            <a:r>
              <a:rPr lang="en-US" sz="3700" dirty="0" smtClean="0"/>
              <a:t>(d) </a:t>
            </a:r>
            <a:r>
              <a:rPr lang="ru-RU" sz="3700" dirty="0" smtClean="0"/>
              <a:t>передачу вопросов для уголовного преследования;</a:t>
            </a:r>
            <a:endParaRPr lang="en-US" sz="3700" dirty="0"/>
          </a:p>
          <a:p>
            <a:pPr marL="0" indent="0">
              <a:buNone/>
            </a:pPr>
            <a:r>
              <a:rPr lang="en-US" sz="3700" dirty="0" smtClean="0"/>
              <a:t>(e) </a:t>
            </a:r>
            <a:r>
              <a:rPr lang="ru-RU" sz="3700" dirty="0" smtClean="0"/>
              <a:t>привлечение </a:t>
            </a:r>
            <a:r>
              <a:rPr lang="ru-RU" sz="3700" b="1" dirty="0" smtClean="0"/>
              <a:t>экспертов</a:t>
            </a:r>
            <a:r>
              <a:rPr lang="ru-RU" sz="3700" dirty="0" smtClean="0"/>
              <a:t> для проведения проверок и расследований;</a:t>
            </a:r>
            <a:endParaRPr lang="en-US" sz="3700" dirty="0"/>
          </a:p>
          <a:p>
            <a:pPr marL="0" indent="0">
              <a:buNone/>
            </a:pPr>
            <a:r>
              <a:rPr lang="en-US" sz="3700" dirty="0" smtClean="0"/>
              <a:t>(f) </a:t>
            </a:r>
            <a:r>
              <a:rPr lang="ru-RU" sz="3700" dirty="0" smtClean="0"/>
              <a:t>принятие административных мер и наложение взысканий</a:t>
            </a:r>
            <a:endParaRPr lang="en-US" sz="3700" dirty="0"/>
          </a:p>
          <a:p>
            <a:pPr marL="0" indent="0">
              <a:buNone/>
            </a:pPr>
            <a:r>
              <a:rPr lang="en-US" dirty="0"/>
              <a:t> </a:t>
            </a:r>
          </a:p>
          <a:p>
            <a:endParaRPr lang="en-US" dirty="0"/>
          </a:p>
        </p:txBody>
      </p:sp>
      <p:sp>
        <p:nvSpPr>
          <p:cNvPr id="3" name="Title 2"/>
          <p:cNvSpPr>
            <a:spLocks noGrp="1"/>
          </p:cNvSpPr>
          <p:nvPr>
            <p:ph type="title"/>
          </p:nvPr>
        </p:nvSpPr>
        <p:spPr/>
        <p:txBody>
          <a:bodyPr/>
          <a:lstStyle/>
          <a:p>
            <a:r>
              <a:rPr lang="ru-RU" dirty="0" smtClean="0"/>
              <a:t>Компетентные органы</a:t>
            </a:r>
            <a:r>
              <a:rPr lang="en-US" dirty="0" smtClean="0"/>
              <a:t>: </a:t>
            </a:r>
            <a:r>
              <a:rPr lang="ru-RU" dirty="0" smtClean="0"/>
              <a:t>полномочия</a:t>
            </a:r>
            <a:endParaRPr lang="en-US" dirty="0"/>
          </a:p>
        </p:txBody>
      </p:sp>
    </p:spTree>
    <p:extLst>
      <p:ext uri="{BB962C8B-B14F-4D97-AF65-F5344CB8AC3E}">
        <p14:creationId xmlns:p14="http://schemas.microsoft.com/office/powerpoint/2010/main" val="76304988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458200" cy="5867400"/>
          </a:xfrm>
        </p:spPr>
        <p:txBody>
          <a:bodyPr>
            <a:normAutofit fontScale="62500" lnSpcReduction="20000"/>
          </a:bodyPr>
          <a:lstStyle/>
          <a:p>
            <a:pPr marL="0" indent="0">
              <a:buNone/>
            </a:pPr>
            <a:r>
              <a:rPr lang="ru-RU" dirty="0" smtClean="0"/>
              <a:t>«Эксперт» означает физическое лицо, обладающее специализированным экспертным потенциалом в области финансовых рынков, финансовой отчетности, аудита или в иных областях, имеющих отношение к проверкам, </a:t>
            </a:r>
            <a:r>
              <a:rPr lang="ru-RU" b="1" dirty="0" smtClean="0"/>
              <a:t>в том числе практикующие внешние аудиторы</a:t>
            </a:r>
            <a:r>
              <a:rPr lang="ru-RU" dirty="0" smtClean="0"/>
              <a:t>… Эксперты не должны участвовать в управлении профессиональных объединений и организаций или иным образом привлекаться ими на договорной основе, но могут являться членами таких объединений и организаций. </a:t>
            </a:r>
            <a:endParaRPr lang="en-US" dirty="0"/>
          </a:p>
          <a:p>
            <a:r>
              <a:rPr lang="ru-RU" dirty="0" smtClean="0"/>
              <a:t>Компетентные органы могут проводить консультации с экспертами, как указано </a:t>
            </a:r>
            <a:r>
              <a:rPr lang="en-US" dirty="0" smtClean="0"/>
              <a:t>[</a:t>
            </a:r>
            <a:r>
              <a:rPr lang="ru-RU" dirty="0" smtClean="0"/>
              <a:t>выше</a:t>
            </a:r>
            <a:r>
              <a:rPr lang="en-US" dirty="0" smtClean="0"/>
              <a:t>]</a:t>
            </a:r>
            <a:r>
              <a:rPr lang="ru-RU" dirty="0" smtClean="0"/>
              <a:t>, в целях выполнения конкретных функций; кроме того, им могут оказывать содействие эксперты, когда это важно для надлежащего выполнения функций. В таких случаях эксперты не должны участвовать в принятии каких-либо решений. </a:t>
            </a:r>
            <a:endParaRPr lang="en-US" dirty="0" smtClean="0"/>
          </a:p>
          <a:p>
            <a:r>
              <a:rPr lang="ru-RU" dirty="0" smtClean="0"/>
              <a:t>Компетентный орган может привлекать на договорной основе экспертов для проведения определенных проверок, когда число инспекторов в этом органе недостаточно. </a:t>
            </a:r>
            <a:endParaRPr lang="en-US" dirty="0" smtClean="0"/>
          </a:p>
          <a:p>
            <a:r>
              <a:rPr lang="ru-RU" dirty="0" smtClean="0"/>
              <a:t>Кроме того, компетентному органу могут оказывать содействие эксперты, когда это важно для надлежащего проведения проверки.</a:t>
            </a:r>
            <a:endParaRPr lang="en-US" dirty="0"/>
          </a:p>
        </p:txBody>
      </p:sp>
      <p:sp>
        <p:nvSpPr>
          <p:cNvPr id="3" name="Title 2"/>
          <p:cNvSpPr>
            <a:spLocks noGrp="1"/>
          </p:cNvSpPr>
          <p:nvPr>
            <p:ph type="title"/>
          </p:nvPr>
        </p:nvSpPr>
        <p:spPr/>
        <p:txBody>
          <a:bodyPr/>
          <a:lstStyle/>
          <a:p>
            <a:r>
              <a:rPr lang="ru-RU" dirty="0" smtClean="0"/>
              <a:t>Допустимая роль экспертов</a:t>
            </a:r>
            <a:endParaRPr lang="en-US" dirty="0"/>
          </a:p>
        </p:txBody>
      </p:sp>
    </p:spTree>
    <p:extLst>
      <p:ext uri="{BB962C8B-B14F-4D97-AF65-F5344CB8AC3E}">
        <p14:creationId xmlns:p14="http://schemas.microsoft.com/office/powerpoint/2010/main" val="21439806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364163"/>
          </a:xfrm>
        </p:spPr>
        <p:txBody>
          <a:bodyPr>
            <a:normAutofit fontScale="32500" lnSpcReduction="20000"/>
          </a:bodyPr>
          <a:lstStyle/>
          <a:p>
            <a:pPr marL="0" indent="0">
              <a:buNone/>
            </a:pPr>
            <a:r>
              <a:rPr lang="ru-RU" sz="6500" dirty="0" smtClean="0"/>
              <a:t>Компетентные органы могут осуществлять полномочия, указанные в первом подабзаце, только в отношении:</a:t>
            </a:r>
            <a:endParaRPr lang="en-US" sz="6500" dirty="0"/>
          </a:p>
          <a:p>
            <a:pPr marL="0" indent="0">
              <a:buNone/>
            </a:pPr>
            <a:r>
              <a:rPr lang="en-US" sz="6500" dirty="0" smtClean="0"/>
              <a:t>(</a:t>
            </a:r>
            <a:r>
              <a:rPr lang="en-US" sz="6500" dirty="0"/>
              <a:t>a</a:t>
            </a:r>
            <a:r>
              <a:rPr lang="en-US" sz="6500" dirty="0" smtClean="0"/>
              <a:t>) </a:t>
            </a:r>
            <a:r>
              <a:rPr lang="ru-RU" sz="6500" dirty="0" smtClean="0"/>
              <a:t>внешних аудиторов и аудиторских компаний, которые проводят обязательный аудит субъектов общественного интереса;</a:t>
            </a:r>
            <a:endParaRPr lang="en-US" sz="6500" dirty="0"/>
          </a:p>
          <a:p>
            <a:pPr marL="0" indent="0">
              <a:buNone/>
            </a:pPr>
            <a:r>
              <a:rPr lang="en-US" sz="6500" dirty="0" smtClean="0"/>
              <a:t>(b)</a:t>
            </a:r>
            <a:r>
              <a:rPr lang="ru-RU" sz="6500" dirty="0" smtClean="0"/>
              <a:t> лиц, участвующих в деятельности внешних аудиторов и аудиторских компаний, которые проводят обязательный аудит субъектов общественного интереса;</a:t>
            </a:r>
            <a:endParaRPr lang="en-US" sz="6500" dirty="0"/>
          </a:p>
          <a:p>
            <a:pPr marL="0" indent="0">
              <a:buNone/>
            </a:pPr>
            <a:r>
              <a:rPr lang="en-US" sz="6500" dirty="0" smtClean="0"/>
              <a:t>(c) </a:t>
            </a:r>
            <a:r>
              <a:rPr lang="ru-RU" sz="6500" dirty="0" smtClean="0"/>
              <a:t>проверяемых в рамках аудита субъектов общественного интереса, их аффилированных лиц и связанных третьих сторон;</a:t>
            </a:r>
            <a:endParaRPr lang="en-US" sz="6500" dirty="0"/>
          </a:p>
          <a:p>
            <a:pPr marL="0" indent="0">
              <a:buNone/>
            </a:pPr>
            <a:r>
              <a:rPr lang="en-US" sz="6500" dirty="0" smtClean="0"/>
              <a:t>(</a:t>
            </a:r>
            <a:r>
              <a:rPr lang="en-US" sz="6500" dirty="0"/>
              <a:t>d</a:t>
            </a:r>
            <a:r>
              <a:rPr lang="en-US" sz="6500" dirty="0" smtClean="0"/>
              <a:t>) </a:t>
            </a:r>
            <a:r>
              <a:rPr lang="ru-RU" sz="6500" dirty="0" smtClean="0"/>
              <a:t>третьих сторон, которым внешние аудиторы и аудиторские компании, которые проводят обязательный аудит субъектов общественного интереса, передали по субподряду определенные функции или виды деятельности; и</a:t>
            </a:r>
            <a:endParaRPr lang="en-US" sz="6500" dirty="0"/>
          </a:p>
          <a:p>
            <a:pPr marL="0" indent="0">
              <a:buNone/>
            </a:pPr>
            <a:r>
              <a:rPr lang="en-US" sz="6500" dirty="0" smtClean="0"/>
              <a:t>(</a:t>
            </a:r>
            <a:r>
              <a:rPr lang="en-US" sz="6500" dirty="0"/>
              <a:t>e</a:t>
            </a:r>
            <a:r>
              <a:rPr lang="en-US" sz="6500" dirty="0" smtClean="0"/>
              <a:t>) </a:t>
            </a:r>
            <a:r>
              <a:rPr lang="ru-RU" sz="6500" dirty="0" smtClean="0"/>
              <a:t>лиц, иным образом имеющих отношение к внешним аудиторам и аудиторским компаниям, которые проводят обязательный аудит субъектов общественного интереса, или связанных с ними. </a:t>
            </a:r>
            <a:endParaRPr lang="en-US" sz="6500" dirty="0"/>
          </a:p>
          <a:p>
            <a:endParaRPr lang="en-US" dirty="0"/>
          </a:p>
        </p:txBody>
      </p:sp>
      <p:sp>
        <p:nvSpPr>
          <p:cNvPr id="3" name="Title 2"/>
          <p:cNvSpPr>
            <a:spLocks noGrp="1"/>
          </p:cNvSpPr>
          <p:nvPr>
            <p:ph type="title"/>
          </p:nvPr>
        </p:nvSpPr>
        <p:spPr/>
        <p:txBody>
          <a:bodyPr/>
          <a:lstStyle/>
          <a:p>
            <a:r>
              <a:rPr lang="ru-RU" dirty="0" smtClean="0"/>
              <a:t>Компетентные органы</a:t>
            </a:r>
            <a:r>
              <a:rPr lang="en-US" dirty="0" smtClean="0"/>
              <a:t>: </a:t>
            </a:r>
            <a:r>
              <a:rPr lang="ru-RU" dirty="0" smtClean="0"/>
              <a:t>юрисдикция</a:t>
            </a:r>
            <a:endParaRPr lang="en-US" dirty="0"/>
          </a:p>
        </p:txBody>
      </p:sp>
    </p:spTree>
    <p:extLst>
      <p:ext uri="{BB962C8B-B14F-4D97-AF65-F5344CB8AC3E}">
        <p14:creationId xmlns:p14="http://schemas.microsoft.com/office/powerpoint/2010/main" val="108936648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indent="0">
              <a:buNone/>
            </a:pPr>
            <a:r>
              <a:rPr lang="ru-RU" dirty="0" smtClean="0"/>
              <a:t>Компетентные органы создают действенную систему обеспечения качества аудита. </a:t>
            </a:r>
            <a:endParaRPr lang="en-US" dirty="0"/>
          </a:p>
          <a:p>
            <a:endParaRPr lang="en-US" dirty="0"/>
          </a:p>
          <a:p>
            <a:pPr marL="0" indent="0">
              <a:buNone/>
            </a:pPr>
            <a:r>
              <a:rPr lang="ru-RU" dirty="0" smtClean="0"/>
              <a:t>Они проводят обзоры обеспечения качества внешних аудиторов и аудиторских компаний, которые проводят обязательный аудит субъектов общественного интереса, на основе анализа риска и</a:t>
            </a:r>
            <a:endParaRPr lang="en-US" dirty="0"/>
          </a:p>
          <a:p>
            <a:pPr marL="0" indent="0">
              <a:buNone/>
            </a:pPr>
            <a:r>
              <a:rPr lang="en-US" dirty="0" smtClean="0"/>
              <a:t>(a) </a:t>
            </a:r>
            <a:r>
              <a:rPr lang="ru-RU" dirty="0" smtClean="0"/>
              <a:t>в случае определенных категорий СОИ раз в три года и</a:t>
            </a:r>
            <a:endParaRPr lang="en-US" dirty="0"/>
          </a:p>
          <a:p>
            <a:pPr marL="0" indent="0">
              <a:buNone/>
            </a:pPr>
            <a:r>
              <a:rPr lang="en-US" dirty="0" smtClean="0"/>
              <a:t>(</a:t>
            </a:r>
            <a:r>
              <a:rPr lang="en-US" dirty="0"/>
              <a:t>b</a:t>
            </a:r>
            <a:r>
              <a:rPr lang="en-US" dirty="0" smtClean="0"/>
              <a:t>) </a:t>
            </a:r>
            <a:r>
              <a:rPr lang="ru-RU" dirty="0" smtClean="0"/>
              <a:t>в случаях, кроме указанных в подпункте (а), как минимум каждые шесть лет.</a:t>
            </a:r>
            <a:endParaRPr lang="en-US" dirty="0"/>
          </a:p>
          <a:p>
            <a:endParaRPr lang="en-US" dirty="0"/>
          </a:p>
          <a:p>
            <a:endParaRPr lang="en-US" dirty="0"/>
          </a:p>
        </p:txBody>
      </p:sp>
      <p:sp>
        <p:nvSpPr>
          <p:cNvPr id="3" name="Title 2"/>
          <p:cNvSpPr>
            <a:spLocks noGrp="1"/>
          </p:cNvSpPr>
          <p:nvPr>
            <p:ph type="title"/>
          </p:nvPr>
        </p:nvSpPr>
        <p:spPr/>
        <p:txBody>
          <a:bodyPr>
            <a:noAutofit/>
          </a:bodyPr>
          <a:lstStyle/>
          <a:p>
            <a:r>
              <a:rPr lang="ru-RU" sz="2500" dirty="0" smtClean="0"/>
              <a:t>Обязанность проведения проверок по обеспечению качества</a:t>
            </a:r>
            <a:endParaRPr lang="en-US" sz="2500" dirty="0"/>
          </a:p>
        </p:txBody>
      </p:sp>
    </p:spTree>
    <p:extLst>
      <p:ext uri="{BB962C8B-B14F-4D97-AF65-F5344CB8AC3E}">
        <p14:creationId xmlns:p14="http://schemas.microsoft.com/office/powerpoint/2010/main" val="369645832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762000"/>
            <a:ext cx="8458200" cy="5638800"/>
          </a:xfrm>
        </p:spPr>
        <p:txBody>
          <a:bodyPr>
            <a:normAutofit fontScale="62500" lnSpcReduction="20000"/>
          </a:bodyPr>
          <a:lstStyle/>
          <a:p>
            <a:pPr marL="0" indent="0">
              <a:buNone/>
            </a:pPr>
            <a:r>
              <a:rPr lang="ru-RU" sz="3400" dirty="0" smtClean="0"/>
              <a:t>Компетентный орган отвечает за следующее</a:t>
            </a:r>
            <a:r>
              <a:rPr lang="en-US" sz="3400" dirty="0" smtClean="0"/>
              <a:t>:</a:t>
            </a:r>
          </a:p>
          <a:p>
            <a:pPr marL="0" indent="0">
              <a:buNone/>
            </a:pPr>
            <a:endParaRPr lang="en-US" sz="3400" dirty="0"/>
          </a:p>
          <a:p>
            <a:pPr marL="0" indent="0">
              <a:buNone/>
            </a:pPr>
            <a:r>
              <a:rPr lang="en-US" sz="3400" dirty="0" smtClean="0"/>
              <a:t>(</a:t>
            </a:r>
            <a:r>
              <a:rPr lang="en-US" sz="3400" dirty="0"/>
              <a:t>a</a:t>
            </a:r>
            <a:r>
              <a:rPr lang="en-US" sz="3400" dirty="0" smtClean="0"/>
              <a:t>) </a:t>
            </a:r>
            <a:r>
              <a:rPr lang="ru-RU" sz="3400" dirty="0" smtClean="0"/>
              <a:t>утверждение и изменение методик проведения проверок, в том числе руководств по проведению проверок и оценке проделанной работы, методик представления отчетности и программ периодических проверок;</a:t>
            </a:r>
            <a:endParaRPr lang="en-US" sz="3400" dirty="0"/>
          </a:p>
          <a:p>
            <a:pPr marL="0" indent="0">
              <a:buNone/>
            </a:pPr>
            <a:r>
              <a:rPr lang="en-US" sz="3400" dirty="0" smtClean="0"/>
              <a:t>(b) </a:t>
            </a:r>
            <a:r>
              <a:rPr lang="ru-RU" sz="3400" dirty="0" smtClean="0"/>
              <a:t>утверждение и изменение отчетов о проверках и отчетов о последующих мероприятиях;</a:t>
            </a:r>
            <a:endParaRPr lang="en-US" sz="3400" dirty="0"/>
          </a:p>
          <a:p>
            <a:pPr marL="0" indent="0">
              <a:buNone/>
            </a:pPr>
            <a:r>
              <a:rPr lang="en-US" sz="3400" dirty="0" smtClean="0"/>
              <a:t>(</a:t>
            </a:r>
            <a:r>
              <a:rPr lang="en-US" sz="3400" dirty="0"/>
              <a:t>c</a:t>
            </a:r>
            <a:r>
              <a:rPr lang="en-US" sz="3400" dirty="0" smtClean="0"/>
              <a:t>) </a:t>
            </a:r>
            <a:r>
              <a:rPr lang="ru-RU" sz="3400" dirty="0" smtClean="0"/>
              <a:t>утверждение и назначение инспекторов для каждой проверки. </a:t>
            </a:r>
            <a:endParaRPr lang="en-US" sz="3400" dirty="0" smtClean="0"/>
          </a:p>
          <a:p>
            <a:pPr marL="0" indent="0">
              <a:buNone/>
            </a:pPr>
            <a:endParaRPr lang="en-US" sz="3400" dirty="0" smtClean="0"/>
          </a:p>
          <a:p>
            <a:pPr marL="0" indent="0">
              <a:buNone/>
            </a:pPr>
            <a:r>
              <a:rPr lang="ru-RU" sz="3400" dirty="0" smtClean="0"/>
              <a:t>Компетентный орган выделяет достаточные ресурсы на систему обеспечения качества.</a:t>
            </a:r>
            <a:endParaRPr lang="en-US" sz="3400" dirty="0" smtClean="0"/>
          </a:p>
          <a:p>
            <a:pPr marL="0" indent="0">
              <a:buNone/>
            </a:pPr>
            <a:r>
              <a:rPr lang="ru-RU" sz="3400" dirty="0" smtClean="0"/>
              <a:t>Компетентный орган организует систему обеспечения качества таким образом, чтобы она была независимой от являющихся объектом обзора внешних аудиторов и аудиторских компаний.</a:t>
            </a:r>
            <a:endParaRPr lang="en-US" sz="3400" dirty="0"/>
          </a:p>
          <a:p>
            <a:pPr marL="0" indent="0">
              <a:buNone/>
            </a:pPr>
            <a:r>
              <a:rPr lang="ru-RU" sz="3400" dirty="0" smtClean="0"/>
              <a:t>Компетентный орган обеспечивает принятие соответствующих мер политики и процедур, касающихся независимости и объективности персонала, в том числе инспекторов, и управления системой обеспечения качества.</a:t>
            </a:r>
            <a:endParaRPr lang="en-US" sz="3400" dirty="0"/>
          </a:p>
          <a:p>
            <a:endParaRPr lang="en-US" dirty="0"/>
          </a:p>
        </p:txBody>
      </p:sp>
      <p:sp>
        <p:nvSpPr>
          <p:cNvPr id="3" name="Title 2"/>
          <p:cNvSpPr>
            <a:spLocks noGrp="1"/>
          </p:cNvSpPr>
          <p:nvPr>
            <p:ph type="title"/>
          </p:nvPr>
        </p:nvSpPr>
        <p:spPr/>
        <p:txBody>
          <a:bodyPr/>
          <a:lstStyle/>
          <a:p>
            <a:r>
              <a:rPr lang="ru-RU" dirty="0" smtClean="0"/>
              <a:t>Функции по обеспечению качества</a:t>
            </a:r>
            <a:endParaRPr lang="en-US" dirty="0"/>
          </a:p>
        </p:txBody>
      </p:sp>
    </p:spTree>
    <p:extLst>
      <p:ext uri="{BB962C8B-B14F-4D97-AF65-F5344CB8AC3E}">
        <p14:creationId xmlns:p14="http://schemas.microsoft.com/office/powerpoint/2010/main" val="10103377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990600"/>
            <a:ext cx="8229600" cy="5562600"/>
          </a:xfrm>
        </p:spPr>
        <p:txBody>
          <a:bodyPr>
            <a:normAutofit fontScale="85000" lnSpcReduction="20000"/>
          </a:bodyPr>
          <a:lstStyle/>
          <a:p>
            <a:pPr marL="0" indent="0">
              <a:buFont typeface="Verdana" pitchFamily="34" charset="0"/>
              <a:buNone/>
            </a:pPr>
            <a:r>
              <a:rPr lang="ru-RU" sz="3900" dirty="0" smtClean="0"/>
              <a:t>«</a:t>
            </a:r>
            <a:r>
              <a:rPr lang="ru-RU" sz="3600" dirty="0" smtClean="0"/>
              <a:t>Функция общественного интереса обязательного аудита означает, что на качество работы внешнего аудитора или аудиторской компании полагается широкое сообщество людей и организаций. Надлежащее качество аудита способствует упорядоченному функционированию рынков, повышая целостность и эффективность финансовой отчетности. Таким образом, внешние аудиторы выполняют особенно важную общественную роль».</a:t>
            </a:r>
            <a:endParaRPr lang="en-US" sz="3900" dirty="0" smtClean="0"/>
          </a:p>
          <a:p>
            <a:pPr marL="0" indent="0">
              <a:buFont typeface="Verdana" pitchFamily="34" charset="0"/>
              <a:buNone/>
            </a:pPr>
            <a:endParaRPr lang="en-US" dirty="0" smtClean="0"/>
          </a:p>
          <a:p>
            <a:pPr marL="0" indent="0">
              <a:buFont typeface="Verdana" pitchFamily="34" charset="0"/>
              <a:buNone/>
            </a:pPr>
            <a:r>
              <a:rPr lang="ru-RU" sz="1700" dirty="0" smtClean="0"/>
              <a:t>Источник</a:t>
            </a:r>
            <a:r>
              <a:rPr lang="en-US" sz="1700" dirty="0" smtClean="0"/>
              <a:t>: </a:t>
            </a:r>
            <a:r>
              <a:rPr lang="ru-RU" sz="1700" dirty="0" smtClean="0"/>
              <a:t>Регламент</a:t>
            </a:r>
            <a:r>
              <a:rPr lang="en-US" sz="1700" dirty="0" smtClean="0"/>
              <a:t> 537/2014 (</a:t>
            </a:r>
            <a:r>
              <a:rPr lang="ru-RU" sz="1700" dirty="0" smtClean="0"/>
              <a:t>все последующие цитаты являются цитатами из этого Регламента, если не указано иное</a:t>
            </a:r>
            <a:r>
              <a:rPr lang="en-US" sz="1700" dirty="0" smtClean="0"/>
              <a:t>; </a:t>
            </a:r>
            <a:r>
              <a:rPr lang="ru-RU" sz="1700" dirty="0" smtClean="0"/>
              <a:t>редакция Регламента может быть перефразирована</a:t>
            </a:r>
            <a:r>
              <a:rPr lang="en-US" sz="1700" dirty="0" smtClean="0"/>
              <a:t>)</a:t>
            </a:r>
          </a:p>
        </p:txBody>
      </p:sp>
      <p:sp>
        <p:nvSpPr>
          <p:cNvPr id="3" name="Title 2"/>
          <p:cNvSpPr>
            <a:spLocks noGrp="1"/>
          </p:cNvSpPr>
          <p:nvPr>
            <p:ph type="title"/>
          </p:nvPr>
        </p:nvSpPr>
        <p:spPr/>
        <p:txBody>
          <a:bodyPr>
            <a:normAutofit fontScale="90000"/>
          </a:bodyPr>
          <a:lstStyle/>
          <a:p>
            <a:r>
              <a:rPr lang="ru-RU" sz="2400" dirty="0" smtClean="0"/>
              <a:t>Обязательный аудит как выражение общественного доверия</a:t>
            </a:r>
            <a:endParaRPr lang="en-US" sz="2400" dirty="0"/>
          </a:p>
        </p:txBody>
      </p:sp>
      <p:sp>
        <p:nvSpPr>
          <p:cNvPr id="4" name="Slide Number Placeholder 1"/>
          <p:cNvSpPr>
            <a:spLocks noGrp="1"/>
          </p:cNvSpPr>
          <p:nvPr>
            <p:ph type="sldNum" sz="quarter" idx="12"/>
          </p:nvPr>
        </p:nvSpPr>
        <p:spPr>
          <a:xfrm>
            <a:off x="6985003" y="6194463"/>
            <a:ext cx="2133600" cy="365125"/>
          </a:xfrm>
        </p:spPr>
        <p:txBody>
          <a:bodyPr/>
          <a:lstStyle/>
          <a:p>
            <a:fld id="{B131813F-E8C9-C041-A3BC-5D57C9CB1EBA}" type="slidenum">
              <a:rPr lang="de-DE" sz="1200" b="1" smtClean="0">
                <a:solidFill>
                  <a:schemeClr val="bg1">
                    <a:lumMod val="50000"/>
                  </a:schemeClr>
                </a:solidFill>
                <a:latin typeface="Arial" pitchFamily="34" charset="0"/>
                <a:cs typeface="Arial" pitchFamily="34" charset="0"/>
              </a:rPr>
              <a:pPr/>
              <a:t>4</a:t>
            </a:fld>
            <a:endParaRPr lang="de-DE" sz="1200" b="1" dirty="0">
              <a:solidFill>
                <a:schemeClr val="bg1">
                  <a:lumMod val="50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211763"/>
          </a:xfrm>
        </p:spPr>
        <p:txBody>
          <a:bodyPr>
            <a:normAutofit fontScale="77500" lnSpcReduction="20000"/>
          </a:bodyPr>
          <a:lstStyle/>
          <a:p>
            <a:pPr marL="0" indent="0">
              <a:buNone/>
            </a:pPr>
            <a:r>
              <a:rPr lang="ru-RU" dirty="0" smtClean="0"/>
              <a:t>Объем проверок должен охватывать как минимум</a:t>
            </a:r>
            <a:r>
              <a:rPr lang="en-US" dirty="0" smtClean="0"/>
              <a:t>:</a:t>
            </a:r>
          </a:p>
          <a:p>
            <a:pPr marL="0" indent="0">
              <a:buNone/>
            </a:pPr>
            <a:endParaRPr lang="en-US" dirty="0"/>
          </a:p>
          <a:p>
            <a:pPr marL="0" indent="0">
              <a:buNone/>
            </a:pPr>
            <a:r>
              <a:rPr lang="en-US" dirty="0" smtClean="0"/>
              <a:t>(</a:t>
            </a:r>
            <a:r>
              <a:rPr lang="en-US" dirty="0"/>
              <a:t>a</a:t>
            </a:r>
            <a:r>
              <a:rPr lang="en-US" dirty="0" smtClean="0"/>
              <a:t>) </a:t>
            </a:r>
            <a:r>
              <a:rPr lang="ru-RU" dirty="0" smtClean="0"/>
              <a:t>оценку структуры системы внутреннего контроля качества внешнего аудитора или аудиторской компании;</a:t>
            </a:r>
            <a:endParaRPr lang="en-US" dirty="0"/>
          </a:p>
          <a:p>
            <a:pPr marL="0" indent="0">
              <a:buNone/>
            </a:pPr>
            <a:r>
              <a:rPr lang="en-US" dirty="0" smtClean="0"/>
              <a:t>(</a:t>
            </a:r>
            <a:r>
              <a:rPr lang="en-US" dirty="0"/>
              <a:t>b</a:t>
            </a:r>
            <a:r>
              <a:rPr lang="en-US" dirty="0" smtClean="0"/>
              <a:t>) </a:t>
            </a:r>
            <a:r>
              <a:rPr lang="ru-RU" dirty="0" smtClean="0"/>
              <a:t>достаточную проверку на соответствие требованиям процедур и обзор аудиторских файлов субъектов общественного интереса для проверки эффективности системы внутреннего контроля качества;</a:t>
            </a:r>
            <a:endParaRPr lang="en-US" dirty="0"/>
          </a:p>
          <a:p>
            <a:pPr marL="0" indent="0">
              <a:buNone/>
            </a:pPr>
            <a:r>
              <a:rPr lang="en-US" dirty="0" smtClean="0"/>
              <a:t>(</a:t>
            </a:r>
            <a:r>
              <a:rPr lang="en-US" dirty="0"/>
              <a:t>c</a:t>
            </a:r>
            <a:r>
              <a:rPr lang="en-US" dirty="0" smtClean="0"/>
              <a:t>) </a:t>
            </a:r>
            <a:r>
              <a:rPr lang="ru-RU" dirty="0" smtClean="0"/>
              <a:t>по итогам проверки в соответствии с подпунктами (</a:t>
            </a:r>
            <a:r>
              <a:rPr lang="en-US" dirty="0" smtClean="0"/>
              <a:t>a</a:t>
            </a:r>
            <a:r>
              <a:rPr lang="ru-RU" dirty="0" smtClean="0"/>
              <a:t>) и (</a:t>
            </a:r>
            <a:r>
              <a:rPr lang="en-US" dirty="0" smtClean="0"/>
              <a:t>b</a:t>
            </a:r>
            <a:r>
              <a:rPr lang="ru-RU" dirty="0" smtClean="0"/>
              <a:t>) настоящего пункта оценку содержания самого последнего годового отчета о прозрачности, опубликованного внешним аудитором или аудиторской компанией. </a:t>
            </a:r>
            <a:endParaRPr lang="en-US" dirty="0"/>
          </a:p>
          <a:p>
            <a:endParaRPr lang="en-US" dirty="0"/>
          </a:p>
          <a:p>
            <a:endParaRPr lang="en-US" dirty="0"/>
          </a:p>
        </p:txBody>
      </p:sp>
      <p:sp>
        <p:nvSpPr>
          <p:cNvPr id="3" name="Title 2"/>
          <p:cNvSpPr>
            <a:spLocks noGrp="1"/>
          </p:cNvSpPr>
          <p:nvPr>
            <p:ph type="title"/>
          </p:nvPr>
        </p:nvSpPr>
        <p:spPr/>
        <p:txBody>
          <a:bodyPr/>
          <a:lstStyle/>
          <a:p>
            <a:r>
              <a:rPr lang="ru-RU" dirty="0" smtClean="0"/>
              <a:t>Обязательный объем проверок</a:t>
            </a:r>
            <a:endParaRPr lang="en-US" dirty="0"/>
          </a:p>
        </p:txBody>
      </p:sp>
    </p:spTree>
    <p:extLst>
      <p:ext uri="{BB962C8B-B14F-4D97-AF65-F5344CB8AC3E}">
        <p14:creationId xmlns:p14="http://schemas.microsoft.com/office/powerpoint/2010/main" val="148514068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287963"/>
          </a:xfrm>
        </p:spPr>
        <p:txBody>
          <a:bodyPr>
            <a:normAutofit fontScale="47500" lnSpcReduction="20000"/>
          </a:bodyPr>
          <a:lstStyle/>
          <a:p>
            <a:pPr marL="0" indent="0">
              <a:buNone/>
            </a:pPr>
            <a:r>
              <a:rPr lang="ru-RU" sz="4000" dirty="0" smtClean="0"/>
              <a:t>Должен проводиться обзор как минимум следующих мер политики и процедур внутреннего контроля качества внешнего аудитора или аудиторской компании:</a:t>
            </a:r>
            <a:endParaRPr lang="en-US" sz="4000" dirty="0" smtClean="0"/>
          </a:p>
          <a:p>
            <a:pPr marL="0" indent="0">
              <a:buNone/>
            </a:pPr>
            <a:endParaRPr lang="en-US" sz="4000" dirty="0"/>
          </a:p>
          <a:p>
            <a:pPr marL="0" indent="0">
              <a:buNone/>
            </a:pPr>
            <a:r>
              <a:rPr lang="en-US" sz="4000" dirty="0" smtClean="0"/>
              <a:t>(</a:t>
            </a:r>
            <a:r>
              <a:rPr lang="en-US" sz="4000" dirty="0"/>
              <a:t>a</a:t>
            </a:r>
            <a:r>
              <a:rPr lang="en-US" sz="4000" dirty="0" smtClean="0"/>
              <a:t>) </a:t>
            </a:r>
            <a:r>
              <a:rPr lang="ru-RU" sz="4000" dirty="0" smtClean="0"/>
              <a:t>соблюдение внешним аудитором или аудиторской компанией применимых стандартов аудита и контроля качества и норм этики и независимости… а также соответствующими законами, нормативно-правовыми актами и административными положениями соответствующих государств-членов;</a:t>
            </a:r>
            <a:endParaRPr lang="en-US" sz="4000" dirty="0"/>
          </a:p>
          <a:p>
            <a:pPr marL="0" indent="0">
              <a:buNone/>
            </a:pPr>
            <a:r>
              <a:rPr lang="en-US" sz="4000" dirty="0" smtClean="0"/>
              <a:t>(</a:t>
            </a:r>
            <a:r>
              <a:rPr lang="en-US" sz="4000" dirty="0"/>
              <a:t>b</a:t>
            </a:r>
            <a:r>
              <a:rPr lang="en-US" sz="4000" dirty="0" smtClean="0"/>
              <a:t>) </a:t>
            </a:r>
            <a:r>
              <a:rPr lang="ru-RU" sz="4000" dirty="0" smtClean="0"/>
              <a:t>объем и качество используемых ресурсов, в частности соблюдение требований о непрерывном образовании, предусмотренных </a:t>
            </a:r>
            <a:r>
              <a:rPr lang="en-US" sz="4000" dirty="0" smtClean="0"/>
              <a:t>[</a:t>
            </a:r>
            <a:r>
              <a:rPr lang="ru-RU" sz="4000" dirty="0" smtClean="0"/>
              <a:t>Директивой 2006</a:t>
            </a:r>
            <a:r>
              <a:rPr lang="en-US" sz="4000" dirty="0" smtClean="0"/>
              <a:t> </a:t>
            </a:r>
            <a:r>
              <a:rPr lang="ru-RU" sz="4000" dirty="0" smtClean="0"/>
              <a:t>г.</a:t>
            </a:r>
            <a:r>
              <a:rPr lang="en-US" sz="4000" dirty="0" smtClean="0"/>
              <a:t>]</a:t>
            </a:r>
            <a:r>
              <a:rPr lang="ru-RU" sz="4000" dirty="0" smtClean="0"/>
              <a:t>.</a:t>
            </a:r>
            <a:endParaRPr lang="en-US" sz="4000" dirty="0"/>
          </a:p>
          <a:p>
            <a:pPr marL="0" indent="0">
              <a:buNone/>
            </a:pPr>
            <a:endParaRPr lang="en-US" sz="4000" dirty="0" smtClean="0"/>
          </a:p>
          <a:p>
            <a:pPr marL="0" indent="0">
              <a:buNone/>
            </a:pPr>
            <a:r>
              <a:rPr lang="ru-RU" sz="4000" dirty="0" smtClean="0"/>
              <a:t>В целях проверки соблюдения требований аудиторские файлы выбираются на основе анализа риска непроведения надлежащим образом обязательного аудита. </a:t>
            </a:r>
            <a:endParaRPr lang="en-US" sz="4000" dirty="0"/>
          </a:p>
          <a:p>
            <a:pPr marL="0" indent="0">
              <a:buNone/>
            </a:pPr>
            <a:endParaRPr lang="en-US" sz="4000" dirty="0" smtClean="0"/>
          </a:p>
          <a:p>
            <a:pPr marL="0" indent="0">
              <a:buNone/>
            </a:pPr>
            <a:r>
              <a:rPr lang="ru-RU" sz="4000" dirty="0" smtClean="0"/>
              <a:t>Кроме того, компетентные органы периодически проводят обзор методологий, применяемых внешними аудиторами и аудиторскими компаниями при проведении обязательного аудита.</a:t>
            </a:r>
            <a:endParaRPr lang="en-US" sz="4000" dirty="0"/>
          </a:p>
          <a:p>
            <a:endParaRPr lang="en-US" dirty="0"/>
          </a:p>
        </p:txBody>
      </p:sp>
      <p:sp>
        <p:nvSpPr>
          <p:cNvPr id="3" name="Title 2"/>
          <p:cNvSpPr>
            <a:spLocks noGrp="1"/>
          </p:cNvSpPr>
          <p:nvPr>
            <p:ph type="title"/>
          </p:nvPr>
        </p:nvSpPr>
        <p:spPr/>
        <p:txBody>
          <a:bodyPr>
            <a:normAutofit fontScale="90000"/>
          </a:bodyPr>
          <a:lstStyle/>
          <a:p>
            <a:r>
              <a:rPr lang="ru-RU" dirty="0" smtClean="0"/>
              <a:t>Обязательный обзор в ходе проверок</a:t>
            </a:r>
            <a:endParaRPr lang="en-US" dirty="0"/>
          </a:p>
        </p:txBody>
      </p:sp>
    </p:spTree>
    <p:extLst>
      <p:ext uri="{BB962C8B-B14F-4D97-AF65-F5344CB8AC3E}">
        <p14:creationId xmlns:p14="http://schemas.microsoft.com/office/powerpoint/2010/main" val="62962892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990600"/>
            <a:ext cx="8229600" cy="5072063"/>
          </a:xfrm>
        </p:spPr>
        <p:txBody>
          <a:bodyPr>
            <a:normAutofit fontScale="70000" lnSpcReduction="20000"/>
          </a:bodyPr>
          <a:lstStyle/>
          <a:p>
            <a:r>
              <a:rPr lang="ru-RU" dirty="0" smtClean="0"/>
              <a:t>Результаты и выводы проверок, на которых основываются рекомендации, в том числе результаты и выводы, касающиеся отчета о прозрачности, сообщаются проверяемому внешнему аудитору или аудиторской компании и обсуждаются с ними до окончательной доработки отчета о проверке. </a:t>
            </a:r>
            <a:endParaRPr lang="en-US" dirty="0"/>
          </a:p>
          <a:p>
            <a:endParaRPr lang="en-US" dirty="0"/>
          </a:p>
          <a:p>
            <a:r>
              <a:rPr lang="ru-RU" dirty="0" smtClean="0"/>
              <a:t>Рекомендации проверок выполняются проверяемым внешним аудитором или аудиторской компанией в разумные сроки, установленные компетентным органом. Такой срок не должен превышать двенадцати месяцев в случае рекомендаций по системе внутреннего контроля качества внешнего аудитора или аудиторской компании.</a:t>
            </a:r>
            <a:endParaRPr lang="en-US" dirty="0"/>
          </a:p>
          <a:p>
            <a:endParaRPr lang="en-US" dirty="0"/>
          </a:p>
          <a:p>
            <a:r>
              <a:rPr lang="ru-RU" dirty="0" smtClean="0"/>
              <a:t>Проверка должна стать предметом отчета, в котором должны содержаться основные выводы и рекомендации обзора обеспечения качества. </a:t>
            </a:r>
            <a:endParaRPr lang="en-US" dirty="0"/>
          </a:p>
          <a:p>
            <a:endParaRPr lang="en-US" dirty="0"/>
          </a:p>
        </p:txBody>
      </p:sp>
      <p:sp>
        <p:nvSpPr>
          <p:cNvPr id="3" name="Title 2"/>
          <p:cNvSpPr>
            <a:spLocks noGrp="1"/>
          </p:cNvSpPr>
          <p:nvPr>
            <p:ph type="title"/>
          </p:nvPr>
        </p:nvSpPr>
        <p:spPr/>
        <p:txBody>
          <a:bodyPr/>
          <a:lstStyle/>
          <a:p>
            <a:r>
              <a:rPr lang="ru-RU" dirty="0" smtClean="0"/>
              <a:t>Результаты проверки</a:t>
            </a:r>
            <a:endParaRPr lang="en-US" dirty="0"/>
          </a:p>
        </p:txBody>
      </p:sp>
    </p:spTree>
    <p:extLst>
      <p:ext uri="{BB962C8B-B14F-4D97-AF65-F5344CB8AC3E}">
        <p14:creationId xmlns:p14="http://schemas.microsoft.com/office/powerpoint/2010/main" val="423139838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762000"/>
            <a:ext cx="8610600" cy="5638800"/>
          </a:xfrm>
        </p:spPr>
        <p:txBody>
          <a:bodyPr>
            <a:normAutofit fontScale="47500" lnSpcReduction="20000"/>
          </a:bodyPr>
          <a:lstStyle/>
          <a:p>
            <a:pPr marL="0" indent="0">
              <a:buNone/>
            </a:pPr>
            <a:r>
              <a:rPr lang="ru-RU" sz="3800" dirty="0" smtClean="0"/>
              <a:t>При назначении инспекторов компетентный орган соблюдает следующие критерии:</a:t>
            </a:r>
            <a:endParaRPr lang="en-US" sz="3800" dirty="0" smtClean="0"/>
          </a:p>
          <a:p>
            <a:pPr marL="0" indent="0">
              <a:buNone/>
            </a:pPr>
            <a:endParaRPr lang="en-US" sz="3800" dirty="0"/>
          </a:p>
          <a:p>
            <a:pPr marL="0" indent="0">
              <a:buNone/>
            </a:pPr>
            <a:r>
              <a:rPr lang="en-US" sz="3800" dirty="0" smtClean="0"/>
              <a:t>(a) </a:t>
            </a:r>
            <a:r>
              <a:rPr lang="ru-RU" sz="3800" dirty="0" smtClean="0"/>
              <a:t>у инспекторов имеются надлежащее профессиональное образование и соответствующий опыт в области обязательного аудита и финансовой отчетности в комплексе с конкретной подготовкой в области обзоров обеспечения качества;</a:t>
            </a:r>
            <a:endParaRPr lang="en-US" sz="3800" dirty="0" smtClean="0"/>
          </a:p>
          <a:p>
            <a:pPr marL="0" indent="0">
              <a:buNone/>
            </a:pPr>
            <a:r>
              <a:rPr lang="en-US" sz="3800" dirty="0" smtClean="0"/>
              <a:t> </a:t>
            </a:r>
            <a:endParaRPr lang="en-US" sz="3800" dirty="0"/>
          </a:p>
          <a:p>
            <a:pPr marL="0" indent="0">
              <a:buNone/>
            </a:pPr>
            <a:r>
              <a:rPr lang="en-US" sz="3800" dirty="0" smtClean="0"/>
              <a:t>(b)</a:t>
            </a:r>
            <a:r>
              <a:rPr lang="ru-RU" sz="3800" dirty="0" smtClean="0"/>
              <a:t> лицу, которое является практикующим внешним аудитором или нанято внешним аудитором или аудиторской компанией или иным образом связано с ними, не разрешается действовать в качестве инспектора;</a:t>
            </a:r>
            <a:endParaRPr lang="en-US" sz="3800" dirty="0" smtClean="0"/>
          </a:p>
          <a:p>
            <a:pPr marL="0" indent="0">
              <a:buNone/>
            </a:pPr>
            <a:endParaRPr lang="en-US" sz="3800" dirty="0"/>
          </a:p>
          <a:p>
            <a:pPr marL="0" indent="0">
              <a:buNone/>
            </a:pPr>
            <a:r>
              <a:rPr lang="en-US" sz="3800" dirty="0" smtClean="0"/>
              <a:t>(</a:t>
            </a:r>
            <a:r>
              <a:rPr lang="en-US" sz="3800" dirty="0"/>
              <a:t>c</a:t>
            </a:r>
            <a:r>
              <a:rPr lang="en-US" sz="3800" dirty="0" smtClean="0"/>
              <a:t>) </a:t>
            </a:r>
            <a:r>
              <a:rPr lang="ru-RU" sz="3800" dirty="0" smtClean="0"/>
              <a:t>лицу не разрешается действовать в качестве инспектора при проведении проверки внешнего аудитора или аудиторской компании до тех пор, пока не пройдет как минимум три года с тех пор, как это лицо перестало быть партнером или сотрудником этого внешнего аудитора или этой аудиторской компании или быть иным образом связанным с этим внешним аудитором или аудиторской компанией;</a:t>
            </a:r>
            <a:endParaRPr lang="en-US" sz="3800" dirty="0" smtClean="0"/>
          </a:p>
          <a:p>
            <a:pPr marL="0" indent="0">
              <a:buNone/>
            </a:pPr>
            <a:endParaRPr lang="en-US" sz="3800" dirty="0" smtClean="0"/>
          </a:p>
          <a:p>
            <a:pPr marL="0" indent="0">
              <a:buNone/>
            </a:pPr>
            <a:r>
              <a:rPr lang="en-US" sz="3800" dirty="0" smtClean="0"/>
              <a:t>(d) </a:t>
            </a:r>
            <a:r>
              <a:rPr lang="ru-RU" sz="3800" dirty="0" smtClean="0"/>
              <a:t>инспекторы заявляют о том, что отсутствуют конфликты интересов между ними и внешним аудитором и аудиторской компанией, проверка которых будет проводиться. </a:t>
            </a:r>
            <a:endParaRPr lang="en-US" sz="3800" dirty="0" smtClean="0"/>
          </a:p>
          <a:p>
            <a:endParaRPr lang="en-US" dirty="0"/>
          </a:p>
        </p:txBody>
      </p:sp>
      <p:sp>
        <p:nvSpPr>
          <p:cNvPr id="3" name="Title 2"/>
          <p:cNvSpPr>
            <a:spLocks noGrp="1"/>
          </p:cNvSpPr>
          <p:nvPr>
            <p:ph type="title"/>
          </p:nvPr>
        </p:nvSpPr>
        <p:spPr>
          <a:xfrm>
            <a:off x="152400" y="0"/>
            <a:ext cx="6934630" cy="640478"/>
          </a:xfrm>
        </p:spPr>
        <p:txBody>
          <a:bodyPr/>
          <a:lstStyle/>
          <a:p>
            <a:r>
              <a:rPr lang="ru-RU" dirty="0" smtClean="0"/>
              <a:t>Инспекторы</a:t>
            </a:r>
            <a:r>
              <a:rPr lang="en-US" dirty="0" smtClean="0"/>
              <a:t>: </a:t>
            </a:r>
            <a:r>
              <a:rPr lang="ru-RU" dirty="0" smtClean="0"/>
              <a:t>квалификация</a:t>
            </a:r>
            <a:endParaRPr lang="en-US" dirty="0"/>
          </a:p>
        </p:txBody>
      </p:sp>
    </p:spTree>
    <p:extLst>
      <p:ext uri="{BB962C8B-B14F-4D97-AF65-F5344CB8AC3E}">
        <p14:creationId xmlns:p14="http://schemas.microsoft.com/office/powerpoint/2010/main" val="397167866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364163"/>
          </a:xfrm>
        </p:spPr>
        <p:txBody>
          <a:bodyPr>
            <a:normAutofit fontScale="85000" lnSpcReduction="20000"/>
          </a:bodyPr>
          <a:lstStyle/>
          <a:p>
            <a:pPr marL="0" indent="0">
              <a:buNone/>
            </a:pPr>
            <a:r>
              <a:rPr lang="ru-RU" dirty="0" smtClean="0"/>
              <a:t>Государства-члены гарантируют, что компетентным органам разрешается осуществлять их надзорные и следственные полномочия любым из следующих способов: </a:t>
            </a:r>
            <a:endParaRPr lang="en-US" dirty="0"/>
          </a:p>
          <a:p>
            <a:pPr marL="0" indent="0">
              <a:buNone/>
            </a:pPr>
            <a:r>
              <a:rPr lang="en-US" dirty="0" smtClean="0"/>
              <a:t>(a) </a:t>
            </a:r>
            <a:r>
              <a:rPr lang="ru-RU" dirty="0" smtClean="0"/>
              <a:t>напрямую</a:t>
            </a:r>
            <a:r>
              <a:rPr lang="en-US" dirty="0" smtClean="0"/>
              <a:t>;</a:t>
            </a:r>
            <a:endParaRPr lang="en-US" dirty="0"/>
          </a:p>
          <a:p>
            <a:pPr marL="0" indent="0">
              <a:buNone/>
            </a:pPr>
            <a:r>
              <a:rPr lang="en-US" dirty="0" smtClean="0"/>
              <a:t>(b) </a:t>
            </a:r>
            <a:r>
              <a:rPr lang="ru-RU" dirty="0" smtClean="0"/>
              <a:t>в сотрудничестве с другими органами;</a:t>
            </a:r>
            <a:endParaRPr lang="en-US" dirty="0"/>
          </a:p>
          <a:p>
            <a:pPr marL="0" indent="0">
              <a:buNone/>
            </a:pPr>
            <a:r>
              <a:rPr lang="en-US" dirty="0" smtClean="0"/>
              <a:t>(</a:t>
            </a:r>
            <a:r>
              <a:rPr lang="en-US" dirty="0"/>
              <a:t>c</a:t>
            </a:r>
            <a:r>
              <a:rPr lang="en-US" dirty="0" smtClean="0"/>
              <a:t>) </a:t>
            </a:r>
            <a:r>
              <a:rPr lang="ru-RU" dirty="0" smtClean="0"/>
              <a:t>путем обращения в компетентные судебные органы.</a:t>
            </a:r>
            <a:endParaRPr lang="en-US" dirty="0"/>
          </a:p>
          <a:p>
            <a:pPr marL="0" indent="0">
              <a:buNone/>
            </a:pPr>
            <a:endParaRPr lang="en-US" dirty="0" smtClean="0"/>
          </a:p>
          <a:p>
            <a:pPr marL="0" indent="0">
              <a:buNone/>
            </a:pPr>
            <a:r>
              <a:rPr lang="ru-RU" dirty="0" smtClean="0"/>
              <a:t>Надзорные и следственные полномочия компетентных органов осуществляются в полном соответствии с национальным законодательством и в частности с принципами уважения частной жизни и права на защиту.</a:t>
            </a:r>
            <a:endParaRPr lang="en-US" dirty="0"/>
          </a:p>
          <a:p>
            <a:endParaRPr lang="en-US" dirty="0"/>
          </a:p>
        </p:txBody>
      </p:sp>
      <p:sp>
        <p:nvSpPr>
          <p:cNvPr id="3" name="Title 2"/>
          <p:cNvSpPr>
            <a:spLocks noGrp="1"/>
          </p:cNvSpPr>
          <p:nvPr>
            <p:ph type="title"/>
          </p:nvPr>
        </p:nvSpPr>
        <p:spPr/>
        <p:txBody>
          <a:bodyPr>
            <a:normAutofit/>
          </a:bodyPr>
          <a:lstStyle/>
          <a:p>
            <a:r>
              <a:rPr lang="ru-RU" dirty="0" smtClean="0"/>
              <a:t>Расследования и дисциплина</a:t>
            </a:r>
            <a:endParaRPr lang="en-US" dirty="0"/>
          </a:p>
        </p:txBody>
      </p:sp>
    </p:spTree>
    <p:extLst>
      <p:ext uri="{BB962C8B-B14F-4D97-AF65-F5344CB8AC3E}">
        <p14:creationId xmlns:p14="http://schemas.microsoft.com/office/powerpoint/2010/main" val="5904116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364163"/>
          </a:xfrm>
        </p:spPr>
        <p:txBody>
          <a:bodyPr>
            <a:normAutofit fontScale="70000" lnSpcReduction="20000"/>
          </a:bodyPr>
          <a:lstStyle/>
          <a:p>
            <a:pPr marL="0" indent="0">
              <a:buNone/>
            </a:pPr>
            <a:r>
              <a:rPr lang="ru-RU" sz="3400" dirty="0" smtClean="0"/>
              <a:t>Государства-члены могут передавать или разрешить компетентным органам… передавать любые из функций, которые должны выполняться по настоящему Регламенту, другим органам или организациям, назначенным или иным образом уполномоченным по закону выполнять такие функции, </a:t>
            </a:r>
            <a:r>
              <a:rPr lang="ru-RU" sz="3400" b="1" dirty="0" smtClean="0"/>
              <a:t>кроме функций, связанных с</a:t>
            </a:r>
            <a:r>
              <a:rPr lang="ru-RU" sz="3400" dirty="0" smtClean="0"/>
              <a:t>:</a:t>
            </a:r>
            <a:endParaRPr lang="en-US" sz="3400" dirty="0" smtClean="0"/>
          </a:p>
          <a:p>
            <a:pPr marL="0" indent="0">
              <a:buNone/>
            </a:pPr>
            <a:endParaRPr lang="en-US" sz="3400" dirty="0"/>
          </a:p>
          <a:p>
            <a:pPr marL="0" indent="0">
              <a:buNone/>
            </a:pPr>
            <a:r>
              <a:rPr lang="en-US" sz="3400" dirty="0" smtClean="0"/>
              <a:t>(</a:t>
            </a:r>
            <a:r>
              <a:rPr lang="en-US" sz="3400" dirty="0"/>
              <a:t>a</a:t>
            </a:r>
            <a:r>
              <a:rPr lang="en-US" sz="3400" dirty="0" smtClean="0"/>
              <a:t>) </a:t>
            </a:r>
            <a:r>
              <a:rPr lang="ru-RU" sz="3400" dirty="0" smtClean="0"/>
              <a:t>системой обеспечения качества</a:t>
            </a:r>
            <a:r>
              <a:rPr lang="en-US" sz="3400" dirty="0" smtClean="0"/>
              <a:t>; </a:t>
            </a:r>
            <a:endParaRPr lang="en-US" sz="3400" dirty="0"/>
          </a:p>
          <a:p>
            <a:pPr marL="0" indent="0">
              <a:buNone/>
            </a:pPr>
            <a:r>
              <a:rPr lang="en-US" sz="3400" dirty="0" smtClean="0"/>
              <a:t>(</a:t>
            </a:r>
            <a:r>
              <a:rPr lang="en-US" sz="3400" dirty="0"/>
              <a:t>b</a:t>
            </a:r>
            <a:r>
              <a:rPr lang="en-US" sz="3400" dirty="0" smtClean="0"/>
              <a:t>) </a:t>
            </a:r>
            <a:r>
              <a:rPr lang="ru-RU" sz="3400" dirty="0" smtClean="0"/>
              <a:t>расследованиями… вытекающими из системы обеспечения качества или направления другого органа; и </a:t>
            </a:r>
            <a:endParaRPr lang="en-US" sz="3400" dirty="0"/>
          </a:p>
          <a:p>
            <a:pPr marL="0" indent="0">
              <a:buNone/>
            </a:pPr>
            <a:r>
              <a:rPr lang="en-US" sz="3400" dirty="0" smtClean="0"/>
              <a:t>(</a:t>
            </a:r>
            <a:r>
              <a:rPr lang="en-US" sz="3400" dirty="0"/>
              <a:t>c</a:t>
            </a:r>
            <a:r>
              <a:rPr lang="en-US" sz="3400" dirty="0" smtClean="0"/>
              <a:t>) </a:t>
            </a:r>
            <a:r>
              <a:rPr lang="ru-RU" sz="3400" dirty="0" smtClean="0"/>
              <a:t>взысканиями и мерами, указанными в главе </a:t>
            </a:r>
            <a:r>
              <a:rPr lang="en-US" sz="3400" dirty="0" smtClean="0"/>
              <a:t>VII </a:t>
            </a:r>
            <a:r>
              <a:rPr lang="ru-RU" sz="3400" dirty="0" smtClean="0"/>
              <a:t>Директивы 2006/43/ЕК, связанными с обзорами обеспечения качества и расследованием обязательного аудита субъектов общественного интереса. </a:t>
            </a:r>
            <a:endParaRPr lang="en-US" sz="3400" dirty="0"/>
          </a:p>
          <a:p>
            <a:pPr marL="0" indent="0">
              <a:buNone/>
            </a:pPr>
            <a:endParaRPr lang="en-US" dirty="0"/>
          </a:p>
          <a:p>
            <a:endParaRPr lang="en-US" dirty="0"/>
          </a:p>
        </p:txBody>
      </p:sp>
      <p:sp>
        <p:nvSpPr>
          <p:cNvPr id="3" name="Title 2"/>
          <p:cNvSpPr>
            <a:spLocks noGrp="1"/>
          </p:cNvSpPr>
          <p:nvPr>
            <p:ph type="title"/>
          </p:nvPr>
        </p:nvSpPr>
        <p:spPr/>
        <p:txBody>
          <a:bodyPr/>
          <a:lstStyle/>
          <a:p>
            <a:r>
              <a:rPr lang="ru-RU" dirty="0" smtClean="0"/>
              <a:t>Ограничения на передачу функций</a:t>
            </a:r>
            <a:endParaRPr lang="en-US" dirty="0"/>
          </a:p>
        </p:txBody>
      </p:sp>
    </p:spTree>
    <p:extLst>
      <p:ext uri="{BB962C8B-B14F-4D97-AF65-F5344CB8AC3E}">
        <p14:creationId xmlns:p14="http://schemas.microsoft.com/office/powerpoint/2010/main" val="205044941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762000"/>
            <a:ext cx="8686800" cy="5791200"/>
          </a:xfrm>
        </p:spPr>
        <p:txBody>
          <a:bodyPr>
            <a:normAutofit fontScale="70000" lnSpcReduction="20000"/>
          </a:bodyPr>
          <a:lstStyle/>
          <a:p>
            <a:pPr marL="0" indent="0">
              <a:buNone/>
            </a:pPr>
            <a:r>
              <a:rPr lang="ru-RU" dirty="0" smtClean="0"/>
              <a:t>Компетентные органы должны быть прозрачными и должны публиковать как минимум следующее:</a:t>
            </a:r>
            <a:endParaRPr lang="en-US" dirty="0"/>
          </a:p>
          <a:p>
            <a:pPr marL="0" indent="0">
              <a:buNone/>
            </a:pPr>
            <a:r>
              <a:rPr lang="en-US" dirty="0" smtClean="0"/>
              <a:t>(</a:t>
            </a:r>
            <a:r>
              <a:rPr lang="en-US" dirty="0"/>
              <a:t>a</a:t>
            </a:r>
            <a:r>
              <a:rPr lang="en-US" dirty="0" smtClean="0"/>
              <a:t>) </a:t>
            </a:r>
            <a:r>
              <a:rPr lang="ru-RU" dirty="0" smtClean="0"/>
              <a:t>годовые отчеты о деятельности в части их функций, предусмотренных настоящим Регламентом;</a:t>
            </a:r>
            <a:endParaRPr lang="en-US" dirty="0"/>
          </a:p>
          <a:p>
            <a:pPr marL="0" indent="0">
              <a:buNone/>
            </a:pPr>
            <a:r>
              <a:rPr lang="en-US" dirty="0" smtClean="0"/>
              <a:t>(</a:t>
            </a:r>
            <a:r>
              <a:rPr lang="en-US" dirty="0"/>
              <a:t>b</a:t>
            </a:r>
            <a:r>
              <a:rPr lang="en-US" dirty="0" smtClean="0"/>
              <a:t>)</a:t>
            </a:r>
            <a:r>
              <a:rPr lang="ru-RU" dirty="0" smtClean="0"/>
              <a:t> годовые программы работ, в части их функций, предусмотренных настоящим Регламентом;</a:t>
            </a:r>
            <a:endParaRPr lang="en-US" dirty="0"/>
          </a:p>
          <a:p>
            <a:pPr marL="0" indent="0">
              <a:buNone/>
            </a:pPr>
            <a:r>
              <a:rPr lang="en-US" dirty="0" smtClean="0"/>
              <a:t>(</a:t>
            </a:r>
            <a:r>
              <a:rPr lang="en-US" dirty="0"/>
              <a:t>c</a:t>
            </a:r>
            <a:r>
              <a:rPr lang="en-US" dirty="0" smtClean="0"/>
              <a:t>) </a:t>
            </a:r>
            <a:r>
              <a:rPr lang="ru-RU" dirty="0" smtClean="0"/>
              <a:t>отчет об общих результатах системы обеспечения качества на годовой основе. Этот отчет должен включать в себя сведения о данных рекомендациях, оценке выполнения рекомендаций, предпринятых надзорных мерах и наложенных взысканиях. Кроме того, он должен включать в себя количественную информацию и другие ключевые сведения о результативности в части финансовых ресурсов и укомплектования штатов и эффективности и действенности системы обеспечения качества;</a:t>
            </a:r>
            <a:endParaRPr lang="en-US" dirty="0"/>
          </a:p>
          <a:p>
            <a:pPr marL="0" indent="0">
              <a:buNone/>
            </a:pPr>
            <a:r>
              <a:rPr lang="en-US" dirty="0" smtClean="0"/>
              <a:t>(d) </a:t>
            </a:r>
            <a:r>
              <a:rPr lang="ru-RU" dirty="0" smtClean="0"/>
              <a:t>агрегированные сведения о результатах и выводах проверок... Государства-члены могут требовать опубликования этих результатов и выводов отдельных проверок.</a:t>
            </a:r>
            <a:endParaRPr lang="en-US" dirty="0"/>
          </a:p>
          <a:p>
            <a:pPr marL="0" indent="0">
              <a:buNone/>
            </a:pPr>
            <a:endParaRPr lang="en-US" dirty="0"/>
          </a:p>
          <a:p>
            <a:endParaRPr lang="en-US" dirty="0"/>
          </a:p>
        </p:txBody>
      </p:sp>
      <p:sp>
        <p:nvSpPr>
          <p:cNvPr id="3" name="Title 2"/>
          <p:cNvSpPr>
            <a:spLocks noGrp="1"/>
          </p:cNvSpPr>
          <p:nvPr>
            <p:ph type="title"/>
          </p:nvPr>
        </p:nvSpPr>
        <p:spPr/>
        <p:txBody>
          <a:bodyPr>
            <a:noAutofit/>
          </a:bodyPr>
          <a:lstStyle/>
          <a:p>
            <a:r>
              <a:rPr lang="ru-RU" sz="2500" dirty="0" smtClean="0"/>
              <a:t>Представление отчетности компетентному органу</a:t>
            </a:r>
            <a:endParaRPr lang="en-US" sz="2500" dirty="0"/>
          </a:p>
        </p:txBody>
      </p:sp>
    </p:spTree>
    <p:extLst>
      <p:ext uri="{BB962C8B-B14F-4D97-AF65-F5344CB8AC3E}">
        <p14:creationId xmlns:p14="http://schemas.microsoft.com/office/powerpoint/2010/main" val="26658348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364163"/>
          </a:xfrm>
        </p:spPr>
        <p:txBody>
          <a:bodyPr>
            <a:normAutofit lnSpcReduction="10000"/>
          </a:bodyPr>
          <a:lstStyle/>
          <a:p>
            <a:r>
              <a:rPr lang="ru-RU" dirty="0" smtClean="0"/>
              <a:t>По Регламенту компетентные органы государств-членов обязаны сотрудничать при проведении проверок на местах, обзоров по обеспечению качества и расследований.</a:t>
            </a:r>
            <a:endParaRPr lang="en-US" dirty="0" smtClean="0"/>
          </a:p>
          <a:p>
            <a:pPr marL="0" indent="0">
              <a:buNone/>
            </a:pPr>
            <a:endParaRPr lang="en-US" dirty="0" smtClean="0"/>
          </a:p>
          <a:p>
            <a:r>
              <a:rPr lang="ru-RU" dirty="0" smtClean="0"/>
              <a:t>Создается новый орган – Комитет европейских надзорных организаций в области аудита – для координации сотрудничества и обмена информацией этими органами.</a:t>
            </a:r>
            <a:endParaRPr lang="en-US" dirty="0"/>
          </a:p>
        </p:txBody>
      </p:sp>
      <p:sp>
        <p:nvSpPr>
          <p:cNvPr id="3" name="Title 2"/>
          <p:cNvSpPr>
            <a:spLocks noGrp="1"/>
          </p:cNvSpPr>
          <p:nvPr>
            <p:ph type="title"/>
          </p:nvPr>
        </p:nvSpPr>
        <p:spPr/>
        <p:txBody>
          <a:bodyPr>
            <a:normAutofit fontScale="90000"/>
          </a:bodyPr>
          <a:lstStyle/>
          <a:p>
            <a:r>
              <a:rPr lang="ru-RU" dirty="0" smtClean="0"/>
              <a:t>Сотрудничество компетентных органов</a:t>
            </a:r>
            <a:endParaRPr lang="en-US" dirty="0"/>
          </a:p>
        </p:txBody>
      </p:sp>
    </p:spTree>
    <p:extLst>
      <p:ext uri="{BB962C8B-B14F-4D97-AF65-F5344CB8AC3E}">
        <p14:creationId xmlns:p14="http://schemas.microsoft.com/office/powerpoint/2010/main" val="16918102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u-RU" dirty="0" smtClean="0"/>
              <a:t>Спасибо</a:t>
            </a:r>
            <a:r>
              <a:rPr lang="en-US" dirty="0" smtClean="0"/>
              <a:t> – </a:t>
            </a:r>
            <a:r>
              <a:rPr lang="ru-RU" dirty="0" smtClean="0"/>
              <a:t>обсудим это</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791200"/>
          </a:xfrm>
        </p:spPr>
        <p:txBody>
          <a:bodyPr>
            <a:noAutofit/>
          </a:bodyPr>
          <a:lstStyle/>
          <a:p>
            <a:pPr marL="0" indent="0">
              <a:buNone/>
            </a:pPr>
            <a:r>
              <a:rPr lang="ru-RU" sz="2700" dirty="0" smtClean="0"/>
              <a:t>«Важно установить детальные правила, с тем чтобы обязательный аудит субъектов общественного интереса был аудитом соответствующего качества и проводился внешними аудиторами и аудиторскими компаниями, в отношении которых действуют жесткие требования. Добросовестность, независимость, объективность, ответственность, прозрачность и надежность внешних аудиторов и аудиторских компаний, осуществляющих обязательный аудит субъектов общественного интереса, должны повышаться за счет единого подхода к его регулированию…»</a:t>
            </a:r>
            <a:endParaRPr lang="en-US" sz="2700" dirty="0"/>
          </a:p>
        </p:txBody>
      </p:sp>
      <p:sp>
        <p:nvSpPr>
          <p:cNvPr id="3" name="Title 2"/>
          <p:cNvSpPr>
            <a:spLocks noGrp="1"/>
          </p:cNvSpPr>
          <p:nvPr>
            <p:ph type="title"/>
          </p:nvPr>
        </p:nvSpPr>
        <p:spPr/>
        <p:txBody>
          <a:bodyPr>
            <a:noAutofit/>
          </a:bodyPr>
          <a:lstStyle/>
          <a:p>
            <a:r>
              <a:rPr lang="ru-RU" sz="2400" dirty="0" smtClean="0"/>
              <a:t>Почему новый Регламент считается необходимым</a:t>
            </a:r>
            <a:endParaRPr lang="en-US" sz="2400" dirty="0"/>
          </a:p>
        </p:txBody>
      </p:sp>
    </p:spTree>
    <p:extLst>
      <p:ext uri="{BB962C8B-B14F-4D97-AF65-F5344CB8AC3E}">
        <p14:creationId xmlns:p14="http://schemas.microsoft.com/office/powerpoint/2010/main" val="15531869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itel 2"/>
          <p:cNvSpPr>
            <a:spLocks noGrp="1"/>
          </p:cNvSpPr>
          <p:nvPr>
            <p:ph type="title"/>
          </p:nvPr>
        </p:nvSpPr>
        <p:spPr>
          <a:xfrm>
            <a:off x="151970" y="-50800"/>
            <a:ext cx="9106330" cy="640478"/>
          </a:xfrm>
        </p:spPr>
        <p:txBody>
          <a:bodyPr>
            <a:noAutofit/>
          </a:bodyPr>
          <a:lstStyle/>
          <a:p>
            <a:r>
              <a:rPr lang="ru-RU" b="1" dirty="0" smtClean="0">
                <a:latin typeface="Arial" pitchFamily="34" charset="0"/>
                <a:cs typeface="Arial" pitchFamily="34" charset="0"/>
              </a:rPr>
              <a:t>Какова структура Регламента</a:t>
            </a:r>
            <a:r>
              <a:rPr lang="en-US" b="1" dirty="0" smtClean="0">
                <a:latin typeface="Arial" pitchFamily="34" charset="0"/>
                <a:cs typeface="Arial" pitchFamily="34" charset="0"/>
              </a:rPr>
              <a:t>? </a:t>
            </a:r>
          </a:p>
        </p:txBody>
      </p:sp>
      <p:sp>
        <p:nvSpPr>
          <p:cNvPr id="38" name="Slide Number Placeholder 1"/>
          <p:cNvSpPr>
            <a:spLocks noGrp="1"/>
          </p:cNvSpPr>
          <p:nvPr>
            <p:ph type="sldNum" sz="quarter" idx="10"/>
          </p:nvPr>
        </p:nvSpPr>
        <p:spPr>
          <a:xfrm>
            <a:off x="8524875" y="6413500"/>
            <a:ext cx="542925" cy="365125"/>
          </a:xfrm>
          <a:prstGeom prst="rect">
            <a:avLst/>
          </a:prstGeom>
        </p:spPr>
        <p:txBody>
          <a:bodyPr/>
          <a:lstStyle/>
          <a:p>
            <a:fld id="{B131813F-E8C9-C041-A3BC-5D57C9CB1EBA}" type="slidenum">
              <a:rPr lang="de-DE" smtClean="0">
                <a:solidFill>
                  <a:prstClr val="white">
                    <a:lumMod val="50000"/>
                  </a:prstClr>
                </a:solidFill>
                <a:latin typeface="Arial" pitchFamily="34" charset="0"/>
                <a:cs typeface="Arial" pitchFamily="34" charset="0"/>
              </a:rPr>
              <a:pPr/>
              <a:t>6</a:t>
            </a:fld>
            <a:endParaRPr lang="de-DE" dirty="0">
              <a:solidFill>
                <a:prstClr val="white">
                  <a:lumMod val="50000"/>
                </a:prstClr>
              </a:solidFill>
              <a:latin typeface="Arial" pitchFamily="34" charset="0"/>
              <a:cs typeface="Arial" pitchFamily="34" charset="0"/>
            </a:endParaRPr>
          </a:p>
        </p:txBody>
      </p:sp>
      <p:sp>
        <p:nvSpPr>
          <p:cNvPr id="11" name="Slide Number Placeholder 1"/>
          <p:cNvSpPr txBox="1">
            <a:spLocks/>
          </p:cNvSpPr>
          <p:nvPr/>
        </p:nvSpPr>
        <p:spPr>
          <a:xfrm>
            <a:off x="2462212" y="520700"/>
            <a:ext cx="542925" cy="365125"/>
          </a:xfrm>
          <a:prstGeom prst="rect">
            <a:avLst/>
          </a:prstGeom>
        </p:spPr>
        <p:txBody>
          <a:bodyPr vert="horz" lIns="91440" tIns="45720" rIns="91440" bIns="45720" rtlCol="0" anchor="ctr"/>
          <a:lstStyle>
            <a:defPPr>
              <a:defRPr lang="de-DE"/>
            </a:defPPr>
            <a:lvl1pPr algn="r" defTabSz="457200" rtl="0" fontAlgn="auto">
              <a:spcBef>
                <a:spcPts val="0"/>
              </a:spcBef>
              <a:spcAft>
                <a:spcPts val="0"/>
              </a:spcAft>
              <a:defRPr sz="1600" kern="1200">
                <a:solidFill>
                  <a:srgbClr val="86878B"/>
                </a:solidFill>
                <a:latin typeface="Arial"/>
                <a:ea typeface="+mn-ea"/>
                <a:cs typeface="Arial"/>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endParaRPr lang="de-DE" dirty="0">
              <a:solidFill>
                <a:srgbClr val="C00000"/>
              </a:solidFill>
              <a:latin typeface="Arial" pitchFamily="34" charset="0"/>
              <a:cs typeface="Arial" pitchFamily="34" charset="0"/>
            </a:endParaRPr>
          </a:p>
        </p:txBody>
      </p:sp>
      <p:sp>
        <p:nvSpPr>
          <p:cNvPr id="19" name="Rectangle 18"/>
          <p:cNvSpPr/>
          <p:nvPr/>
        </p:nvSpPr>
        <p:spPr>
          <a:xfrm>
            <a:off x="720726" y="1244196"/>
            <a:ext cx="7569834" cy="73274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latin typeface="Arial" pitchFamily="34" charset="0"/>
              <a:cs typeface="Arial" pitchFamily="34" charset="0"/>
            </a:endParaRPr>
          </a:p>
        </p:txBody>
      </p:sp>
      <p:sp>
        <p:nvSpPr>
          <p:cNvPr id="20" name="Rectangle 19"/>
          <p:cNvSpPr/>
          <p:nvPr/>
        </p:nvSpPr>
        <p:spPr>
          <a:xfrm>
            <a:off x="762000" y="3216312"/>
            <a:ext cx="7677150" cy="927743"/>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latin typeface="Arial" pitchFamily="34" charset="0"/>
              <a:cs typeface="Arial" pitchFamily="34" charset="0"/>
            </a:endParaRPr>
          </a:p>
        </p:txBody>
      </p:sp>
      <p:sp>
        <p:nvSpPr>
          <p:cNvPr id="21" name="Rectangle 20"/>
          <p:cNvSpPr/>
          <p:nvPr/>
        </p:nvSpPr>
        <p:spPr>
          <a:xfrm>
            <a:off x="762000" y="4328725"/>
            <a:ext cx="7677150" cy="881450"/>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latin typeface="Arial" pitchFamily="34" charset="0"/>
              <a:cs typeface="Arial" pitchFamily="34" charset="0"/>
            </a:endParaRPr>
          </a:p>
        </p:txBody>
      </p:sp>
      <p:sp>
        <p:nvSpPr>
          <p:cNvPr id="22" name="TextBox 21"/>
          <p:cNvSpPr txBox="1"/>
          <p:nvPr/>
        </p:nvSpPr>
        <p:spPr>
          <a:xfrm>
            <a:off x="3429000" y="1143000"/>
            <a:ext cx="3124200" cy="923330"/>
          </a:xfrm>
          <a:prstGeom prst="rect">
            <a:avLst/>
          </a:prstGeom>
          <a:noFill/>
        </p:spPr>
        <p:txBody>
          <a:bodyPr wrap="square" rtlCol="0">
            <a:spAutoFit/>
          </a:bodyPr>
          <a:lstStyle/>
          <a:p>
            <a:pPr defTabSz="457200" fontAlgn="base">
              <a:spcBef>
                <a:spcPct val="0"/>
              </a:spcBef>
              <a:spcAft>
                <a:spcPct val="0"/>
              </a:spcAft>
            </a:pPr>
            <a:r>
              <a:rPr lang="ru-RU" b="1" dirty="0" smtClean="0">
                <a:solidFill>
                  <a:srgbClr val="002060"/>
                </a:solidFill>
                <a:latin typeface="Arial" pitchFamily="34" charset="0"/>
                <a:cs typeface="Arial" pitchFamily="34" charset="0"/>
              </a:rPr>
              <a:t>Наем аудиторов, платежи и независимость аудитора</a:t>
            </a:r>
            <a:endParaRPr lang="en-US" b="1" dirty="0">
              <a:solidFill>
                <a:srgbClr val="002060"/>
              </a:solidFill>
              <a:latin typeface="Arial" pitchFamily="34" charset="0"/>
              <a:cs typeface="Arial" pitchFamily="34" charset="0"/>
            </a:endParaRPr>
          </a:p>
        </p:txBody>
      </p:sp>
      <p:sp>
        <p:nvSpPr>
          <p:cNvPr id="23" name="TextBox 22"/>
          <p:cNvSpPr txBox="1"/>
          <p:nvPr/>
        </p:nvSpPr>
        <p:spPr>
          <a:xfrm>
            <a:off x="3429000" y="3322656"/>
            <a:ext cx="3095434" cy="646331"/>
          </a:xfrm>
          <a:prstGeom prst="rect">
            <a:avLst/>
          </a:prstGeom>
          <a:noFill/>
        </p:spPr>
        <p:txBody>
          <a:bodyPr wrap="square" rtlCol="0">
            <a:spAutoFit/>
          </a:bodyPr>
          <a:lstStyle/>
          <a:p>
            <a:pPr defTabSz="457200" fontAlgn="base">
              <a:spcBef>
                <a:spcPct val="0"/>
              </a:spcBef>
              <a:spcAft>
                <a:spcPct val="0"/>
              </a:spcAft>
            </a:pPr>
            <a:r>
              <a:rPr lang="en-US" b="1" dirty="0" smtClean="0">
                <a:solidFill>
                  <a:srgbClr val="002060"/>
                </a:solidFill>
                <a:latin typeface="Arial" pitchFamily="34" charset="0"/>
                <a:cs typeface="Arial" pitchFamily="34" charset="0"/>
              </a:rPr>
              <a:t> </a:t>
            </a:r>
            <a:r>
              <a:rPr lang="ru-RU" b="1" dirty="0" smtClean="0">
                <a:solidFill>
                  <a:srgbClr val="002060"/>
                </a:solidFill>
                <a:latin typeface="Arial" pitchFamily="34" charset="0"/>
                <a:cs typeface="Arial" pitchFamily="34" charset="0"/>
              </a:rPr>
              <a:t>Представление отчетности аудитором</a:t>
            </a:r>
            <a:endParaRPr lang="en-US" b="1" dirty="0">
              <a:solidFill>
                <a:srgbClr val="002060"/>
              </a:solidFill>
              <a:latin typeface="Arial" pitchFamily="34" charset="0"/>
              <a:cs typeface="Arial" pitchFamily="34" charset="0"/>
            </a:endParaRPr>
          </a:p>
        </p:txBody>
      </p:sp>
      <p:sp>
        <p:nvSpPr>
          <p:cNvPr id="24" name="TextBox 23"/>
          <p:cNvSpPr txBox="1"/>
          <p:nvPr/>
        </p:nvSpPr>
        <p:spPr>
          <a:xfrm>
            <a:off x="3581400" y="4267200"/>
            <a:ext cx="3124198" cy="923330"/>
          </a:xfrm>
          <a:prstGeom prst="rect">
            <a:avLst/>
          </a:prstGeom>
          <a:noFill/>
        </p:spPr>
        <p:txBody>
          <a:bodyPr wrap="square" rtlCol="0">
            <a:spAutoFit/>
          </a:bodyPr>
          <a:lstStyle/>
          <a:p>
            <a:pPr defTabSz="457200" fontAlgn="base">
              <a:spcBef>
                <a:spcPct val="0"/>
              </a:spcBef>
              <a:spcAft>
                <a:spcPct val="0"/>
              </a:spcAft>
            </a:pPr>
            <a:r>
              <a:rPr lang="ru-RU" b="1" dirty="0" smtClean="0">
                <a:solidFill>
                  <a:srgbClr val="002060"/>
                </a:solidFill>
                <a:latin typeface="Arial" pitchFamily="34" charset="0"/>
                <a:cs typeface="Arial" pitchFamily="34" charset="0"/>
              </a:rPr>
              <a:t>Полномочия</a:t>
            </a:r>
            <a:r>
              <a:rPr lang="en-US" b="1" dirty="0" smtClean="0">
                <a:solidFill>
                  <a:srgbClr val="002060"/>
                </a:solidFill>
                <a:latin typeface="Arial" pitchFamily="34" charset="0"/>
                <a:cs typeface="Arial" pitchFamily="34" charset="0"/>
              </a:rPr>
              <a:t>/</a:t>
            </a:r>
            <a:r>
              <a:rPr lang="ru-RU" b="1" dirty="0" smtClean="0">
                <a:solidFill>
                  <a:srgbClr val="002060"/>
                </a:solidFill>
                <a:latin typeface="Arial" pitchFamily="34" charset="0"/>
                <a:cs typeface="Arial" pitchFamily="34" charset="0"/>
              </a:rPr>
              <a:t>функции государственного надзора</a:t>
            </a:r>
            <a:endParaRPr lang="en-US" b="1" dirty="0">
              <a:solidFill>
                <a:srgbClr val="002060"/>
              </a:solidFill>
              <a:latin typeface="Arial" pitchFamily="34" charset="0"/>
              <a:cs typeface="Arial" pitchFamily="34" charset="0"/>
            </a:endParaRPr>
          </a:p>
        </p:txBody>
      </p:sp>
      <p:sp>
        <p:nvSpPr>
          <p:cNvPr id="25" name="Rectangle 24"/>
          <p:cNvSpPr/>
          <p:nvPr/>
        </p:nvSpPr>
        <p:spPr>
          <a:xfrm>
            <a:off x="720726" y="1061171"/>
            <a:ext cx="1742058" cy="4168055"/>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vert="horz" rtlCol="0" anchor="ctr"/>
          <a:lstStyle/>
          <a:p>
            <a:pPr algn="ctr" defTabSz="457200" fontAlgn="base">
              <a:spcBef>
                <a:spcPct val="0"/>
              </a:spcBef>
              <a:spcAft>
                <a:spcPct val="0"/>
              </a:spcAft>
            </a:pPr>
            <a:r>
              <a:rPr lang="ru-RU" b="1" dirty="0" smtClean="0">
                <a:solidFill>
                  <a:prstClr val="white"/>
                </a:solidFill>
                <a:latin typeface="Arial" pitchFamily="34" charset="0"/>
                <a:cs typeface="Arial" pitchFamily="34" charset="0"/>
              </a:rPr>
              <a:t>Требования и указания для аудиторов, субъектов обществен-ного интереса, аудиторских комитетов</a:t>
            </a:r>
            <a:endParaRPr lang="en-US" b="1" dirty="0">
              <a:solidFill>
                <a:prstClr val="white"/>
              </a:solidFill>
              <a:latin typeface="Arial" pitchFamily="34" charset="0"/>
              <a:cs typeface="Arial" pitchFamily="34" charset="0"/>
            </a:endParaRPr>
          </a:p>
        </p:txBody>
      </p:sp>
      <p:sp>
        <p:nvSpPr>
          <p:cNvPr id="26" name="Rectangle 25"/>
          <p:cNvSpPr/>
          <p:nvPr/>
        </p:nvSpPr>
        <p:spPr>
          <a:xfrm>
            <a:off x="6705599" y="1042122"/>
            <a:ext cx="1793875" cy="4168054"/>
          </a:xfrm>
          <a:prstGeom prst="rect">
            <a:avLst/>
          </a:prstGeom>
          <a:solidFill>
            <a:srgbClr val="FD9A49"/>
          </a:solidFill>
          <a:ln>
            <a:noFill/>
          </a:ln>
          <a:effectLst/>
        </p:spPr>
        <p:style>
          <a:lnRef idx="1">
            <a:schemeClr val="accent1"/>
          </a:lnRef>
          <a:fillRef idx="3">
            <a:schemeClr val="accent1"/>
          </a:fillRef>
          <a:effectRef idx="2">
            <a:schemeClr val="accent1"/>
          </a:effectRef>
          <a:fontRef idx="minor">
            <a:schemeClr val="lt1"/>
          </a:fontRef>
        </p:style>
        <p:txBody>
          <a:bodyPr vert="horz" rtlCol="0" anchor="ctr"/>
          <a:lstStyle/>
          <a:p>
            <a:pPr algn="ctr" defTabSz="457200" fontAlgn="base">
              <a:spcBef>
                <a:spcPct val="0"/>
              </a:spcBef>
              <a:spcAft>
                <a:spcPct val="0"/>
              </a:spcAft>
            </a:pPr>
            <a:r>
              <a:rPr lang="ru-RU" b="1" dirty="0" smtClean="0">
                <a:solidFill>
                  <a:prstClr val="white"/>
                </a:solidFill>
                <a:latin typeface="Arial" pitchFamily="34" charset="0"/>
                <a:cs typeface="Arial" pitchFamily="34" charset="0"/>
              </a:rPr>
              <a:t>Требования и указания относительно государс-твенного надзора за аудиторской деятель-ностью</a:t>
            </a:r>
            <a:endParaRPr lang="en-US" b="1" dirty="0">
              <a:solidFill>
                <a:schemeClr val="bg1"/>
              </a:solidFill>
              <a:latin typeface="Arial" pitchFamily="34" charset="0"/>
              <a:cs typeface="Arial" pitchFamily="34" charset="0"/>
            </a:endParaRPr>
          </a:p>
        </p:txBody>
      </p:sp>
      <p:sp>
        <p:nvSpPr>
          <p:cNvPr id="31" name="Oval 30"/>
          <p:cNvSpPr>
            <a:spLocks noChangeAspect="1"/>
          </p:cNvSpPr>
          <p:nvPr/>
        </p:nvSpPr>
        <p:spPr>
          <a:xfrm>
            <a:off x="2826506" y="3429000"/>
            <a:ext cx="465333" cy="433644"/>
          </a:xfrm>
          <a:prstGeom prst="ellipse">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r>
              <a:rPr lang="en-US" dirty="0" smtClean="0">
                <a:solidFill>
                  <a:prstClr val="white"/>
                </a:solidFill>
                <a:latin typeface="Arial" pitchFamily="34" charset="0"/>
                <a:cs typeface="Arial" pitchFamily="34" charset="0"/>
              </a:rPr>
              <a:t>3</a:t>
            </a:r>
            <a:endParaRPr lang="en-US" dirty="0">
              <a:solidFill>
                <a:prstClr val="white"/>
              </a:solidFill>
              <a:latin typeface="Arial" pitchFamily="34" charset="0"/>
              <a:cs typeface="Arial" pitchFamily="34" charset="0"/>
            </a:endParaRPr>
          </a:p>
        </p:txBody>
      </p:sp>
      <p:sp>
        <p:nvSpPr>
          <p:cNvPr id="32" name="Oval 31"/>
          <p:cNvSpPr>
            <a:spLocks noChangeAspect="1"/>
          </p:cNvSpPr>
          <p:nvPr/>
        </p:nvSpPr>
        <p:spPr>
          <a:xfrm>
            <a:off x="2826507" y="4511545"/>
            <a:ext cx="465327" cy="441455"/>
          </a:xfrm>
          <a:prstGeom prst="ellipse">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r>
              <a:rPr lang="en-US" dirty="0" smtClean="0">
                <a:solidFill>
                  <a:prstClr val="white"/>
                </a:solidFill>
                <a:latin typeface="Arial" pitchFamily="34" charset="0"/>
                <a:cs typeface="Arial" pitchFamily="34" charset="0"/>
              </a:rPr>
              <a:t>4</a:t>
            </a:r>
            <a:endParaRPr lang="en-US" dirty="0">
              <a:solidFill>
                <a:prstClr val="white"/>
              </a:solidFill>
              <a:latin typeface="Arial" pitchFamily="34" charset="0"/>
              <a:cs typeface="Arial" pitchFamily="34" charset="0"/>
            </a:endParaRPr>
          </a:p>
        </p:txBody>
      </p:sp>
      <p:pic>
        <p:nvPicPr>
          <p:cNvPr id="3" name="Picture 2"/>
          <p:cNvPicPr>
            <a:picLocks noChangeAspect="1" noChangeArrowheads="1"/>
          </p:cNvPicPr>
          <p:nvPr/>
        </p:nvPicPr>
        <p:blipFill>
          <a:blip r:embed="rId3"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462211" y="2162536"/>
            <a:ext cx="4243388" cy="96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Oval 27"/>
          <p:cNvSpPr>
            <a:spLocks noChangeAspect="1"/>
          </p:cNvSpPr>
          <p:nvPr/>
        </p:nvSpPr>
        <p:spPr>
          <a:xfrm>
            <a:off x="2733674" y="1330605"/>
            <a:ext cx="558159" cy="520936"/>
          </a:xfrm>
          <a:prstGeom prst="ellipse">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r>
              <a:rPr lang="en-US" dirty="0" smtClean="0">
                <a:solidFill>
                  <a:prstClr val="white"/>
                </a:solidFill>
                <a:latin typeface="Arial" pitchFamily="34" charset="0"/>
                <a:cs typeface="Arial" pitchFamily="34" charset="0"/>
              </a:rPr>
              <a:t>1</a:t>
            </a:r>
            <a:endParaRPr lang="en-US" dirty="0">
              <a:solidFill>
                <a:prstClr val="white"/>
              </a:solidFill>
              <a:latin typeface="Arial" pitchFamily="34" charset="0"/>
              <a:cs typeface="Arial" pitchFamily="34" charset="0"/>
            </a:endParaRPr>
          </a:p>
        </p:txBody>
      </p:sp>
      <p:sp>
        <p:nvSpPr>
          <p:cNvPr id="29" name="Oval 28"/>
          <p:cNvSpPr>
            <a:spLocks noChangeAspect="1"/>
          </p:cNvSpPr>
          <p:nvPr/>
        </p:nvSpPr>
        <p:spPr>
          <a:xfrm flipH="1">
            <a:off x="2792729" y="2286000"/>
            <a:ext cx="499105" cy="533399"/>
          </a:xfrm>
          <a:prstGeom prst="ellipse">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r>
              <a:rPr lang="en-US" dirty="0" smtClean="0">
                <a:solidFill>
                  <a:prstClr val="white"/>
                </a:solidFill>
                <a:latin typeface="Arial" pitchFamily="34" charset="0"/>
                <a:cs typeface="Arial" pitchFamily="34" charset="0"/>
              </a:rPr>
              <a:t>2</a:t>
            </a:r>
            <a:endParaRPr lang="en-US" dirty="0">
              <a:solidFill>
                <a:prstClr val="white"/>
              </a:solidFill>
              <a:latin typeface="Arial" pitchFamily="34" charset="0"/>
              <a:cs typeface="Arial" pitchFamily="34" charset="0"/>
            </a:endParaRPr>
          </a:p>
        </p:txBody>
      </p:sp>
      <p:sp>
        <p:nvSpPr>
          <p:cNvPr id="4" name="TextBox 3"/>
          <p:cNvSpPr txBox="1"/>
          <p:nvPr/>
        </p:nvSpPr>
        <p:spPr>
          <a:xfrm>
            <a:off x="3429000" y="2286000"/>
            <a:ext cx="2743200" cy="646331"/>
          </a:xfrm>
          <a:prstGeom prst="rect">
            <a:avLst/>
          </a:prstGeom>
          <a:noFill/>
        </p:spPr>
        <p:txBody>
          <a:bodyPr wrap="square" rtlCol="0">
            <a:spAutoFit/>
          </a:bodyPr>
          <a:lstStyle/>
          <a:p>
            <a:r>
              <a:rPr lang="ru-RU" b="1" dirty="0" smtClean="0">
                <a:solidFill>
                  <a:srgbClr val="002060"/>
                </a:solidFill>
                <a:latin typeface="Arial" panose="020B0604020202020204" pitchFamily="34" charset="0"/>
                <a:cs typeface="Arial" panose="020B0604020202020204" pitchFamily="34" charset="0"/>
              </a:rPr>
              <a:t>Обзор контроля качества</a:t>
            </a:r>
            <a:endParaRPr lang="en-US"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985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Inhaltsplatzhalter 1"/>
          <p:cNvSpPr>
            <a:spLocks noGrp="1"/>
          </p:cNvSpPr>
          <p:nvPr>
            <p:ph idx="1"/>
          </p:nvPr>
        </p:nvSpPr>
        <p:spPr>
          <a:xfrm>
            <a:off x="304800" y="685800"/>
            <a:ext cx="8610600" cy="5824092"/>
          </a:xfrm>
        </p:spPr>
        <p:txBody>
          <a:bodyPr>
            <a:noAutofit/>
          </a:bodyPr>
          <a:lstStyle/>
          <a:p>
            <a:pPr marL="0" indent="0">
              <a:buNone/>
            </a:pPr>
            <a:r>
              <a:rPr lang="ru-RU" sz="3000" dirty="0" smtClean="0">
                <a:solidFill>
                  <a:srgbClr val="000000"/>
                </a:solidFill>
                <a:latin typeface="EUAlbertina"/>
              </a:rPr>
              <a:t>Аудиторский комитет </a:t>
            </a:r>
            <a:r>
              <a:rPr lang="ru-RU" sz="3000" dirty="0" smtClean="0"/>
              <a:t>представляет в административный или надзорный орган объекта аудита рекомендацию о назначении внешних аудиторов или … компаний.</a:t>
            </a:r>
            <a:r>
              <a:rPr lang="en-US" sz="3000" dirty="0" smtClean="0">
                <a:solidFill>
                  <a:srgbClr val="000000"/>
                </a:solidFill>
                <a:latin typeface="EUAlbertina"/>
              </a:rPr>
              <a:t> </a:t>
            </a:r>
          </a:p>
          <a:p>
            <a:pPr marL="0" indent="0">
              <a:buNone/>
            </a:pPr>
            <a:endParaRPr lang="en-US" sz="3000" dirty="0" smtClean="0">
              <a:solidFill>
                <a:srgbClr val="000000"/>
              </a:solidFill>
              <a:latin typeface="EUAlbertina"/>
            </a:endParaRPr>
          </a:p>
          <a:p>
            <a:pPr marL="0" indent="0">
              <a:buNone/>
            </a:pPr>
            <a:r>
              <a:rPr lang="ru-RU" sz="3000" dirty="0" smtClean="0"/>
              <a:t>Если это не рекомендация о продлении аудиторского задания… рекомендация должна быть обоснованной и в ней должны содержаться как минимум два возможных варианта… и аудиторский комитет высказывает должным образом обоснованное предпочтение в отношении одного из них.</a:t>
            </a:r>
            <a:endParaRPr lang="en-US" sz="3000" dirty="0" smtClean="0">
              <a:solidFill>
                <a:srgbClr val="000000"/>
              </a:solidFill>
              <a:latin typeface="EUAlbertina"/>
            </a:endParaRPr>
          </a:p>
          <a:p>
            <a:pPr marL="0" indent="0">
              <a:buNone/>
            </a:pPr>
            <a:r>
              <a:rPr lang="en-US" sz="3000" dirty="0" smtClean="0">
                <a:solidFill>
                  <a:srgbClr val="000000"/>
                </a:solidFill>
                <a:latin typeface="EUAlbertina"/>
              </a:rPr>
              <a:t> </a:t>
            </a:r>
            <a:endParaRPr lang="en-US" sz="3000" dirty="0" smtClean="0">
              <a:latin typeface="Arial" pitchFamily="34" charset="0"/>
              <a:cs typeface="Arial" pitchFamily="34" charset="0"/>
            </a:endParaRPr>
          </a:p>
        </p:txBody>
      </p:sp>
      <p:sp>
        <p:nvSpPr>
          <p:cNvPr id="14339" name="Titel 2"/>
          <p:cNvSpPr>
            <a:spLocks noGrp="1"/>
          </p:cNvSpPr>
          <p:nvPr>
            <p:ph type="title"/>
          </p:nvPr>
        </p:nvSpPr>
        <p:spPr>
          <a:xfrm>
            <a:off x="152400" y="-50800"/>
            <a:ext cx="7362825" cy="639763"/>
          </a:xfrm>
        </p:spPr>
        <p:txBody>
          <a:bodyPr>
            <a:normAutofit/>
          </a:bodyPr>
          <a:lstStyle/>
          <a:p>
            <a:r>
              <a:rPr lang="ru-RU" sz="2400" b="1" dirty="0" smtClean="0">
                <a:latin typeface="Arial" pitchFamily="34" charset="0"/>
                <a:cs typeface="Arial" pitchFamily="34" charset="0"/>
              </a:rPr>
              <a:t>Аудиторский комитет рекомендует аудитору</a:t>
            </a:r>
            <a:r>
              <a:rPr lang="de-DE" sz="2400" b="1" dirty="0" smtClean="0">
                <a:latin typeface="Arial" pitchFamily="34" charset="0"/>
                <a:cs typeface="Arial" pitchFamily="34" charset="0"/>
              </a:rPr>
              <a:t> </a:t>
            </a:r>
            <a:endParaRPr lang="de-DE" sz="2400" b="1" dirty="0">
              <a:latin typeface="Arial" pitchFamily="34" charset="0"/>
              <a:cs typeface="Arial" pitchFamily="34" charset="0"/>
            </a:endParaRPr>
          </a:p>
        </p:txBody>
      </p:sp>
      <p:sp>
        <p:nvSpPr>
          <p:cNvPr id="6" name="Slide Number Placeholder 1"/>
          <p:cNvSpPr>
            <a:spLocks noGrp="1"/>
          </p:cNvSpPr>
          <p:nvPr>
            <p:ph type="sldNum" sz="quarter" idx="12"/>
          </p:nvPr>
        </p:nvSpPr>
        <p:spPr>
          <a:xfrm>
            <a:off x="6985003" y="6194463"/>
            <a:ext cx="2133600" cy="365125"/>
          </a:xfrm>
        </p:spPr>
        <p:txBody>
          <a:bodyPr/>
          <a:lstStyle/>
          <a:p>
            <a:fld id="{B131813F-E8C9-C041-A3BC-5D57C9CB1EBA}" type="slidenum">
              <a:rPr lang="de-DE" sz="1200" b="1" smtClean="0">
                <a:solidFill>
                  <a:prstClr val="white">
                    <a:lumMod val="50000"/>
                  </a:prstClr>
                </a:solidFill>
                <a:latin typeface="Arial" pitchFamily="34" charset="0"/>
                <a:cs typeface="Arial" pitchFamily="34" charset="0"/>
              </a:rPr>
              <a:pPr/>
              <a:t>7</a:t>
            </a:fld>
            <a:endParaRPr lang="de-DE" sz="1200" b="1" dirty="0">
              <a:solidFill>
                <a:prstClr val="white">
                  <a:lumMod val="50000"/>
                </a:prstClr>
              </a:solidFill>
              <a:latin typeface="Arial" pitchFamily="34" charset="0"/>
              <a:cs typeface="Arial" pitchFamily="34" charset="0"/>
            </a:endParaRPr>
          </a:p>
        </p:txBody>
      </p:sp>
    </p:spTree>
    <p:extLst>
      <p:ext uri="{BB962C8B-B14F-4D97-AF65-F5344CB8AC3E}">
        <p14:creationId xmlns:p14="http://schemas.microsoft.com/office/powerpoint/2010/main" val="2188814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458200" cy="5364163"/>
          </a:xfrm>
        </p:spPr>
        <p:txBody>
          <a:bodyPr>
            <a:noAutofit/>
          </a:bodyPr>
          <a:lstStyle/>
          <a:p>
            <a:pPr marL="0" lvl="0" indent="0">
              <a:buNone/>
            </a:pPr>
            <a:r>
              <a:rPr lang="ru-RU" sz="2400" dirty="0" smtClean="0">
                <a:solidFill>
                  <a:srgbClr val="000000"/>
                </a:solidFill>
                <a:latin typeface="EUAlbertina"/>
              </a:rPr>
              <a:t>Рекомендация аудиторского комитета </a:t>
            </a:r>
            <a:r>
              <a:rPr lang="ru-RU" sz="2400" dirty="0" smtClean="0"/>
              <a:t>должна быть подготовлена по итогам процедуры отбора с соблюдением следующих критериев:</a:t>
            </a:r>
            <a:endParaRPr lang="en-US" sz="2400" dirty="0">
              <a:solidFill>
                <a:srgbClr val="000000"/>
              </a:solidFill>
              <a:latin typeface="EUAlbertina"/>
            </a:endParaRPr>
          </a:p>
          <a:p>
            <a:pPr marL="457200" lvl="0" indent="-457200">
              <a:buFont typeface="Arial" pitchFamily="34" charset="0"/>
              <a:buAutoNum type="alphaLcParenBoth"/>
            </a:pPr>
            <a:r>
              <a:rPr lang="ru-RU" sz="2400" dirty="0" smtClean="0"/>
              <a:t>объект аудита может предложить любым внешним аудиторам и аудиторским компаниям подать предложения </a:t>
            </a:r>
            <a:r>
              <a:rPr lang="en-US" sz="2400" dirty="0" smtClean="0"/>
              <a:t>[</a:t>
            </a:r>
            <a:r>
              <a:rPr lang="ru-RU" sz="2400" dirty="0" smtClean="0"/>
              <a:t>при условии их приемлемости исходя из ограничений относительно срока полномочий аудитора</a:t>
            </a:r>
            <a:r>
              <a:rPr lang="en-US" sz="2400" dirty="0" smtClean="0"/>
              <a:t>]</a:t>
            </a:r>
            <a:r>
              <a:rPr lang="ru-RU" sz="2400" dirty="0" smtClean="0"/>
              <a:t>… и организация тендера никоим образом не исключает участия в процедуре отбора компаний, получивших в предыдущем календарном году менее 15% общей платы за аудит от субъектов общественного интереса…; </a:t>
            </a:r>
            <a:endParaRPr lang="en-US" sz="2400" dirty="0">
              <a:solidFill>
                <a:srgbClr val="000000"/>
              </a:solidFill>
              <a:latin typeface="EUAlbertina"/>
            </a:endParaRPr>
          </a:p>
          <a:p>
            <a:pPr marL="457200" lvl="0" indent="-457200">
              <a:buFont typeface="Arial" pitchFamily="34" charset="0"/>
              <a:buAutoNum type="alphaLcParenBoth"/>
            </a:pPr>
            <a:r>
              <a:rPr lang="ru-RU" sz="2400" dirty="0" smtClean="0"/>
              <a:t>объект аудита готовит тендерную документацию для сведения приглашенных внешних аудиторов и … компаний.</a:t>
            </a:r>
            <a:endParaRPr lang="en-US" sz="2400" dirty="0"/>
          </a:p>
        </p:txBody>
      </p:sp>
      <p:sp>
        <p:nvSpPr>
          <p:cNvPr id="3" name="Title 2"/>
          <p:cNvSpPr>
            <a:spLocks noGrp="1"/>
          </p:cNvSpPr>
          <p:nvPr>
            <p:ph type="title"/>
          </p:nvPr>
        </p:nvSpPr>
        <p:spPr>
          <a:xfrm>
            <a:off x="151970" y="-41564"/>
            <a:ext cx="7087029" cy="640478"/>
          </a:xfrm>
        </p:spPr>
        <p:txBody>
          <a:bodyPr>
            <a:noAutofit/>
          </a:bodyPr>
          <a:lstStyle/>
          <a:p>
            <a:r>
              <a:rPr lang="ru-RU" sz="2500" dirty="0" smtClean="0"/>
              <a:t>Рекомендация о процедуре проведения тендера</a:t>
            </a:r>
            <a:endParaRPr lang="en-US" sz="2500" dirty="0"/>
          </a:p>
        </p:txBody>
      </p:sp>
    </p:spTree>
    <p:extLst>
      <p:ext uri="{BB962C8B-B14F-4D97-AF65-F5344CB8AC3E}">
        <p14:creationId xmlns:p14="http://schemas.microsoft.com/office/powerpoint/2010/main" val="16114214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838200"/>
            <a:ext cx="8763000" cy="5638800"/>
          </a:xfrm>
        </p:spPr>
        <p:txBody>
          <a:bodyPr>
            <a:noAutofit/>
          </a:bodyPr>
          <a:lstStyle/>
          <a:p>
            <a:pPr marL="0" indent="0">
              <a:buNone/>
            </a:pPr>
            <a:r>
              <a:rPr lang="ru-RU" sz="2000" dirty="0" smtClean="0">
                <a:solidFill>
                  <a:srgbClr val="000000"/>
                </a:solidFill>
                <a:latin typeface="Arial" panose="020B0604020202020204" pitchFamily="34" charset="0"/>
                <a:cs typeface="Arial" panose="020B0604020202020204" pitchFamily="34" charset="0"/>
              </a:rPr>
              <a:t>Тендерная документация должна:</a:t>
            </a:r>
            <a:endParaRPr lang="en-US" sz="2000" dirty="0" smtClean="0">
              <a:solidFill>
                <a:srgbClr val="000000"/>
              </a:solidFill>
              <a:latin typeface="Arial" panose="020B0604020202020204" pitchFamily="34" charset="0"/>
              <a:cs typeface="Arial" panose="020B0604020202020204" pitchFamily="34" charset="0"/>
            </a:endParaRPr>
          </a:p>
          <a:p>
            <a:r>
              <a:rPr lang="ru-RU" sz="2000" dirty="0" smtClean="0"/>
              <a:t>позволять заявителям понять деятельность объекта аудита и вид обязательного аудита, который будет проводиться</a:t>
            </a:r>
            <a:endParaRPr lang="en-US" sz="2000" dirty="0" smtClean="0">
              <a:solidFill>
                <a:srgbClr val="000000"/>
              </a:solidFill>
              <a:latin typeface="Arial" panose="020B0604020202020204" pitchFamily="34" charset="0"/>
              <a:cs typeface="Arial" panose="020B0604020202020204" pitchFamily="34" charset="0"/>
            </a:endParaRPr>
          </a:p>
          <a:p>
            <a:r>
              <a:rPr lang="ru-RU" sz="2000" dirty="0" smtClean="0"/>
              <a:t>содержать прозрачные и недискриминационные критерии отбора</a:t>
            </a:r>
            <a:r>
              <a:rPr lang="en-US" sz="2000" dirty="0" smtClean="0">
                <a:solidFill>
                  <a:srgbClr val="000000"/>
                </a:solidFill>
                <a:latin typeface="Arial" panose="020B0604020202020204" pitchFamily="34" charset="0"/>
                <a:cs typeface="Arial" panose="020B0604020202020204" pitchFamily="34" charset="0"/>
              </a:rPr>
              <a:t>….; </a:t>
            </a:r>
          </a:p>
          <a:p>
            <a:pPr marL="0" indent="0">
              <a:buNone/>
            </a:pPr>
            <a:r>
              <a:rPr lang="ru-RU" sz="2000" dirty="0" smtClean="0"/>
              <a:t>Объект аудита оценивает предложения на основе заранее установленных критериев. </a:t>
            </a:r>
            <a:endParaRPr lang="en-US" sz="2000" dirty="0" smtClean="0">
              <a:solidFill>
                <a:srgbClr val="000000"/>
              </a:solidFill>
              <a:latin typeface="Arial" panose="020B0604020202020204" pitchFamily="34" charset="0"/>
              <a:cs typeface="Arial" panose="020B0604020202020204" pitchFamily="34" charset="0"/>
            </a:endParaRPr>
          </a:p>
          <a:p>
            <a:pPr marL="0" indent="0">
              <a:buNone/>
            </a:pPr>
            <a:r>
              <a:rPr lang="ru-RU" sz="2000" dirty="0" smtClean="0"/>
              <a:t>Объект аудита составляет отчет о выводах, который подтверждается аудиторским комитетом.</a:t>
            </a:r>
            <a:endParaRPr lang="en-US" sz="2000" dirty="0" smtClean="0">
              <a:solidFill>
                <a:srgbClr val="000000"/>
              </a:solidFill>
              <a:latin typeface="Arial" panose="020B0604020202020204" pitchFamily="34" charset="0"/>
              <a:cs typeface="Arial" panose="020B0604020202020204" pitchFamily="34" charset="0"/>
            </a:endParaRPr>
          </a:p>
          <a:p>
            <a:pPr marL="0" indent="0">
              <a:buNone/>
            </a:pPr>
            <a:r>
              <a:rPr lang="ru-RU" sz="2000" dirty="0" smtClean="0">
                <a:solidFill>
                  <a:srgbClr val="000000"/>
                </a:solidFill>
                <a:latin typeface="Arial" panose="020B0604020202020204" pitchFamily="34" charset="0"/>
                <a:cs typeface="Arial" panose="020B0604020202020204" pitchFamily="34" charset="0"/>
              </a:rPr>
              <a:t>Объект аудита и аудиторский комитет </a:t>
            </a:r>
            <a:r>
              <a:rPr lang="ru-RU" sz="2000" dirty="0" smtClean="0"/>
              <a:t>принимают во внимание все результаты и выводы любого отчета о проверке подающих предложение аудиторов…</a:t>
            </a:r>
            <a:endParaRPr lang="ru-RU" sz="2000" dirty="0" smtClean="0">
              <a:solidFill>
                <a:srgbClr val="000000"/>
              </a:solidFill>
              <a:latin typeface="Arial" panose="020B0604020202020204" pitchFamily="34" charset="0"/>
              <a:cs typeface="Arial" panose="020B0604020202020204" pitchFamily="34" charset="0"/>
            </a:endParaRPr>
          </a:p>
          <a:p>
            <a:pPr marL="0" indent="0">
              <a:buNone/>
            </a:pPr>
            <a:r>
              <a:rPr lang="ru-RU" sz="2000" dirty="0" smtClean="0"/>
              <a:t>Объект аудита должен быть способен по требованию продемонстрировать, что процедура отбора проводилась справедливо.</a:t>
            </a:r>
            <a:endParaRPr lang="en-US" sz="2000" dirty="0" smtClean="0">
              <a:solidFill>
                <a:srgbClr val="000000"/>
              </a:solidFill>
              <a:latin typeface="Arial" panose="020B0604020202020204" pitchFamily="34" charset="0"/>
              <a:cs typeface="Arial" panose="020B0604020202020204" pitchFamily="34" charset="0"/>
            </a:endParaRPr>
          </a:p>
          <a:p>
            <a:pPr marL="0" indent="0">
              <a:buNone/>
            </a:pPr>
            <a:r>
              <a:rPr lang="ru-RU" sz="2000" dirty="0" smtClean="0"/>
              <a:t>За процедуру отбора, указанную в первом подабзаце, отвечает аудиторский комитет.</a:t>
            </a:r>
            <a:endParaRPr lang="en-US" sz="2000" dirty="0" smtClean="0">
              <a:solidFill>
                <a:srgbClr val="000000"/>
              </a:solidFill>
              <a:latin typeface="Arial" panose="020B0604020202020204" pitchFamily="34" charset="0"/>
              <a:cs typeface="Arial" panose="020B0604020202020204" pitchFamily="34" charset="0"/>
            </a:endParaRPr>
          </a:p>
        </p:txBody>
      </p:sp>
      <p:sp>
        <p:nvSpPr>
          <p:cNvPr id="3" name="Title 2"/>
          <p:cNvSpPr>
            <a:spLocks noGrp="1"/>
          </p:cNvSpPr>
          <p:nvPr>
            <p:ph type="title"/>
          </p:nvPr>
        </p:nvSpPr>
        <p:spPr/>
        <p:txBody>
          <a:bodyPr>
            <a:noAutofit/>
          </a:bodyPr>
          <a:lstStyle/>
          <a:p>
            <a:r>
              <a:rPr lang="ru-RU" sz="2500" dirty="0" smtClean="0"/>
              <a:t>Требования к процедуре проведения тендера</a:t>
            </a:r>
            <a:endParaRPr lang="en-US" sz="2500" dirty="0"/>
          </a:p>
        </p:txBody>
      </p:sp>
    </p:spTree>
    <p:extLst>
      <p:ext uri="{BB962C8B-B14F-4D97-AF65-F5344CB8AC3E}">
        <p14:creationId xmlns:p14="http://schemas.microsoft.com/office/powerpoint/2010/main" val="6622506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frr-template">
  <a:themeElements>
    <a:clrScheme name="CFRR">
      <a:dk1>
        <a:sysClr val="windowText" lastClr="000000"/>
      </a:dk1>
      <a:lt1>
        <a:sysClr val="window" lastClr="FFFFFF"/>
      </a:lt1>
      <a:dk2>
        <a:srgbClr val="98BF0E"/>
      </a:dk2>
      <a:lt2>
        <a:srgbClr val="87888A"/>
      </a:lt2>
      <a:accent1>
        <a:srgbClr val="4F81BD"/>
      </a:accent1>
      <a:accent2>
        <a:srgbClr val="C0504D"/>
      </a:accent2>
      <a:accent3>
        <a:srgbClr val="9BBB59"/>
      </a:accent3>
      <a:accent4>
        <a:srgbClr val="8064A2"/>
      </a:accent4>
      <a:accent5>
        <a:srgbClr val="4BACC6"/>
      </a:accent5>
      <a:accent6>
        <a:srgbClr val="F79646"/>
      </a:accent6>
      <a:hlink>
        <a:srgbClr val="004C92"/>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cfrr-template">
  <a:themeElements>
    <a:clrScheme name="CFRR">
      <a:dk1>
        <a:sysClr val="windowText" lastClr="000000"/>
      </a:dk1>
      <a:lt1>
        <a:sysClr val="window" lastClr="FFFFFF"/>
      </a:lt1>
      <a:dk2>
        <a:srgbClr val="98BF0E"/>
      </a:dk2>
      <a:lt2>
        <a:srgbClr val="87888A"/>
      </a:lt2>
      <a:accent1>
        <a:srgbClr val="4F81BD"/>
      </a:accent1>
      <a:accent2>
        <a:srgbClr val="C0504D"/>
      </a:accent2>
      <a:accent3>
        <a:srgbClr val="9BBB59"/>
      </a:accent3>
      <a:accent4>
        <a:srgbClr val="8064A2"/>
      </a:accent4>
      <a:accent5>
        <a:srgbClr val="4BACC6"/>
      </a:accent5>
      <a:accent6>
        <a:srgbClr val="F79646"/>
      </a:accent6>
      <a:hlink>
        <a:srgbClr val="004C92"/>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3072</TotalTime>
  <Words>4889</Words>
  <Application>Microsoft Office PowerPoint</Application>
  <PresentationFormat>On-screen Show (4:3)</PresentationFormat>
  <Paragraphs>344</Paragraphs>
  <Slides>48</Slides>
  <Notes>8</Notes>
  <HiddenSlides>0</HiddenSlides>
  <MMClips>0</MMClips>
  <ScaleCrop>false</ScaleCrop>
  <HeadingPairs>
    <vt:vector size="4" baseType="variant">
      <vt:variant>
        <vt:lpstr>Theme</vt:lpstr>
      </vt:variant>
      <vt:variant>
        <vt:i4>4</vt:i4>
      </vt:variant>
      <vt:variant>
        <vt:lpstr>Slide Titles</vt:lpstr>
      </vt:variant>
      <vt:variant>
        <vt:i4>48</vt:i4>
      </vt:variant>
    </vt:vector>
  </HeadingPairs>
  <TitlesOfParts>
    <vt:vector size="52" baseType="lpstr">
      <vt:lpstr>Office Theme</vt:lpstr>
      <vt:lpstr>cfrr-template</vt:lpstr>
      <vt:lpstr>2_Office Theme</vt:lpstr>
      <vt:lpstr>1_cfrr-template</vt:lpstr>
      <vt:lpstr>Новый Регламент ЕС по аудиту: особые требования об обязательном аудите субъектов общественного интереса</vt:lpstr>
      <vt:lpstr>PowerPoint Presentation</vt:lpstr>
      <vt:lpstr>Что призван достигнуть новый регламент?  Почему это важно?</vt:lpstr>
      <vt:lpstr>Обязательный аудит как выражение общественного доверия</vt:lpstr>
      <vt:lpstr>Почему новый Регламент считается необходимым</vt:lpstr>
      <vt:lpstr>Какова структура Регламента? </vt:lpstr>
      <vt:lpstr>Аудиторский комитет рекомендует аудитору </vt:lpstr>
      <vt:lpstr>Рекомендация о процедуре проведения тендера</vt:lpstr>
      <vt:lpstr>Требования к процедуре проведения тендера</vt:lpstr>
      <vt:lpstr>Является ли процедура проведения тендера обязательной?</vt:lpstr>
      <vt:lpstr>Обязанность аудитора обеспечить независимость</vt:lpstr>
      <vt:lpstr>Аудиторским компаниям нельзя предоставлять определенные прочие услуги объекту аудита</vt:lpstr>
      <vt:lpstr>Плата за аудит</vt:lpstr>
      <vt:lpstr>Условие достижения 15%</vt:lpstr>
      <vt:lpstr>Аудиторские комитеты и условие достижения 15%</vt:lpstr>
      <vt:lpstr>Ограничения на срок полномочий аудиторской компании</vt:lpstr>
      <vt:lpstr>Ограничения на срок полномочий аудиторского персонала</vt:lpstr>
      <vt:lpstr>Обзор качества задания: что он собой представляет?</vt:lpstr>
      <vt:lpstr>Кто может проводить ОКЗ?</vt:lpstr>
      <vt:lpstr>Что должен оценивать рецензент в ОКЗ?</vt:lpstr>
      <vt:lpstr>Что должно документироваться по итогам ОКЗ?</vt:lpstr>
      <vt:lpstr>Новые требования к представлению отчетности аудиторами </vt:lpstr>
      <vt:lpstr>Аудиторский отчет: сведения о соблюдении требований</vt:lpstr>
      <vt:lpstr>Требования о подтверждении аудиторского заключения</vt:lpstr>
      <vt:lpstr>Дополнительный отчет для аудиторского комитета</vt:lpstr>
      <vt:lpstr>Отчет о процессе аудита/суждениях</vt:lpstr>
      <vt:lpstr>Отчет о результатах аудита</vt:lpstr>
      <vt:lpstr>Сотрудничество с руководством</vt:lpstr>
      <vt:lpstr>Отчет для надзорных органов СОИ</vt:lpstr>
      <vt:lpstr>Отчет о прозрачности: структура/доходы</vt:lpstr>
      <vt:lpstr>Отчет о прозрачности: соблюдение требований</vt:lpstr>
      <vt:lpstr>Информация для компетентных органов</vt:lpstr>
      <vt:lpstr>Компетентные органы: местоположение</vt:lpstr>
      <vt:lpstr>    Компетентные органы: независимость   e</vt:lpstr>
      <vt:lpstr>Компетентные органы: полномочия</vt:lpstr>
      <vt:lpstr>Допустимая роль экспертов</vt:lpstr>
      <vt:lpstr>Компетентные органы: юрисдикция</vt:lpstr>
      <vt:lpstr>Обязанность проведения проверок по обеспечению качества</vt:lpstr>
      <vt:lpstr>Функции по обеспечению качества</vt:lpstr>
      <vt:lpstr>Обязательный объем проверок</vt:lpstr>
      <vt:lpstr>Обязательный обзор в ходе проверок</vt:lpstr>
      <vt:lpstr>Результаты проверки</vt:lpstr>
      <vt:lpstr>Инспекторы: квалификация</vt:lpstr>
      <vt:lpstr>Расследования и дисциплина</vt:lpstr>
      <vt:lpstr>Ограничения на передачу функций</vt:lpstr>
      <vt:lpstr>Представление отчетности компетентному органу</vt:lpstr>
      <vt:lpstr>Сотрудничество компетентных органов</vt:lpstr>
      <vt:lpstr>Спасибо – обсудим это</vt:lpstr>
    </vt:vector>
  </TitlesOfParts>
  <Company>The World Bank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REPORTING JVI</dc:title>
  <dc:creator>CFRR</dc:creator>
  <cp:lastModifiedBy>Natalia Manuilova</cp:lastModifiedBy>
  <cp:revision>328</cp:revision>
  <dcterms:created xsi:type="dcterms:W3CDTF">2012-04-17T13:19:45Z</dcterms:created>
  <dcterms:modified xsi:type="dcterms:W3CDTF">2015-01-13T16:08:55Z</dcterms:modified>
</cp:coreProperties>
</file>