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317" r:id="rId3"/>
    <p:sldId id="318" r:id="rId4"/>
    <p:sldId id="308" r:id="rId5"/>
    <p:sldId id="309" r:id="rId6"/>
    <p:sldId id="311" r:id="rId7"/>
    <p:sldId id="327" r:id="rId8"/>
    <p:sldId id="326" r:id="rId9"/>
    <p:sldId id="315" r:id="rId10"/>
    <p:sldId id="296" r:id="rId11"/>
    <p:sldId id="314" r:id="rId12"/>
    <p:sldId id="316" r:id="rId13"/>
    <p:sldId id="319" r:id="rId14"/>
    <p:sldId id="325" r:id="rId15"/>
    <p:sldId id="320" r:id="rId16"/>
    <p:sldId id="321" r:id="rId17"/>
    <p:sldId id="328" r:id="rId18"/>
    <p:sldId id="331" r:id="rId19"/>
    <p:sldId id="332" r:id="rId20"/>
    <p:sldId id="323" r:id="rId21"/>
    <p:sldId id="329" r:id="rId22"/>
    <p:sldId id="333" r:id="rId23"/>
    <p:sldId id="334" r:id="rId24"/>
    <p:sldId id="335" r:id="rId25"/>
    <p:sldId id="288" r:id="rId26"/>
  </p:sldIdLst>
  <p:sldSz cx="9144000" cy="6858000" type="screen4x3"/>
  <p:notesSz cx="6794500" cy="9906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E3A"/>
    <a:srgbClr val="6EA532"/>
    <a:srgbClr val="EBF3F5"/>
    <a:srgbClr val="9BCD00"/>
    <a:srgbClr val="86878B"/>
    <a:srgbClr val="94C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9822" autoAdjust="0"/>
  </p:normalViewPr>
  <p:slideViewPr>
    <p:cSldViewPr snapToGrid="0" snapToObjects="1">
      <p:cViewPr>
        <p:scale>
          <a:sx n="70" d="100"/>
          <a:sy n="70" d="100"/>
        </p:scale>
        <p:origin x="-2718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4408" y="-10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4465F-DA6F-4C70-B336-6BAE70CAE4F8}" type="datetime1">
              <a:rPr lang="en-US"/>
              <a:pPr>
                <a:defRPr/>
              </a:pPr>
              <a:t>1/13/2015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8D789C-BF09-4F69-90DC-642DAED2718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438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EEE93C-8AD4-44C4-8177-B94A12201A7E}" type="datetime1">
              <a:rPr lang="en-US"/>
              <a:pPr>
                <a:defRPr/>
              </a:pPr>
              <a:t>1/13/2015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7" tIns="45564" rIns="91127" bIns="4556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3"/>
            <a:ext cx="5435600" cy="4457700"/>
          </a:xfrm>
          <a:prstGeom prst="rect">
            <a:avLst/>
          </a:prstGeom>
        </p:spPr>
        <p:txBody>
          <a:bodyPr vert="horz" lIns="91127" tIns="45564" rIns="91127" bIns="45564" rtlCol="0"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761AA8-789E-42AA-827D-BFFBB5F6612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8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1600" y="114300"/>
            <a:ext cx="8943975" cy="6610350"/>
          </a:xfrm>
          <a:prstGeom prst="rect">
            <a:avLst/>
          </a:prstGeom>
          <a:noFill/>
          <a:ln w="9525" algn="ctr">
            <a:solidFill>
              <a:srgbClr val="807F8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09814" y="231775"/>
            <a:ext cx="3266861" cy="10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template-pictu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63663"/>
            <a:ext cx="91567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09815" y="2984500"/>
            <a:ext cx="7772400" cy="1470025"/>
          </a:xfrm>
        </p:spPr>
        <p:txBody>
          <a:bodyPr/>
          <a:lstStyle>
            <a:lvl1pPr algn="l">
              <a:defRPr sz="4000">
                <a:solidFill>
                  <a:srgbClr val="91BE3A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609815" y="4541131"/>
            <a:ext cx="7781710" cy="1040520"/>
          </a:xfrm>
        </p:spPr>
        <p:txBody>
          <a:bodyPr/>
          <a:lstStyle>
            <a:lvl1pPr marL="0" indent="0" algn="l">
              <a:buNone/>
              <a:defRPr sz="2800" b="0">
                <a:solidFill>
                  <a:srgbClr val="86878B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5964"/>
            <a:ext cx="4619625" cy="238126"/>
          </a:xfrm>
        </p:spPr>
        <p:txBody>
          <a:bodyPr/>
          <a:lstStyle>
            <a:lvl1pPr>
              <a:buNone/>
              <a:defRPr sz="1400" b="0" i="1">
                <a:solidFill>
                  <a:srgbClr val="86878B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5B6-413D-477F-B092-1FD9DE08A489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E4A-A5AB-4739-B9DE-6D10030021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5072063"/>
          </a:xfrm>
        </p:spPr>
        <p:txBody>
          <a:bodyPr/>
          <a:lstStyle>
            <a:lvl1pPr>
              <a:buClr>
                <a:schemeClr val="tx2"/>
              </a:buClr>
              <a:defRPr sz="2200" b="0">
                <a:latin typeface="Arial"/>
              </a:defRPr>
            </a:lvl1pPr>
            <a:lvl2pPr>
              <a:buClr>
                <a:schemeClr val="tx2"/>
              </a:buClr>
              <a:defRPr sz="2200" b="0">
                <a:latin typeface="Arial"/>
              </a:defRPr>
            </a:lvl2pPr>
            <a:lvl3pPr>
              <a:buClr>
                <a:schemeClr val="tx2"/>
              </a:buClr>
              <a:defRPr sz="2200" b="0">
                <a:latin typeface="Arial"/>
              </a:defRPr>
            </a:lvl3pPr>
            <a:lvl4pPr>
              <a:buClr>
                <a:schemeClr val="tx2"/>
              </a:buClr>
              <a:defRPr sz="2200" b="0">
                <a:latin typeface="Arial"/>
              </a:defRPr>
            </a:lvl4pPr>
            <a:lvl5pPr>
              <a:buClr>
                <a:schemeClr val="tx2"/>
              </a:buClr>
              <a:defRPr sz="2200" b="0">
                <a:latin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B1D284-A13A-469F-A36E-8E1281A8450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9625"/>
            <a:ext cx="4040188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454524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09625"/>
            <a:ext cx="4041775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00199"/>
            <a:ext cx="4041775" cy="4454525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984C94-E893-48F7-8889-CC606DFC6EB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CA74FD-FF86-4178-AC67-5639A3C924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52400" y="-50800"/>
            <a:ext cx="7496175" cy="639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b="1" dirty="0" smtClean="0">
                <a:ea typeface="+mj-ea"/>
                <a:cs typeface="Arial"/>
              </a:rPr>
              <a:t>Mastertitelformat bearbeiten</a:t>
            </a:r>
            <a:endParaRPr lang="de-DE" b="1" dirty="0">
              <a:ea typeface="+mj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69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03300"/>
            <a:ext cx="5111750" cy="5122863"/>
          </a:xfrm>
        </p:spPr>
        <p:txBody>
          <a:bodyPr/>
          <a:lstStyle>
            <a:lvl1pPr>
              <a:buClr>
                <a:schemeClr val="tx2"/>
              </a:buClr>
              <a:defRPr sz="32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20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59000"/>
            <a:ext cx="3008313" cy="39671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39575F-F08B-4A36-A648-393E184CFA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069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191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1736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8E86A31-CC98-41FA-BB42-FF0321889A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8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884237" y="4876800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47B14AD-7EC0-4B2F-A55D-F13F0823A5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792162" y="4872037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4CAF6CA-DE6B-41A1-94F5-B108E68B8D6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80FB6A-DBE0-48CC-B7B2-0194B0842C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3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75000"/>
        <a:buFont typeface="Symbol" pitchFamily="18" charset="2"/>
        <a:buChar char="-"/>
        <a:defRPr sz="32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90000"/>
        <a:buFont typeface="Courier New" pitchFamily="49" charset="0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815" y="2787650"/>
            <a:ext cx="8086510" cy="1470025"/>
          </a:xfrm>
        </p:spPr>
        <p:txBody>
          <a:bodyPr/>
          <a:lstStyle/>
          <a:p>
            <a:r>
              <a:rPr lang="ru-RU" sz="3200" dirty="0" smtClean="0"/>
              <a:t>Функция </a:t>
            </a:r>
            <a:r>
              <a:rPr lang="ru-RU" sz="3200" dirty="0"/>
              <a:t>общественного </a:t>
            </a:r>
            <a:r>
              <a:rPr lang="ru-RU" sz="3200" dirty="0" smtClean="0"/>
              <a:t>надзора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ru-RU" sz="3200" dirty="0" smtClean="0"/>
              <a:t>институциональные механизмы и деятельность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5524502"/>
            <a:ext cx="2847975" cy="115252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599" y="5557969"/>
            <a:ext cx="6050507" cy="4410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Джерри Декер</a:t>
            </a:r>
            <a:r>
              <a:rPr lang="ru-RU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Старший </a:t>
            </a:r>
            <a:r>
              <a:rPr lang="ru-RU" dirty="0" smtClean="0"/>
              <a:t>специалист по финансовому </a:t>
            </a:r>
            <a:r>
              <a:rPr lang="ru-RU" dirty="0" smtClean="0"/>
              <a:t>управлению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Центр </a:t>
            </a:r>
            <a:r>
              <a:rPr lang="ru-RU" dirty="0"/>
              <a:t>Реформ </a:t>
            </a:r>
            <a:r>
              <a:rPr lang="ru-RU" dirty="0" smtClean="0"/>
              <a:t>Финансовой Отчетности, Всемирный </a:t>
            </a:r>
            <a:r>
              <a:rPr lang="ru-RU" dirty="0"/>
              <a:t>Банк</a:t>
            </a:r>
            <a:endParaRPr lang="en-US" dirty="0"/>
          </a:p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09815" y="4568427"/>
            <a:ext cx="7781710" cy="6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sz="2800" b="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D00"/>
              </a:buClr>
              <a:buSzPct val="75000"/>
              <a:buFont typeface="Symbol" pitchFamily="18" charset="2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D00"/>
              </a:buClr>
              <a:buSzPct val="100000"/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D00"/>
              </a:buClr>
              <a:buSzPct val="90000"/>
              <a:buFont typeface="Courier New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87888A"/>
                </a:solidFill>
              </a:rPr>
              <a:t>Киев</a:t>
            </a:r>
            <a:r>
              <a:rPr lang="en-US" sz="2400" dirty="0" smtClean="0">
                <a:solidFill>
                  <a:srgbClr val="87888A"/>
                </a:solidFill>
              </a:rPr>
              <a:t>, 21 </a:t>
            </a:r>
            <a:r>
              <a:rPr lang="ru-RU" sz="2400" dirty="0" smtClean="0">
                <a:solidFill>
                  <a:srgbClr val="87888A"/>
                </a:solidFill>
              </a:rPr>
              <a:t>января </a:t>
            </a:r>
            <a:r>
              <a:rPr lang="en-US" sz="2400" dirty="0" smtClean="0">
                <a:solidFill>
                  <a:srgbClr val="87888A"/>
                </a:solidFill>
              </a:rPr>
              <a:t>201</a:t>
            </a:r>
            <a:r>
              <a:rPr lang="ru-RU" sz="2400" dirty="0" smtClean="0">
                <a:solidFill>
                  <a:srgbClr val="87888A"/>
                </a:solidFill>
              </a:rPr>
              <a:t>5</a:t>
            </a:r>
            <a:endParaRPr lang="en-US" sz="2400" dirty="0">
              <a:solidFill>
                <a:srgbClr val="878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b="1" dirty="0" smtClean="0"/>
              <a:t>Основополагающая дилемма </a:t>
            </a:r>
            <a:r>
              <a:rPr lang="ru-RU" dirty="0"/>
              <a:t>общественного </a:t>
            </a:r>
            <a:r>
              <a:rPr lang="ru-RU" b="1" dirty="0" smtClean="0"/>
              <a:t>надзора</a:t>
            </a:r>
            <a:r>
              <a:rPr lang="en-US" b="1" dirty="0" smtClean="0"/>
              <a:t>:</a:t>
            </a: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240870" y="942976"/>
            <a:ext cx="8826930" cy="495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1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32061"/>
              </p:ext>
            </p:extLst>
          </p:nvPr>
        </p:nvGraphicFramePr>
        <p:xfrm>
          <a:off x="771895" y="1119116"/>
          <a:ext cx="770152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760"/>
                <a:gridCol w="3850760"/>
              </a:tblGrid>
              <a:tr h="4078406">
                <a:tc>
                  <a:txBody>
                    <a:bodyPr/>
                    <a:lstStyle/>
                    <a:p>
                      <a:r>
                        <a:rPr lang="ru-RU" sz="4800" u="sng" dirty="0" smtClean="0"/>
                        <a:t>ЭКСПЕРТНЫЙ</a:t>
                      </a:r>
                      <a:r>
                        <a:rPr lang="ru-RU" sz="4800" u="sng" baseline="0" dirty="0" smtClean="0"/>
                        <a:t> ПОТЕНЦИАЛ</a:t>
                      </a:r>
                      <a:endParaRPr lang="en-US" sz="4800" u="sng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Аудиторская деятельность представляет</a:t>
                      </a:r>
                      <a:r>
                        <a:rPr lang="ru-RU" sz="2400" b="1" baseline="0" dirty="0" smtClean="0"/>
                        <a:t> собой очень специальную область, и основную часть знаний и опыта несет аудиторское сообщество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u="sng" dirty="0" smtClean="0"/>
                        <a:t>НЕЗАВИСИ-МОСТЬ</a:t>
                      </a:r>
                      <a:endParaRPr lang="en-US" sz="4400" u="sng" dirty="0" smtClean="0"/>
                    </a:p>
                    <a:p>
                      <a:endParaRPr lang="ru-RU" sz="2400" u="none" baseline="0" dirty="0" smtClean="0"/>
                    </a:p>
                    <a:p>
                      <a:r>
                        <a:rPr lang="ru-RU" sz="2400" u="none" baseline="0" dirty="0" smtClean="0"/>
                        <a:t>Для надзора за этим сообществом необходим внешний, независимый орган, однако, если этот орган не обладает достаточным экспертным потенциалом, он может неправильно направить аудиторское сообщество</a:t>
                      </a:r>
                      <a:endParaRPr lang="en-US" sz="2400" u="non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0" y="589678"/>
            <a:ext cx="8814609" cy="5620053"/>
          </a:xfrm>
        </p:spPr>
        <p:txBody>
          <a:bodyPr/>
          <a:lstStyle/>
          <a:p>
            <a:r>
              <a:rPr lang="ru-RU" sz="2000" dirty="0" smtClean="0"/>
              <a:t>Аудиторы должны выполнять свою сложную функцию в ограниченные сроки ограниченными</a:t>
            </a:r>
            <a:r>
              <a:rPr lang="en-US" sz="2000" dirty="0" smtClean="0"/>
              <a:t> </a:t>
            </a:r>
            <a:r>
              <a:rPr lang="ru-RU" sz="2000" dirty="0" smtClean="0"/>
              <a:t>ресурсами.</a:t>
            </a:r>
            <a:endParaRPr lang="en-US" sz="2000" dirty="0" smtClean="0"/>
          </a:p>
          <a:p>
            <a:r>
              <a:rPr lang="ru-RU" sz="2000" dirty="0" smtClean="0"/>
              <a:t>Если регулирующие органы будут вынуждать аудиторов расходовать время и ресурсы на деятельность, не связанную с выявлением и устранением реальных рисков неточности финансовой отчетности компаний, аудит которых они проводят, у них будет меньше времени и меньше ресурсов для выполнения своей истиной и важной функции.</a:t>
            </a:r>
            <a:endParaRPr lang="en-US" sz="2000" dirty="0" smtClean="0"/>
          </a:p>
          <a:p>
            <a:r>
              <a:rPr lang="ru-RU" sz="2000" dirty="0" smtClean="0"/>
              <a:t>Регулирующий орган, у которого отсутствует достаточное понимание современной аудиторской деятельности, может вынуждать аудиторов тратить слишком много времени на непродуктивное «соблюдение требований», таких как:</a:t>
            </a:r>
            <a:endParaRPr lang="en-US" sz="2000" dirty="0" smtClean="0"/>
          </a:p>
          <a:p>
            <a:pPr lvl="1"/>
            <a:r>
              <a:rPr lang="ru-RU" sz="2000" dirty="0" smtClean="0"/>
              <a:t>выполнение чрезмерных требований о документации</a:t>
            </a:r>
            <a:endParaRPr lang="en-US" sz="2000" dirty="0" smtClean="0"/>
          </a:p>
          <a:p>
            <a:pPr lvl="1"/>
            <a:r>
              <a:rPr lang="ru-RU" sz="2000" dirty="0" smtClean="0"/>
              <a:t>выполнение формальных или рутинных процедур аудита</a:t>
            </a:r>
          </a:p>
          <a:p>
            <a:pPr lvl="1"/>
            <a:r>
              <a:rPr lang="ru-RU" sz="2000" dirty="0" smtClean="0"/>
              <a:t>создание формальных процедур обеспечения качества</a:t>
            </a: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r>
              <a:rPr lang="ru-RU" sz="2000" b="1" dirty="0" smtClean="0"/>
              <a:t>Профессиональное сообщество, направляемое неправильно, не будет развиваться и улучшаться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Опасность неправильного направления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8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89679"/>
            <a:ext cx="8441140" cy="5355510"/>
          </a:xfrm>
        </p:spPr>
        <p:txBody>
          <a:bodyPr/>
          <a:lstStyle/>
          <a:p>
            <a:pPr marL="0" lvl="1" indent="0">
              <a:buNone/>
            </a:pPr>
            <a:r>
              <a:rPr lang="ru-RU" dirty="0" smtClean="0"/>
              <a:t>Должно быть очевидным то, что страны сталкиваются с серьезными проблемами, связанными с определением структуры, финансированием, укомплектованием штатов и функционированием органов надзора. Этот орган должен быть:</a:t>
            </a:r>
            <a:endParaRPr lang="en-US" dirty="0" smtClean="0"/>
          </a:p>
          <a:p>
            <a:pPr marL="342900" lvl="1" indent="-342900"/>
            <a:r>
              <a:rPr lang="ru-RU" dirty="0" smtClean="0"/>
              <a:t>независимым от аудиторского сообщества, но пользоваться знаниями и экспертным потенциалом этого сообщества</a:t>
            </a:r>
            <a:endParaRPr lang="en-US" dirty="0" smtClean="0"/>
          </a:p>
          <a:p>
            <a:pPr marL="342900" lvl="1" indent="-342900"/>
            <a:r>
              <a:rPr lang="ru-RU" dirty="0" smtClean="0"/>
              <a:t>жестко требовать от аудиторов подотчетности, уделяя при этом особое внимание роли суждения и ограничениям текущих аудиторских проверок компаний</a:t>
            </a:r>
            <a:endParaRPr lang="en-US" dirty="0" smtClean="0"/>
          </a:p>
          <a:p>
            <a:pPr marL="342900" lvl="1" indent="-342900"/>
            <a:r>
              <a:rPr lang="ru-RU" dirty="0" smtClean="0"/>
              <a:t>специализированным и сфокусированным, будучи при этом информированным о меняющихся потребностях широкого сообщества пользователей финансовой информации и других заинтересованных сторон, в частности инвесторов, кредиторов, регулирующих органов, членов советов директоров корпораций, финансовых аналитиков и других</a:t>
            </a:r>
            <a:endParaRPr lang="en-US" dirty="0" smtClean="0"/>
          </a:p>
          <a:p>
            <a:pPr marL="342900" lvl="1" indent="-342900"/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определения структуры органа надзора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2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1" y="589678"/>
            <a:ext cx="8732722" cy="5283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Орган аудиторского надзора может быть: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самостоятельным, отдельно финансируемым, независимым ведомством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управлением, отделом или частью органа, выполняющего более широкую функцию управления, например, органа регулирования ценных бумаг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отделом или департаментом Министерства финансов страны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Из 23 государств-членов ЕС, сообщивших в 2014 г. информацию о своих органах надзора в</a:t>
            </a:r>
            <a:r>
              <a:rPr lang="en-US" dirty="0" smtClean="0"/>
              <a:t> IFIAR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 </a:t>
            </a:r>
            <a:r>
              <a:rPr lang="ru-RU" dirty="0" smtClean="0"/>
              <a:t>сделали свои органы надзора отдельными, независимыми органами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остальные 5 создали органы аудиторского надзора в составе других регулирующих органов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должен существовать орган надзора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589678"/>
            <a:ext cx="8598089" cy="5483575"/>
          </a:xfrm>
        </p:spPr>
        <p:txBody>
          <a:bodyPr/>
          <a:lstStyle/>
          <a:p>
            <a:r>
              <a:rPr lang="ru-RU" dirty="0" smtClean="0"/>
              <a:t>Функция </a:t>
            </a:r>
            <a:r>
              <a:rPr lang="ru-RU" dirty="0"/>
              <a:t>общественного </a:t>
            </a:r>
            <a:r>
              <a:rPr lang="ru-RU" dirty="0" smtClean="0"/>
              <a:t>надзора, выполняемая Советом по финансовой отчетности Соединенного Королевства, всегда была независимой.</a:t>
            </a:r>
            <a:endParaRPr lang="en-US" dirty="0" smtClean="0"/>
          </a:p>
          <a:p>
            <a:r>
              <a:rPr lang="ru-RU" dirty="0" smtClean="0"/>
              <a:t>В Нидерландах функция </a:t>
            </a:r>
            <a:r>
              <a:rPr lang="ru-RU" dirty="0"/>
              <a:t>общественного </a:t>
            </a:r>
            <a:r>
              <a:rPr lang="ru-RU" dirty="0" smtClean="0"/>
              <a:t>надзора всегда входила в состав органа регулирования ценных бумаг этой страны – Управления по финансовым рынкам.</a:t>
            </a:r>
            <a:endParaRPr lang="en-US" dirty="0" smtClean="0"/>
          </a:p>
          <a:p>
            <a:r>
              <a:rPr lang="ru-RU" dirty="0" smtClean="0"/>
              <a:t>Французский орган аудиторского надзора </a:t>
            </a:r>
            <a:r>
              <a:rPr lang="en-US" dirty="0" smtClean="0"/>
              <a:t>H3C</a:t>
            </a:r>
            <a:r>
              <a:rPr lang="ru-RU" dirty="0" smtClean="0"/>
              <a:t> был создан в 2003 г. как независимый государственный орган высокого уровня, напрямую связанный с министром юстиции и имеющий рабочие отношения с органом банковского и страхового надзора</a:t>
            </a:r>
            <a:r>
              <a:rPr lang="en-US" dirty="0" smtClean="0"/>
              <a:t>.</a:t>
            </a:r>
          </a:p>
          <a:p>
            <a:r>
              <a:rPr lang="ru-RU" dirty="0" smtClean="0"/>
              <a:t>Американский </a:t>
            </a:r>
            <a:r>
              <a:rPr lang="en-US" dirty="0" smtClean="0"/>
              <a:t>PCAOB </a:t>
            </a:r>
            <a:r>
              <a:rPr lang="ru-RU" dirty="0" smtClean="0"/>
              <a:t>является независимым органом, однако его бюджет и важные решения подлежат рассмотрению органом регулирования ценных бумаг – Комиссией по ценным бумагам и биржам.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структур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1" y="589679"/>
            <a:ext cx="8915830" cy="5355510"/>
          </a:xfrm>
        </p:spPr>
        <p:txBody>
          <a:bodyPr/>
          <a:lstStyle/>
          <a:p>
            <a:pPr marL="0" indent="0">
              <a:buNone/>
            </a:pPr>
            <a:r>
              <a:rPr lang="ru-RU" sz="2100" dirty="0" smtClean="0"/>
              <a:t>Преимущества отдельного независимого органа: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б</a:t>
            </a:r>
            <a:r>
              <a:rPr lang="ro-RO" sz="2100" dirty="0" smtClean="0"/>
              <a:t>ó</a:t>
            </a:r>
            <a:r>
              <a:rPr lang="ru-RU" sz="2100" dirty="0" smtClean="0"/>
              <a:t>льшая специализация и сфокусированность его целей и задач и деятельности позволяют ему успешнее накапливать знания и принимать более обоснованные решения. Члены совета органа со значительно более широкими целями и задачами могут никогда не накопить достаточного экспертного потенциала для того, чтобы соответствующим образом направлять функцию аудиторского надзора.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Наличие единого органа гарантирует, что аудиторский надзор неизменно остается главным приоритетом регулирования. 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Единый специализированный орган может быть более ответственным за результаты.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В некоторых странах отдельный орган надзора может быть создан во избежание пределов на оплату труда в государственном секторе, что повышает гибкость и позволяет привлекать бывших аудиторов, владеющих необходимыми навыками и опытом.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отдельного органа надзора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2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91570"/>
            <a:ext cx="9067799" cy="5355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 странах со сравнительно низким признанием пользы ООН и более высоким признанием других регулирующих органов может иметь смысл по крайней мере в краткосрочной перспективе создать ООН в составе другого регулирующего органа.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Страны со сравнительно немногочисленным сообществом аудиторов и бухгалтеров, имеющих богатый опыт применения МСФО и производных от них стандартов финансовой отчетности, могут извлечь для себя пользу из объединения ООН с другими регулирующими органами, которые нуждаются в таком опыте и извлекут из него пользу при рассмотрении финансовой отчетности субъектов регулирования.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Отдельным организациям и регулирующим органам требуется сравнительно больше временных и финансовых ресурсов для создания и поддержания инфраструктуры. Сочетание регулирующих органов позволяет сократить накладные расходы.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включения органа надзора в более крупный регулирующий орган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9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89678"/>
            <a:ext cx="8229600" cy="55654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Если орган </a:t>
            </a:r>
            <a:r>
              <a:rPr lang="ru-RU" dirty="0"/>
              <a:t>общественного </a:t>
            </a:r>
            <a:r>
              <a:rPr lang="ru-RU" dirty="0" smtClean="0"/>
              <a:t>надзора входит в состав министерства финансов, это может сделать его более уязвимым к политическому влиянию, нестабильности и халатности, особенно в условиях частой перестановки государственных министров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Членов совета органов надзора следует выбирать таким образом, чтобы ценились не их политические связи, а соответствующие опыт и компетентность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Сроки полномочий членов совета должны быть достаточно длительными, чтобы у них было более долгосрочное видение и для обеспечения преемственности совета и его деятельности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 идеальном варианте финансирование должно быть защищено от серьезных колебаний приоритетов государственного бюджета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8534830" cy="640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Необходимость ограждения органа от политического влияния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7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0" y="589678"/>
            <a:ext cx="8915830" cy="5506321"/>
          </a:xfrm>
        </p:spPr>
        <p:txBody>
          <a:bodyPr/>
          <a:lstStyle/>
          <a:p>
            <a:pPr marL="0" indent="0">
              <a:buNone/>
            </a:pPr>
            <a:r>
              <a:rPr lang="ru-RU" sz="2100" dirty="0" smtClean="0"/>
              <a:t>Членов совета следует выбирать таким образом, чтобы обеспечивалась как компетентность, так и независимость. В советы органов государственного надзора крупных членов</a:t>
            </a:r>
            <a:r>
              <a:rPr lang="en-US" sz="2100" dirty="0" smtClean="0"/>
              <a:t> IFIAR</a:t>
            </a:r>
            <a:r>
              <a:rPr lang="ru-RU" sz="2100" dirty="0" smtClean="0"/>
              <a:t>, как правило, входят:</a:t>
            </a:r>
            <a:endParaRPr lang="en-US" sz="2100" dirty="0"/>
          </a:p>
          <a:p>
            <a:pPr lvl="0"/>
            <a:r>
              <a:rPr lang="ru-RU" sz="2100" dirty="0" smtClean="0"/>
              <a:t>вышедшие на пенсию специалисты, такие как юристы</a:t>
            </a:r>
            <a:endParaRPr lang="en-US" sz="2100" dirty="0"/>
          </a:p>
          <a:p>
            <a:pPr lvl="0"/>
            <a:r>
              <a:rPr lang="ru-RU" sz="2100" dirty="0" smtClean="0"/>
              <a:t>бывшие аудиторы</a:t>
            </a:r>
          </a:p>
          <a:p>
            <a:pPr lvl="0"/>
            <a:r>
              <a:rPr lang="ru-RU" sz="2100" dirty="0" smtClean="0"/>
              <a:t>банкиры</a:t>
            </a:r>
            <a:endParaRPr lang="en-US" sz="2100" dirty="0"/>
          </a:p>
          <a:p>
            <a:pPr lvl="0"/>
            <a:r>
              <a:rPr lang="ru-RU" sz="2100" dirty="0" smtClean="0"/>
              <a:t>директора или бывшие директора ведущих компаний</a:t>
            </a:r>
            <a:endParaRPr lang="en-US" sz="2100" dirty="0"/>
          </a:p>
          <a:p>
            <a:pPr lvl="0"/>
            <a:r>
              <a:rPr lang="ru-RU" sz="2100" dirty="0" smtClean="0"/>
              <a:t>бывшие государственные служащие</a:t>
            </a:r>
            <a:endParaRPr lang="en-US" sz="2100" dirty="0" smtClean="0"/>
          </a:p>
          <a:p>
            <a:pPr marL="0" lvl="0" indent="0">
              <a:buNone/>
            </a:pPr>
            <a:r>
              <a:rPr lang="ru-RU" sz="2100" dirty="0" smtClean="0"/>
              <a:t>В сравнительно небольших или недавно созданных системах членами часто являются представители других регулирующих органов, государственных ведомств, научного сообщества, представители центрального банка. Однако государственное должностное лицо, для которого членство в совете ООН является одной из его многочисленных функций, возможно, не сможет уделять этой работе достаточное внимание.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совета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9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Советы должны быть достаточно крупными, чтобы их взгляды были многообразными, но достаточно малыми, чтобы их заседания были эффективными, а процесс принятия решений – действенным.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ru-RU" dirty="0" smtClean="0"/>
              <a:t>В состав </a:t>
            </a:r>
            <a:r>
              <a:rPr lang="en-US" dirty="0" smtClean="0"/>
              <a:t>PCAOB </a:t>
            </a:r>
            <a:r>
              <a:rPr lang="ru-RU" dirty="0" smtClean="0"/>
              <a:t>США входит пять членов, работающих в совете на полную ставку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Из советов по </a:t>
            </a:r>
            <a:r>
              <a:rPr lang="ru-RU" dirty="0"/>
              <a:t>общественного </a:t>
            </a:r>
            <a:r>
              <a:rPr lang="ru-RU" dirty="0" smtClean="0"/>
              <a:t>надзору 24 членов </a:t>
            </a:r>
            <a:r>
              <a:rPr lang="en-US" dirty="0" smtClean="0"/>
              <a:t>IFIAR</a:t>
            </a:r>
            <a:r>
              <a:rPr lang="ru-RU" dirty="0" smtClean="0"/>
              <a:t> ЕС в состав трех советов входит четыре или менее членов, 10 советов –</a:t>
            </a:r>
            <a:r>
              <a:rPr lang="en-US" dirty="0" smtClean="0"/>
              <a:t> </a:t>
            </a:r>
            <a:r>
              <a:rPr lang="ru-RU" dirty="0" smtClean="0"/>
              <a:t>5-7 членов, 5 –8-10 членов и 5 –</a:t>
            </a:r>
            <a:r>
              <a:rPr lang="en-US" dirty="0" smtClean="0"/>
              <a:t> </a:t>
            </a:r>
            <a:r>
              <a:rPr lang="ru-RU" dirty="0" smtClean="0"/>
              <a:t>более 10 членов.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членов советов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Понимание происхождения, функций и существующих проблем </a:t>
            </a:r>
            <a:r>
              <a:rPr lang="ru-RU" sz="2800" dirty="0"/>
              <a:t>общественного </a:t>
            </a:r>
            <a:r>
              <a:rPr lang="ru-RU" sz="2800" dirty="0" smtClean="0"/>
              <a:t>надзора за аудиторским сообществом</a:t>
            </a:r>
            <a:endParaRPr lang="en-US" sz="2800" dirty="0" smtClean="0"/>
          </a:p>
          <a:p>
            <a:r>
              <a:rPr lang="ru-RU" sz="2800" dirty="0" smtClean="0"/>
              <a:t>Понимание различных институциональных механизмов, внедренных для выполнения функций общественного надзора, и рассмотрение их сильных и слабых сторон</a:t>
            </a:r>
            <a:endParaRPr lang="en-US" sz="2800" dirty="0" smtClean="0"/>
          </a:p>
          <a:p>
            <a:r>
              <a:rPr lang="ru-RU" sz="2800" dirty="0" smtClean="0"/>
              <a:t>Обсуждение этих моделей в свете обстоятельств и опыта участвующих стран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2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1" y="589678"/>
            <a:ext cx="8915830" cy="5592758"/>
          </a:xfrm>
        </p:spPr>
        <p:txBody>
          <a:bodyPr/>
          <a:lstStyle/>
          <a:p>
            <a:r>
              <a:rPr lang="ru-RU" sz="1900" dirty="0" smtClean="0"/>
              <a:t>Чаше всего источниками финансирования органов общественного надзора служат:</a:t>
            </a:r>
            <a:endParaRPr lang="en-US" sz="1900" dirty="0" smtClean="0"/>
          </a:p>
          <a:p>
            <a:pPr lvl="1"/>
            <a:r>
              <a:rPr lang="ru-RU" sz="1900" dirty="0" smtClean="0"/>
              <a:t>общие государственные доходы</a:t>
            </a:r>
            <a:endParaRPr lang="en-US" sz="1900" dirty="0" smtClean="0"/>
          </a:p>
          <a:p>
            <a:pPr lvl="1"/>
            <a:r>
              <a:rPr lang="ru-RU" sz="1900" dirty="0" smtClean="0"/>
              <a:t>сборы и другие платежи, взимаемые с аудиторов и профессиональных организаций</a:t>
            </a:r>
            <a:endParaRPr lang="en-US" sz="1900" dirty="0" smtClean="0"/>
          </a:p>
          <a:p>
            <a:pPr lvl="1"/>
            <a:r>
              <a:rPr lang="ru-RU" sz="1900" dirty="0" smtClean="0"/>
              <a:t>сборы и другие платежи, взимаемые с компаний и органов по допуску</a:t>
            </a:r>
            <a:endParaRPr lang="en-US" sz="1900" dirty="0" smtClean="0"/>
          </a:p>
          <a:p>
            <a:r>
              <a:rPr lang="ru-RU" sz="1900" dirty="0" smtClean="0"/>
              <a:t>Из 25 государств-членов ЕС, в которых существуют органы </a:t>
            </a:r>
            <a:r>
              <a:rPr lang="ru-RU" sz="1900" dirty="0"/>
              <a:t>общественного </a:t>
            </a:r>
            <a:r>
              <a:rPr lang="ru-RU" sz="1900" dirty="0" smtClean="0"/>
              <a:t>надзора, 4 получают как минимум часть финансирования от компаний и органов по допуску, 14 – от государства, 17 – от аудиторов и профессиональных организаций.</a:t>
            </a:r>
            <a:endParaRPr lang="en-US" sz="1900" dirty="0" smtClean="0"/>
          </a:p>
          <a:p>
            <a:r>
              <a:rPr lang="ru-RU" sz="1900" dirty="0" smtClean="0"/>
              <a:t>Некоторые полагают, что орган общественного надзора будет казаться более независимым, если основным источником его финансирования будут сборы с компаний, а не с аудиторов, однако другие считают, что обязательный сбор, взимаемый с аудиторов или профессиональной организации, не может негативно сказаться на независимости этой организации.</a:t>
            </a:r>
            <a:endParaRPr lang="en-US" sz="1900" dirty="0" smtClean="0"/>
          </a:p>
          <a:p>
            <a:r>
              <a:rPr lang="ru-RU" sz="1900" b="1" dirty="0" smtClean="0"/>
              <a:t>Штрафы и штрафные санкции не должны поступать в бюджет организаций</a:t>
            </a:r>
            <a:endParaRPr lang="en-US" sz="19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финансирования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2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1" y="589678"/>
            <a:ext cx="8732722" cy="58238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До принятия новой Директивы ЕС и Регламента существовало три общих подхода к инспектированию аудиторских компаний:</a:t>
            </a:r>
            <a:endParaRPr lang="en-US" sz="2000" dirty="0"/>
          </a:p>
          <a:p>
            <a:pPr lvl="0"/>
            <a:r>
              <a:rPr lang="ru-RU" sz="2000" dirty="0" smtClean="0"/>
              <a:t>ООН напрямую инспектирует аудиторов субъектов общественного интереса и аудиторов других субъектов</a:t>
            </a:r>
            <a:endParaRPr lang="en-US" sz="2000" dirty="0"/>
          </a:p>
          <a:p>
            <a:pPr lvl="0"/>
            <a:r>
              <a:rPr lang="ru-RU" sz="2000" dirty="0" smtClean="0"/>
              <a:t>ООН напрямую инспектирует аудиторов субъектов общественного интереса и осуществляет надзор за профессиональными организациями бухгалтерского учета и аудита, которые, в свою очередь, напрямую инспектируют аудиторов других субъектов</a:t>
            </a:r>
            <a:endParaRPr lang="en-US" sz="2000" dirty="0"/>
          </a:p>
          <a:p>
            <a:r>
              <a:rPr lang="ru-RU" sz="2000" dirty="0" smtClean="0"/>
              <a:t>ООН осуществляет надзор за профессиональными организациями бухгалтерского учета и аудита, которые, в свою очередь, напрямую инспектируют аудиторов как субъектов общественного интереса, так и других субъектов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Из 24 государств-членов ЕС, которые являются членами </a:t>
            </a:r>
            <a:r>
              <a:rPr lang="en-US" sz="2000" dirty="0" smtClean="0"/>
              <a:t>IFIAR</a:t>
            </a:r>
            <a:r>
              <a:rPr lang="ru-RU" sz="2000" dirty="0" smtClean="0"/>
              <a:t>, 15 напрямую инспектируют аудиторов субъектов общественного интереса, а 9 осуществляют надзор за проверками, проводимыми профессиональными организациями бухгалтерского учета и аудита, хотя они могут включать в себя совместные проверки, проводимые совместно с ООН  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проверок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7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0" y="589679"/>
            <a:ext cx="8915830" cy="56609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По новой Директиве по обязательному аудиту с середины 2016 г. все ООН обязаны напрямую проверять аудиторов СОИ. Однако многие страны перешли от осуществления надзора над профессиональными организациями бухгалтерского учета и аудита или действовавших несколько лет систем коллегиальных обзорных проверок к созданию собственных инспекционных групп и проведению прямых проверок.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Очевидна склонность ограничивать прямую ответственность ООН надзором за аудиторами СОИ, в результате чего функция обеспечения качества работы аудиторов субъектов, не являющихся СОИ, остается, как правило, функцией профессиональных организаций бухгалтерского учета и аудита. Многие ООН, как, например, в Соединенном Королевстве, Германии и Литве, также выполняют функцию надзора за профессиональными организациями бухгалтерского учета и аудита, как правило, включающую в себя «инспектирование» того, как профессиональные организации бухгалтерского учета и аудита просвещают, регистрируют, инспектируют своих членов-аудиторов и применяют к ним дисциплинарные взыскания.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и перенос Программы проверок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0" y="589678"/>
            <a:ext cx="8915829" cy="5688291"/>
          </a:xfrm>
        </p:spPr>
        <p:txBody>
          <a:bodyPr/>
          <a:lstStyle/>
          <a:p>
            <a:r>
              <a:rPr lang="ru-RU" sz="2100" dirty="0" smtClean="0"/>
              <a:t>Чтобы быть действенной, каждая система регулирования должна включать в себя контрольно-надзорный механизм, позволяющий применять серьезные санкции за несоблюдение требований, что, безусловно, в такой же степени относится и к регулированию аудиторской деятельности</a:t>
            </a:r>
            <a:endParaRPr lang="en-US" sz="2100" dirty="0" smtClean="0"/>
          </a:p>
          <a:p>
            <a:r>
              <a:rPr lang="ru-RU" sz="2100" dirty="0" smtClean="0"/>
              <a:t>Помимо этого, одной из основных функций регулирования аудиторской деятельности является удаление с рынка некомпетентных или неэтичных участников</a:t>
            </a:r>
            <a:endParaRPr lang="en-US" sz="2100" dirty="0" smtClean="0"/>
          </a:p>
          <a:p>
            <a:r>
              <a:rPr lang="ru-RU" sz="2100" dirty="0" smtClean="0"/>
              <a:t>Структура контрольно-надзорной системы в большой степени зависит от национального законодательства и правовой среды</a:t>
            </a:r>
            <a:endParaRPr lang="en-US" sz="2100" dirty="0" smtClean="0"/>
          </a:p>
          <a:p>
            <a:pPr marL="0" indent="0">
              <a:buNone/>
            </a:pPr>
            <a:r>
              <a:rPr lang="ru-RU" sz="2100" dirty="0" smtClean="0"/>
              <a:t>Действенная контрольно-надзорная система должна: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располагать достаточными ресурсами для расследования сложных фактических обстоятельств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иметь доступ к экспертному потенциалу в области стандартов аудита и контроля качества</a:t>
            </a: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/>
              <a:t>включать в себя справедливый и независимый процесс предъявления обвинений и вынесения решений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Расследования и дисциплинарные взыскания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9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ru-RU" sz="2800" b="1" dirty="0" smtClean="0"/>
              <a:t>Обсудим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комментарии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8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-1"/>
            <a:ext cx="9162288" cy="68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89678"/>
            <a:ext cx="8610600" cy="5072063"/>
          </a:xfrm>
        </p:spPr>
        <p:txBody>
          <a:bodyPr/>
          <a:lstStyle/>
          <a:p>
            <a:r>
              <a:rPr lang="ru-RU" sz="2800" dirty="0" smtClean="0"/>
              <a:t>До 2002 г. аудиторское сообщество по всему миру было по большей части саморегулируемым, его профессиональные организации разрабатывали стандарты аудита, налагали дисциплинарные взыскания на членов и рекламировали качество и преимущество аудита своих членов общественности</a:t>
            </a:r>
            <a:endParaRPr lang="en-US" sz="2800" dirty="0" smtClean="0"/>
          </a:p>
          <a:p>
            <a:r>
              <a:rPr lang="ru-RU" sz="2800" dirty="0" smtClean="0"/>
              <a:t>Регулирующие органы в США и других странах время от времени вмешивались, налагая дисциплинарные взыскания на аудиторов в особенно вопиющих случаях, а иногда, чтобы побудить сообщество ужесточить стандарты аудита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Саморегулирование аудиторского сообщества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1" y="589678"/>
            <a:ext cx="8915830" cy="5606406"/>
          </a:xfrm>
        </p:spPr>
        <p:txBody>
          <a:bodyPr/>
          <a:lstStyle/>
          <a:p>
            <a:r>
              <a:rPr lang="ru-RU" dirty="0" smtClean="0"/>
              <a:t>Современное движение в направлении </a:t>
            </a:r>
            <a:r>
              <a:rPr lang="ru-RU" dirty="0"/>
              <a:t>общественного </a:t>
            </a:r>
            <a:r>
              <a:rPr lang="ru-RU" dirty="0" smtClean="0"/>
              <a:t>надзора за аудиторским сообществом началось с волны скандалов с корпоративной финансовой отчетностью, возникшей приблизительно 15 лет назад в США, Европе и Японии </a:t>
            </a:r>
            <a:endParaRPr lang="en-US" dirty="0" smtClean="0"/>
          </a:p>
          <a:p>
            <a:r>
              <a:rPr lang="ru-RU" dirty="0" smtClean="0"/>
              <a:t>В прошлом десятилетии, начиная с принятия в 2002 г. закона им. Сарбейнза-Оксли, на международном уровне упрочилось единое мнение о том, что аудиторы не могут соответствующим образом регулировать себя сами, главным образом из-за отсутствия достаточных стимулов к этому:</a:t>
            </a:r>
            <a:endParaRPr lang="en-US" dirty="0" smtClean="0"/>
          </a:p>
          <a:p>
            <a:pPr lvl="1"/>
            <a:r>
              <a:rPr lang="ru-RU" sz="2100" dirty="0" smtClean="0"/>
              <a:t>конфликт интересов, присутствующий в отношениях «аудитор-клиент»</a:t>
            </a:r>
            <a:endParaRPr lang="en-US" sz="2100" dirty="0" smtClean="0"/>
          </a:p>
          <a:p>
            <a:pPr lvl="1"/>
            <a:r>
              <a:rPr lang="ru-RU" sz="2100" dirty="0" smtClean="0"/>
              <a:t>качество аудита может не признаваться и не поощряться соответствующим образом рынком</a:t>
            </a:r>
            <a:endParaRPr lang="en-US" sz="2100" dirty="0" smtClean="0"/>
          </a:p>
          <a:p>
            <a:pPr lvl="1"/>
            <a:r>
              <a:rPr lang="ru-RU" sz="2100" dirty="0" smtClean="0"/>
              <a:t>в основе нерегулируемой конкуренции может лежать цена или готовность к соглашательству, а не качество аудита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общественный надзор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b="1" dirty="0" smtClean="0"/>
              <a:t>Особый характер регулирования аудита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6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Verdana" pitchFamily="34" charset="0"/>
              <a:buChar char="»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Как известно, аудит сложных компаний заключается не в том, чтобы только выполнить стандартный набор процедур и поставить галочки в перечне контрольных параметров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Verdana" pitchFamily="34" charset="0"/>
              <a:buChar char="»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Для того, чтобы аудит был действенным, аудитор, опираясь на свои знания и опыт, должен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понять деятельность компании и то, как она ведет учет информации о своих операциях, обязательствах и активах, накапливает эту информацию и сообщает ее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выявить конкретные риски, в связи с которыми некоторые из этих статей могут быть отражены неточно в учете  этой компании учитывая то, как она функционирует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разработать и провести тесты в отношении конкретной компании, чтобы получить достаточную гарантию того, что финансовая отчетность является достоверной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аудитор должен выполнить все это эффективно, в разумные сроки и с разумными затратами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Verdana" pitchFamily="34" charset="0"/>
              <a:buChar char="»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Таким образом, органы регулирования аудиторской деятельности должны понимать, что они регулируют не  рутинную деятельность, в которой можно ожидать повторения каждый раз одних и тех же этапов и процедур. Это чрезвычайно сложная задача, которая должна быть выполнена для того, чтобы регулирование было действенным. </a:t>
            </a:r>
            <a:r>
              <a:rPr lang="en-US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</a:t>
            </a:r>
            <a:endParaRPr lang="en-US" altLang="ja-JP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0" indent="-342900" defTabSz="914400">
              <a:spcAft>
                <a:spcPct val="50000"/>
              </a:spcAft>
              <a:buClr>
                <a:srgbClr val="99CC00"/>
              </a:buClr>
            </a:pPr>
            <a:r>
              <a:rPr lang="en-US" altLang="ja-JP" sz="800" kern="0" dirty="0">
                <a:latin typeface="Verdana"/>
                <a:ea typeface="ＭＳ Ｐゴシック" pitchFamily="34" charset="-128"/>
                <a:cs typeface="Arial"/>
              </a:rPr>
              <a:t>	</a:t>
            </a:r>
          </a:p>
          <a:p>
            <a:pPr marL="342900" lvl="0" indent="-342900" defTabSz="914400">
              <a:spcAft>
                <a:spcPct val="50000"/>
              </a:spcAft>
              <a:buClr>
                <a:srgbClr val="99CC00"/>
              </a:buClr>
            </a:pPr>
            <a:r>
              <a:rPr lang="en-US" altLang="ja-JP" sz="1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W.M</a:t>
            </a:r>
            <a:r>
              <a:rPr lang="en-US" altLang="ja-JP" sz="1000" kern="0" dirty="0">
                <a:solidFill>
                  <a:srgbClr val="FFFFFF"/>
                </a:solidFill>
                <a:latin typeface="Verdana"/>
                <a:ea typeface="ＭＳ Ｐゴシック" pitchFamily="34" charset="-128"/>
                <a:cs typeface="Arial"/>
              </a:rPr>
              <a:t>., &amp; Briggs, X., Communities of Practice in Government.</a:t>
            </a:r>
          </a:p>
          <a:p>
            <a:pPr marL="187325" indent="-187325" defTabSz="53975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1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4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b="1" dirty="0" smtClean="0"/>
              <a:t>Как регулировать профессиональные суждения</a:t>
            </a:r>
            <a:r>
              <a:rPr lang="en-US" b="1" dirty="0" smtClean="0"/>
              <a:t>?</a:t>
            </a: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70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Verdana" pitchFamily="34" charset="0"/>
              <a:buChar char="»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Аудиторская деятельность является одним из наиболее сложных и трудных для надлежащего регулирования видов деятельности, потому что надлежащая аудиторская деятельность включает в себя: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вынесение сложных суждений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после сбора и рассмотрения большого массива фактов о компании, аудит которой проводится, в том числе ее деятельности, системы финансовой информации и отрасли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Verdana" pitchFamily="34" charset="0"/>
              <a:buChar char="»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Для того, чтобы решить, действовали ли аудитор и компания компетентно и с достаточным усердием, регулирующий орган должен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ознакомиться с крупным массивом фактов о компании, аудит которой проводится, которые рассматривал (или должен был рассматривать) аудитор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определить и понять процедуры, примененные аудитором для проверки финансовой отчетности компании, а также программы обеспечения качества аудиторской компании, повлиявшие на аудит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altLang="ja-JP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оценить, представляются ли эти процедуры и программы разумными в свете рисков представления недостоверной отчетности, с которыми сталкивался аудитор.</a:t>
            </a:r>
            <a:endParaRPr lang="en-US" altLang="ja-JP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defTabSz="914400">
              <a:spcAft>
                <a:spcPct val="5000"/>
              </a:spcAft>
              <a:buClr>
                <a:srgbClr val="99CC00"/>
              </a:buClr>
            </a:pPr>
            <a:r>
              <a:rPr lang="ru-RU" altLang="ja-JP" b="1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Эту функцию регулирования может выполнять только тот, у кого имеется отличная подготовка в области аудита и опыт аудиторской деятельности.</a:t>
            </a:r>
            <a:endParaRPr lang="en-US" altLang="ja-JP" kern="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US" altLang="ja-JP" sz="1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</a:t>
            </a:r>
            <a:r>
              <a:rPr lang="en-US" altLang="ja-JP" sz="1000" kern="0" dirty="0">
                <a:solidFill>
                  <a:srgbClr val="FFFFFF"/>
                </a:solidFill>
                <a:latin typeface="Verdana"/>
                <a:ea typeface="ＭＳ Ｐゴシック" pitchFamily="34" charset="-128"/>
                <a:cs typeface="Arial"/>
              </a:rPr>
              <a:t>., &amp; Briggs, X., Communities of Practice in Government.</a:t>
            </a:r>
          </a:p>
          <a:p>
            <a:pPr marL="187325" indent="-187325" defTabSz="53975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1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0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b="1" dirty="0" smtClean="0"/>
              <a:t>Как аудиторские компании сами регулируют качество</a:t>
            </a:r>
            <a:r>
              <a:rPr lang="en-US" b="1" dirty="0" smtClean="0"/>
              <a:t>?</a:t>
            </a: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826930" cy="52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lvl="0" defTabSz="914400">
              <a:spcAft>
                <a:spcPct val="5000"/>
              </a:spcAft>
              <a:buClr>
                <a:srgbClr val="99CC00"/>
              </a:buClr>
            </a:pPr>
            <a:r>
              <a:rPr lang="ru-RU" altLang="ja-JP" sz="280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Аудиторские компании сами стремятся последовательно обеспечивать качество, создавая внутренние системы контроля качества, которые включают в себя:</a:t>
            </a:r>
            <a:endParaRPr lang="en-US" altLang="ja-JP" sz="2800" b="1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2800" dirty="0" smtClean="0"/>
              <a:t>(</a:t>
            </a:r>
            <a:r>
              <a:rPr lang="en-US" sz="2800" dirty="0"/>
              <a:t>a) </a:t>
            </a:r>
            <a:r>
              <a:rPr lang="ru-RU" sz="2800" dirty="0" smtClean="0"/>
              <a:t>ответственность руководства за качество внутри компании</a:t>
            </a:r>
            <a:endParaRPr lang="en-US" sz="2800" dirty="0"/>
          </a:p>
          <a:p>
            <a:r>
              <a:rPr lang="en-US" sz="2800" dirty="0"/>
              <a:t>(b) </a:t>
            </a:r>
            <a:r>
              <a:rPr lang="ru-RU" sz="2800" dirty="0" smtClean="0"/>
              <a:t>соответствующие этические требования</a:t>
            </a:r>
            <a:endParaRPr lang="en-US" sz="2800" dirty="0"/>
          </a:p>
          <a:p>
            <a:r>
              <a:rPr lang="en-US" sz="2800" dirty="0"/>
              <a:t>(c) </a:t>
            </a:r>
            <a:r>
              <a:rPr lang="ru-RU" sz="2800" dirty="0" smtClean="0"/>
              <a:t>принятие и постоянство клиентов и отдельных заданий</a:t>
            </a:r>
            <a:endParaRPr lang="en-US" sz="2800" dirty="0"/>
          </a:p>
          <a:p>
            <a:r>
              <a:rPr lang="en-US" sz="2800" dirty="0"/>
              <a:t>(d) </a:t>
            </a:r>
            <a:r>
              <a:rPr lang="ru-RU" sz="2800" dirty="0" smtClean="0"/>
              <a:t>кадровые ресурсы</a:t>
            </a:r>
            <a:endParaRPr lang="en-US" sz="2800" dirty="0"/>
          </a:p>
          <a:p>
            <a:r>
              <a:rPr lang="en-US" sz="2800" dirty="0"/>
              <a:t>(e) </a:t>
            </a:r>
            <a:r>
              <a:rPr lang="ru-RU" sz="2800" dirty="0" smtClean="0"/>
              <a:t>результаты выполнения заданий</a:t>
            </a:r>
            <a:endParaRPr lang="en-US" sz="2800" dirty="0"/>
          </a:p>
          <a:p>
            <a:pPr marL="514350" indent="-514350">
              <a:buAutoNum type="alphaLcParenBoth" startAt="6"/>
            </a:pPr>
            <a:r>
              <a:rPr lang="ru-RU" sz="2800" dirty="0" smtClean="0"/>
              <a:t>мониторинг.</a:t>
            </a:r>
            <a:endParaRPr lang="en-US" sz="2800" dirty="0" smtClean="0"/>
          </a:p>
          <a:p>
            <a:r>
              <a:rPr lang="ru-RU" sz="2800" i="1" dirty="0" smtClean="0"/>
              <a:t>См.</a:t>
            </a:r>
            <a:r>
              <a:rPr lang="en-US" sz="2800" dirty="0" smtClean="0"/>
              <a:t> ISQC 1 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WS</a:t>
            </a:r>
          </a:p>
          <a:p>
            <a:endParaRPr lang="en-US" altLang="ja-JP" sz="2400" b="1" kern="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1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US" altLang="ja-JP" sz="1000" kern="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</a:t>
            </a:r>
            <a:r>
              <a:rPr lang="en-US" altLang="ja-JP" sz="1000" kern="0" dirty="0">
                <a:solidFill>
                  <a:srgbClr val="FFFFFF"/>
                </a:solidFill>
                <a:latin typeface="Verdana"/>
                <a:ea typeface="ＭＳ Ｐゴシック" pitchFamily="34" charset="-128"/>
                <a:cs typeface="Arial"/>
              </a:rPr>
              <a:t>., &amp; Briggs, X., Communities of Practice in Government.</a:t>
            </a:r>
          </a:p>
          <a:p>
            <a:pPr marL="187325" indent="-187325" defTabSz="53975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1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45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0"/>
            <a:ext cx="9106330" cy="640478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Как организации </a:t>
            </a:r>
            <a:r>
              <a:rPr lang="ru-RU" sz="2300" dirty="0"/>
              <a:t>общественного </a:t>
            </a:r>
            <a:r>
              <a:rPr lang="ru-RU" sz="2300" b="1" dirty="0" smtClean="0"/>
              <a:t>надзора регулируют качество</a:t>
            </a:r>
            <a:endParaRPr lang="en-US" sz="23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240870" y="640479"/>
            <a:ext cx="8826930" cy="556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lvl="0" defTabSz="914400">
              <a:spcAft>
                <a:spcPct val="5000"/>
              </a:spcAft>
              <a:buClr>
                <a:srgbClr val="99CC00"/>
              </a:buClr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Организации </a:t>
            </a:r>
            <a:r>
              <a:rPr lang="ru-RU" sz="2200" dirty="0">
                <a:solidFill>
                  <a:srgbClr val="000000"/>
                </a:solidFill>
                <a:sym typeface="Wingdings" pitchFamily="2" charset="2"/>
              </a:rPr>
              <a:t>общественного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надзора (ООН) осуществляют мониторинг качества аудита и повышают его качество:</a:t>
            </a:r>
            <a:endParaRPr lang="de-AT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регулярно проверяя внедренные в компаниях системы контроля качества, чтобы установить, успешно ли они разработаны и внедрены</a:t>
            </a:r>
            <a:endParaRPr lang="de-AT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регулярно проверяя некоторые отдельные аудиторские проверки, проведенные компаниями, чтобы оценить их на соответствие требованиям</a:t>
            </a:r>
            <a:endParaRPr lang="de-AT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разрабатывая меры, побуждающие компании устранять любые недостатки, выявленные в их системе контроля качества</a:t>
            </a:r>
            <a:endParaRPr lang="de-AT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lvl="0" indent="-342900" defTabSz="914400">
              <a:spcAft>
                <a:spcPct val="5000"/>
              </a:spcAft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проводя расследования и налагая дисциплинарные взыскания для устранения наиболее серьезных недостатков, сдерживания других компаний, с тем чтобы не допустить аналогичных недостатков, и удаляя с рынка те аудиторские компании, которые не могут или не хотят соблюдать профессиональные стандарты</a:t>
            </a:r>
            <a:endParaRPr lang="de-AT" sz="2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74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970" y="589679"/>
            <a:ext cx="8746370" cy="5355510"/>
          </a:xfrm>
        </p:spPr>
        <p:txBody>
          <a:bodyPr/>
          <a:lstStyle/>
          <a:p>
            <a:r>
              <a:rPr lang="ru-RU" dirty="0" smtClean="0"/>
              <a:t>Рассмотрение конкретных аудиторских проверок надзорным органом требует значительного времени, ресурсов и экспертного потенциала</a:t>
            </a:r>
            <a:endParaRPr lang="en-US" dirty="0" smtClean="0"/>
          </a:p>
          <a:p>
            <a:r>
              <a:rPr lang="ru-RU" dirty="0" smtClean="0"/>
              <a:t>Поэтому органы надзора могут рассматривать только крошечную долю аудиторских проверок, проводимых на подведомственной им территории</a:t>
            </a:r>
            <a:endParaRPr lang="en-US" dirty="0" smtClean="0"/>
          </a:p>
          <a:p>
            <a:r>
              <a:rPr lang="ru-RU" dirty="0" smtClean="0"/>
              <a:t>Для того, чтобы быть эффективными, органы надзора должны обладать достаточным экспертным потенциалом, с тем чтобы выявлять аудиторские проверки, вероятнее всего создающие существенный риск, на основе вероятности недостатков в аудиторской проверке и потенциального влияния на заинтересованные стороны, если существенные искажения финансовой отчетности остаются необнаруженными </a:t>
            </a:r>
            <a:endParaRPr lang="en-US" dirty="0" smtClean="0"/>
          </a:p>
          <a:p>
            <a:r>
              <a:rPr lang="ru-RU" dirty="0" smtClean="0"/>
              <a:t>Кроме того, органы надзора должны уметь установить, является ли надлежащей программа внутреннего контроля качества для обеспечения компетентного аудита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Необходимость экспертного потенциала и адресности в надзоре за аудиторской деятельностью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rr-template">
  <a:themeElements>
    <a:clrScheme name="CFRR">
      <a:dk1>
        <a:sysClr val="windowText" lastClr="000000"/>
      </a:dk1>
      <a:lt1>
        <a:sysClr val="window" lastClr="FFFFFF"/>
      </a:lt1>
      <a:dk2>
        <a:srgbClr val="98BF0E"/>
      </a:dk2>
      <a:lt2>
        <a:srgbClr val="87888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C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9374</TotalTime>
  <Words>2450</Words>
  <Application>Microsoft Office PowerPoint</Application>
  <PresentationFormat>On-screen Show (4:3)</PresentationFormat>
  <Paragraphs>190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cfrr-template</vt:lpstr>
      <vt:lpstr>Функция общественного надзора: институциональные механизмы и деятельность</vt:lpstr>
      <vt:lpstr>Цели</vt:lpstr>
      <vt:lpstr>Саморегулирование аудиторского сообщества</vt:lpstr>
      <vt:lpstr>Почему общественный надзор?</vt:lpstr>
      <vt:lpstr>Особый характер регулирования аудита</vt:lpstr>
      <vt:lpstr>Как регулировать профессиональные суждения?</vt:lpstr>
      <vt:lpstr>Как аудиторские компании сами регулируют качество?</vt:lpstr>
      <vt:lpstr>Как организации общественного надзора регулируют качество</vt:lpstr>
      <vt:lpstr>Необходимость экспертного потенциала и адресности в надзоре за аудиторской деятельностью</vt:lpstr>
      <vt:lpstr>Основополагающая дилемма общественного надзора:</vt:lpstr>
      <vt:lpstr>Опасность неправильного направления</vt:lpstr>
      <vt:lpstr>Проблемы определения структуры органа надзора</vt:lpstr>
      <vt:lpstr>Где должен существовать орган надзора?</vt:lpstr>
      <vt:lpstr>Примеры структур</vt:lpstr>
      <vt:lpstr>Преимущества отдельного органа надзора</vt:lpstr>
      <vt:lpstr>Преимущества включения органа надзора в более крупный регулирующий орган</vt:lpstr>
      <vt:lpstr>Необходимость ограждения органа от политического влияния</vt:lpstr>
      <vt:lpstr>Состав совета</vt:lpstr>
      <vt:lpstr>Число членов советов</vt:lpstr>
      <vt:lpstr>Источники финансирования</vt:lpstr>
      <vt:lpstr>Системы проверок</vt:lpstr>
      <vt:lpstr>Разработка и перенос Программы проверок</vt:lpstr>
      <vt:lpstr>Расследования и дисциплинарные взыскания</vt:lpstr>
      <vt:lpstr>Вопросы и комментарии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cfrr</dc:creator>
  <cp:lastModifiedBy>Natalia Manuilova</cp:lastModifiedBy>
  <cp:revision>545</cp:revision>
  <cp:lastPrinted>2013-09-26T13:37:28Z</cp:lastPrinted>
  <dcterms:created xsi:type="dcterms:W3CDTF">2010-11-21T10:58:20Z</dcterms:created>
  <dcterms:modified xsi:type="dcterms:W3CDTF">2015-01-13T16:10:21Z</dcterms:modified>
</cp:coreProperties>
</file>