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3" r:id="rId2"/>
    <p:sldId id="316" r:id="rId3"/>
    <p:sldId id="294" r:id="rId4"/>
    <p:sldId id="295" r:id="rId5"/>
    <p:sldId id="297" r:id="rId6"/>
    <p:sldId id="298" r:id="rId7"/>
    <p:sldId id="313" r:id="rId8"/>
    <p:sldId id="299" r:id="rId9"/>
    <p:sldId id="317" r:id="rId10"/>
    <p:sldId id="311" r:id="rId11"/>
    <p:sldId id="312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14" r:id="rId21"/>
    <p:sldId id="309" r:id="rId22"/>
    <p:sldId id="315" r:id="rId23"/>
    <p:sldId id="310" r:id="rId24"/>
    <p:sldId id="288" r:id="rId25"/>
  </p:sldIdLst>
  <p:sldSz cx="9144000" cy="6858000" type="screen4x3"/>
  <p:notesSz cx="6794500" cy="9906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BE3A"/>
    <a:srgbClr val="6EA532"/>
    <a:srgbClr val="EBF3F5"/>
    <a:srgbClr val="9BCD00"/>
    <a:srgbClr val="86878B"/>
    <a:srgbClr val="94C1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5" autoAdjust="0"/>
    <p:restoredTop sz="99822" autoAdjust="0"/>
  </p:normalViewPr>
  <p:slideViewPr>
    <p:cSldViewPr snapToGrid="0" snapToObjects="1">
      <p:cViewPr>
        <p:scale>
          <a:sx n="80" d="100"/>
          <a:sy n="80" d="100"/>
        </p:scale>
        <p:origin x="-2580" y="-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5" d="100"/>
          <a:sy n="105" d="100"/>
        </p:scale>
        <p:origin x="-4408" y="-104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4" cy="495300"/>
          </a:xfrm>
          <a:prstGeom prst="rect">
            <a:avLst/>
          </a:prstGeom>
        </p:spPr>
        <p:txBody>
          <a:bodyPr vert="horz" lIns="91127" tIns="45564" rIns="91127" bIns="4556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4" y="0"/>
            <a:ext cx="2944284" cy="495300"/>
          </a:xfrm>
          <a:prstGeom prst="rect">
            <a:avLst/>
          </a:prstGeom>
        </p:spPr>
        <p:txBody>
          <a:bodyPr vert="horz" lIns="91127" tIns="45564" rIns="91127" bIns="4556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84465F-DA6F-4C70-B336-6BAE70CAE4F8}" type="datetime1">
              <a:rPr lang="en-US"/>
              <a:pPr>
                <a:defRPr/>
              </a:pPr>
              <a:t>1/13/2015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4" cy="495300"/>
          </a:xfrm>
          <a:prstGeom prst="rect">
            <a:avLst/>
          </a:prstGeom>
        </p:spPr>
        <p:txBody>
          <a:bodyPr vert="horz" lIns="91127" tIns="45564" rIns="91127" bIns="4556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4" y="9408981"/>
            <a:ext cx="2944284" cy="495300"/>
          </a:xfrm>
          <a:prstGeom prst="rect">
            <a:avLst/>
          </a:prstGeom>
        </p:spPr>
        <p:txBody>
          <a:bodyPr vert="horz" lIns="91127" tIns="45564" rIns="91127" bIns="4556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8D789C-BF09-4F69-90DC-642DAED27180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04384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4" cy="495300"/>
          </a:xfrm>
          <a:prstGeom prst="rect">
            <a:avLst/>
          </a:prstGeom>
        </p:spPr>
        <p:txBody>
          <a:bodyPr vert="horz" lIns="91127" tIns="45564" rIns="91127" bIns="4556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4" y="0"/>
            <a:ext cx="2944284" cy="495300"/>
          </a:xfrm>
          <a:prstGeom prst="rect">
            <a:avLst/>
          </a:prstGeom>
        </p:spPr>
        <p:txBody>
          <a:bodyPr vert="horz" lIns="91127" tIns="45564" rIns="91127" bIns="4556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EEE93C-8AD4-44C4-8177-B94A12201A7E}" type="datetime1">
              <a:rPr lang="en-US"/>
              <a:pPr>
                <a:defRPr/>
              </a:pPr>
              <a:t>1/13/2015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7" tIns="45564" rIns="91127" bIns="45564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05353"/>
            <a:ext cx="5435600" cy="4457700"/>
          </a:xfrm>
          <a:prstGeom prst="rect">
            <a:avLst/>
          </a:prstGeom>
        </p:spPr>
        <p:txBody>
          <a:bodyPr vert="horz" lIns="91127" tIns="45564" rIns="91127" bIns="45564" rtlCol="0">
            <a:normAutofit/>
          </a:bodyPr>
          <a:lstStyle/>
          <a:p>
            <a:pPr lvl="0"/>
            <a:r>
              <a:rPr lang="de-AT" noProof="0" smtClean="0"/>
              <a:t>Mastertextformat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4" cy="495300"/>
          </a:xfrm>
          <a:prstGeom prst="rect">
            <a:avLst/>
          </a:prstGeom>
        </p:spPr>
        <p:txBody>
          <a:bodyPr vert="horz" lIns="91127" tIns="45564" rIns="91127" bIns="4556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4" y="9408981"/>
            <a:ext cx="2944284" cy="495300"/>
          </a:xfrm>
          <a:prstGeom prst="rect">
            <a:avLst/>
          </a:prstGeom>
        </p:spPr>
        <p:txBody>
          <a:bodyPr vert="horz" lIns="91127" tIns="45564" rIns="91127" bIns="4556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761AA8-789E-42AA-827D-BFFBB5F66120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78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58354-B90C-4F8B-97BF-A1A7AAC2C59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58354-B90C-4F8B-97BF-A1A7AAC2C598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58354-B90C-4F8B-97BF-A1A7AAC2C598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58354-B90C-4F8B-97BF-A1A7AAC2C598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58354-B90C-4F8B-97BF-A1A7AAC2C598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58354-B90C-4F8B-97BF-A1A7AAC2C598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58354-B90C-4F8B-97BF-A1A7AAC2C598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58354-B90C-4F8B-97BF-A1A7AAC2C598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58354-B90C-4F8B-97BF-A1A7AAC2C598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58354-B90C-4F8B-97BF-A1A7AAC2C598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58354-B90C-4F8B-97BF-A1A7AAC2C598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58354-B90C-4F8B-97BF-A1A7AAC2C59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58354-B90C-4F8B-97BF-A1A7AAC2C598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58354-B90C-4F8B-97BF-A1A7AAC2C598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58354-B90C-4F8B-97BF-A1A7AAC2C59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58354-B90C-4F8B-97BF-A1A7AAC2C59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58354-B90C-4F8B-97BF-A1A7AAC2C59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58354-B90C-4F8B-97BF-A1A7AAC2C59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58354-B90C-4F8B-97BF-A1A7AAC2C59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58354-B90C-4F8B-97BF-A1A7AAC2C59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58354-B90C-4F8B-97BF-A1A7AAC2C59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101600" y="114300"/>
            <a:ext cx="8943975" cy="6610350"/>
          </a:xfrm>
          <a:prstGeom prst="rect">
            <a:avLst/>
          </a:prstGeom>
          <a:noFill/>
          <a:ln w="9525" algn="ctr">
            <a:solidFill>
              <a:srgbClr val="807F8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pic>
        <p:nvPicPr>
          <p:cNvPr id="5" name="Picture 7" descr="CFRR_horizontal_logo_RG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609814" y="231775"/>
            <a:ext cx="3266861" cy="101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 7" descr="template-pictures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63663"/>
            <a:ext cx="91567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609815" y="2984500"/>
            <a:ext cx="7772400" cy="1470025"/>
          </a:xfrm>
        </p:spPr>
        <p:txBody>
          <a:bodyPr/>
          <a:lstStyle>
            <a:lvl1pPr algn="l">
              <a:defRPr sz="4000">
                <a:solidFill>
                  <a:srgbClr val="91BE3A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609815" y="4541131"/>
            <a:ext cx="7781710" cy="1040520"/>
          </a:xfrm>
        </p:spPr>
        <p:txBody>
          <a:bodyPr/>
          <a:lstStyle>
            <a:lvl1pPr marL="0" indent="0" algn="l">
              <a:buNone/>
              <a:defRPr sz="2800" b="0">
                <a:solidFill>
                  <a:srgbClr val="86878B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  <p:sp>
        <p:nvSpPr>
          <p:cNvPr id="7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795964"/>
            <a:ext cx="4619625" cy="238126"/>
          </a:xfrm>
        </p:spPr>
        <p:txBody>
          <a:bodyPr/>
          <a:lstStyle>
            <a:lvl1pPr>
              <a:buNone/>
              <a:defRPr sz="1400" b="0" i="1">
                <a:solidFill>
                  <a:srgbClr val="86878B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85B6-413D-477F-B092-1FD9DE08A489}" type="datetimeFigureOut">
              <a:rPr lang="en-US" smtClean="0"/>
              <a:pPr/>
              <a:t>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2E4A-A5AB-4739-B9DE-6D10030021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04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265863"/>
            <a:ext cx="9144000" cy="0"/>
          </a:xfrm>
          <a:prstGeom prst="line">
            <a:avLst/>
          </a:prstGeom>
          <a:ln>
            <a:solidFill>
              <a:srgbClr val="91BE3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CFRR_horizontal_logo_RG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51970" y="6440488"/>
            <a:ext cx="1276889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16"/>
          <p:cNvSpPr/>
          <p:nvPr userDrawn="1"/>
        </p:nvSpPr>
        <p:spPr>
          <a:xfrm>
            <a:off x="0" y="0"/>
            <a:ext cx="9144000" cy="588963"/>
          </a:xfrm>
          <a:prstGeom prst="rect">
            <a:avLst/>
          </a:prstGeom>
          <a:solidFill>
            <a:srgbClr val="91BE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idx="1"/>
          </p:nvPr>
        </p:nvSpPr>
        <p:spPr>
          <a:xfrm>
            <a:off x="457200" y="873125"/>
            <a:ext cx="8229600" cy="5072063"/>
          </a:xfrm>
        </p:spPr>
        <p:txBody>
          <a:bodyPr/>
          <a:lstStyle>
            <a:lvl1pPr>
              <a:buClr>
                <a:schemeClr val="tx2"/>
              </a:buClr>
              <a:defRPr sz="2200" b="0">
                <a:latin typeface="Arial"/>
              </a:defRPr>
            </a:lvl1pPr>
            <a:lvl2pPr>
              <a:buClr>
                <a:schemeClr val="tx2"/>
              </a:buClr>
              <a:defRPr sz="2200" b="0">
                <a:latin typeface="Arial"/>
              </a:defRPr>
            </a:lvl2pPr>
            <a:lvl3pPr>
              <a:buClr>
                <a:schemeClr val="tx2"/>
              </a:buClr>
              <a:defRPr sz="2200" b="0">
                <a:latin typeface="Arial"/>
              </a:defRPr>
            </a:lvl3pPr>
            <a:lvl4pPr>
              <a:buClr>
                <a:schemeClr val="tx2"/>
              </a:buClr>
              <a:defRPr sz="2200" b="0">
                <a:latin typeface="Arial"/>
              </a:defRPr>
            </a:lvl4pPr>
            <a:lvl5pPr>
              <a:buClr>
                <a:schemeClr val="tx2"/>
              </a:buClr>
              <a:defRPr sz="2200" b="0">
                <a:latin typeface="Arial"/>
              </a:defRPr>
            </a:lvl5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151970" y="-50800"/>
            <a:ext cx="7496591" cy="640478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524875" y="6413500"/>
            <a:ext cx="542925" cy="365125"/>
          </a:xfrm>
        </p:spPr>
        <p:txBody>
          <a:bodyPr/>
          <a:lstStyle>
            <a:lvl1pPr algn="r">
              <a:defRPr sz="1600">
                <a:solidFill>
                  <a:srgbClr val="86878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49E4241-0149-490F-B839-397C3518C1FC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6"/>
          <p:cNvSpPr/>
          <p:nvPr userDrawn="1"/>
        </p:nvSpPr>
        <p:spPr>
          <a:xfrm>
            <a:off x="0" y="0"/>
            <a:ext cx="9144000" cy="588963"/>
          </a:xfrm>
          <a:prstGeom prst="rect">
            <a:avLst/>
          </a:prstGeom>
          <a:solidFill>
            <a:srgbClr val="91BE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876300"/>
            <a:ext cx="4038600" cy="5097463"/>
          </a:xfrm>
        </p:spPr>
        <p:txBody>
          <a:bodyPr/>
          <a:lstStyle>
            <a:lvl1pPr>
              <a:buClr>
                <a:schemeClr val="tx2"/>
              </a:buClr>
              <a:defRPr sz="2800">
                <a:latin typeface="Arial"/>
                <a:cs typeface="Arial"/>
              </a:defRPr>
            </a:lvl1pPr>
            <a:lvl2pPr>
              <a:buClr>
                <a:schemeClr val="tx2"/>
              </a:buClr>
              <a:defRPr sz="2400">
                <a:latin typeface="Arial"/>
                <a:cs typeface="Arial"/>
              </a:defRPr>
            </a:lvl2pPr>
            <a:lvl3pPr>
              <a:buClr>
                <a:schemeClr val="tx2"/>
              </a:buClr>
              <a:defRPr sz="2000">
                <a:latin typeface="Arial"/>
                <a:cs typeface="Arial"/>
              </a:defRPr>
            </a:lvl3pPr>
            <a:lvl4pPr>
              <a:buClr>
                <a:schemeClr val="tx2"/>
              </a:buClr>
              <a:defRPr sz="1800">
                <a:latin typeface="Arial"/>
                <a:cs typeface="Arial"/>
              </a:defRPr>
            </a:lvl4pPr>
            <a:lvl5pPr>
              <a:buClr>
                <a:schemeClr val="tx2"/>
              </a:buCl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876300"/>
            <a:ext cx="4038600" cy="5097463"/>
          </a:xfrm>
        </p:spPr>
        <p:txBody>
          <a:bodyPr/>
          <a:lstStyle>
            <a:lvl1pPr>
              <a:buClr>
                <a:schemeClr val="tx2"/>
              </a:buClr>
              <a:defRPr sz="2800">
                <a:latin typeface="Arial"/>
                <a:cs typeface="Arial"/>
              </a:defRPr>
            </a:lvl1pPr>
            <a:lvl2pPr>
              <a:buClr>
                <a:schemeClr val="tx2"/>
              </a:buClr>
              <a:defRPr sz="2400">
                <a:latin typeface="Arial"/>
                <a:cs typeface="Arial"/>
              </a:defRPr>
            </a:lvl2pPr>
            <a:lvl3pPr>
              <a:buClr>
                <a:schemeClr val="tx2"/>
              </a:buClr>
              <a:defRPr sz="2000">
                <a:latin typeface="Arial"/>
                <a:cs typeface="Arial"/>
              </a:defRPr>
            </a:lvl3pPr>
            <a:lvl4pPr>
              <a:buClr>
                <a:schemeClr val="tx2"/>
              </a:buClr>
              <a:defRPr sz="1800">
                <a:latin typeface="Arial"/>
                <a:cs typeface="Arial"/>
              </a:defRPr>
            </a:lvl4pPr>
            <a:lvl5pPr>
              <a:buClr>
                <a:schemeClr val="tx2"/>
              </a:buCl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151970" y="-50800"/>
            <a:ext cx="7496591" cy="640478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524875" y="6413500"/>
            <a:ext cx="542925" cy="365125"/>
          </a:xfrm>
        </p:spPr>
        <p:txBody>
          <a:bodyPr/>
          <a:lstStyle>
            <a:lvl1pPr algn="r">
              <a:defRPr sz="1600">
                <a:solidFill>
                  <a:srgbClr val="86878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02B1D284-A13A-469F-A36E-8E1281A8450A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9" name="Picture 7" descr="CFRR_horizontal_logo_RG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51970" y="6440488"/>
            <a:ext cx="1276889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>
            <a:off x="0" y="6265863"/>
            <a:ext cx="9144000" cy="0"/>
          </a:xfrm>
          <a:prstGeom prst="line">
            <a:avLst/>
          </a:prstGeom>
          <a:ln>
            <a:solidFill>
              <a:srgbClr val="91BE3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6"/>
          <p:cNvSpPr/>
          <p:nvPr userDrawn="1"/>
        </p:nvSpPr>
        <p:spPr>
          <a:xfrm>
            <a:off x="0" y="0"/>
            <a:ext cx="9144000" cy="588963"/>
          </a:xfrm>
          <a:prstGeom prst="rect">
            <a:avLst/>
          </a:prstGeom>
          <a:solidFill>
            <a:srgbClr val="91BE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809625"/>
            <a:ext cx="4040188" cy="7905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1BE3A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40188" cy="4454524"/>
          </a:xfrm>
        </p:spPr>
        <p:txBody>
          <a:bodyPr/>
          <a:lstStyle>
            <a:lvl1pPr>
              <a:buClr>
                <a:schemeClr val="tx2"/>
              </a:buClr>
              <a:defRPr sz="2400">
                <a:latin typeface="Arial"/>
                <a:cs typeface="Arial"/>
              </a:defRPr>
            </a:lvl1pPr>
            <a:lvl2pPr>
              <a:buClr>
                <a:schemeClr val="tx2"/>
              </a:buClr>
              <a:defRPr sz="2000">
                <a:latin typeface="Arial"/>
                <a:cs typeface="Arial"/>
              </a:defRPr>
            </a:lvl2pPr>
            <a:lvl3pPr>
              <a:buClr>
                <a:schemeClr val="tx2"/>
              </a:buClr>
              <a:defRPr sz="1800">
                <a:latin typeface="Arial"/>
                <a:cs typeface="Arial"/>
              </a:defRPr>
            </a:lvl3pPr>
            <a:lvl4pPr>
              <a:buClr>
                <a:schemeClr val="tx2"/>
              </a:buClr>
              <a:defRPr sz="1600">
                <a:latin typeface="Arial"/>
                <a:cs typeface="Arial"/>
              </a:defRPr>
            </a:lvl4pPr>
            <a:lvl5pPr>
              <a:buClr>
                <a:schemeClr val="tx2"/>
              </a:buCl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809625"/>
            <a:ext cx="4041775" cy="7905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1BE3A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600199"/>
            <a:ext cx="4041775" cy="4454525"/>
          </a:xfrm>
        </p:spPr>
        <p:txBody>
          <a:bodyPr/>
          <a:lstStyle>
            <a:lvl1pPr>
              <a:buClr>
                <a:schemeClr val="tx2"/>
              </a:buClr>
              <a:defRPr sz="2400">
                <a:latin typeface="Arial"/>
                <a:cs typeface="Arial"/>
              </a:defRPr>
            </a:lvl1pPr>
            <a:lvl2pPr>
              <a:buClr>
                <a:schemeClr val="tx2"/>
              </a:buClr>
              <a:defRPr sz="2000">
                <a:latin typeface="Arial"/>
                <a:cs typeface="Arial"/>
              </a:defRPr>
            </a:lvl2pPr>
            <a:lvl3pPr>
              <a:buClr>
                <a:schemeClr val="tx2"/>
              </a:buClr>
              <a:defRPr sz="1800">
                <a:latin typeface="Arial"/>
                <a:cs typeface="Arial"/>
              </a:defRPr>
            </a:lvl3pPr>
            <a:lvl4pPr>
              <a:buClr>
                <a:schemeClr val="tx2"/>
              </a:buClr>
              <a:defRPr sz="1600">
                <a:latin typeface="Arial"/>
                <a:cs typeface="Arial"/>
              </a:defRPr>
            </a:lvl4pPr>
            <a:lvl5pPr>
              <a:buClr>
                <a:schemeClr val="tx2"/>
              </a:buCl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151970" y="-50800"/>
            <a:ext cx="7496591" cy="640478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524875" y="6413500"/>
            <a:ext cx="542925" cy="365125"/>
          </a:xfrm>
        </p:spPr>
        <p:txBody>
          <a:bodyPr/>
          <a:lstStyle>
            <a:lvl1pPr algn="r">
              <a:defRPr sz="1600">
                <a:solidFill>
                  <a:srgbClr val="86878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93984C94-E893-48F7-8889-CC606DFC6EBD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1" name="Picture 7" descr="CFRR_horizontal_logo_RG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51970" y="6440488"/>
            <a:ext cx="1276889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 userDrawn="1"/>
        </p:nvCxnSpPr>
        <p:spPr>
          <a:xfrm>
            <a:off x="0" y="6265863"/>
            <a:ext cx="9144000" cy="0"/>
          </a:xfrm>
          <a:prstGeom prst="line">
            <a:avLst/>
          </a:prstGeom>
          <a:ln>
            <a:solidFill>
              <a:srgbClr val="91BE3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6"/>
          <p:cNvSpPr/>
          <p:nvPr userDrawn="1"/>
        </p:nvSpPr>
        <p:spPr>
          <a:xfrm>
            <a:off x="0" y="0"/>
            <a:ext cx="9144000" cy="588963"/>
          </a:xfrm>
          <a:prstGeom prst="rect">
            <a:avLst/>
          </a:prstGeom>
          <a:solidFill>
            <a:srgbClr val="91BE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/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151970" y="-50800"/>
            <a:ext cx="7496591" cy="640478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524875" y="6413500"/>
            <a:ext cx="542925" cy="365125"/>
          </a:xfrm>
        </p:spPr>
        <p:txBody>
          <a:bodyPr/>
          <a:lstStyle>
            <a:lvl1pPr algn="r">
              <a:defRPr sz="1600">
                <a:solidFill>
                  <a:srgbClr val="86878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0CA74FD-FF86-4178-AC67-5639A3C92407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7" name="Picture 7" descr="CFRR_horizontal_logo_RG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51970" y="6440488"/>
            <a:ext cx="1276889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0" y="6265863"/>
            <a:ext cx="9144000" cy="0"/>
          </a:xfrm>
          <a:prstGeom prst="line">
            <a:avLst/>
          </a:prstGeom>
          <a:ln>
            <a:solidFill>
              <a:srgbClr val="91BE3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6"/>
          <p:cNvSpPr/>
          <p:nvPr userDrawn="1"/>
        </p:nvSpPr>
        <p:spPr>
          <a:xfrm>
            <a:off x="0" y="0"/>
            <a:ext cx="9144000" cy="588963"/>
          </a:xfrm>
          <a:prstGeom prst="rect">
            <a:avLst/>
          </a:prstGeom>
          <a:solidFill>
            <a:srgbClr val="91BE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/>
            </a:endParaRPr>
          </a:p>
        </p:txBody>
      </p:sp>
      <p:sp>
        <p:nvSpPr>
          <p:cNvPr id="8" name="Titel 1"/>
          <p:cNvSpPr txBox="1">
            <a:spLocks/>
          </p:cNvSpPr>
          <p:nvPr userDrawn="1"/>
        </p:nvSpPr>
        <p:spPr>
          <a:xfrm>
            <a:off x="152400" y="-50800"/>
            <a:ext cx="7496175" cy="6397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AT" b="1" dirty="0" smtClean="0">
                <a:ea typeface="+mj-ea"/>
                <a:cs typeface="Arial"/>
              </a:rPr>
              <a:t>Mastertitelformat bearbeiten</a:t>
            </a:r>
            <a:endParaRPr lang="de-DE" b="1" dirty="0">
              <a:ea typeface="+mj-ea"/>
              <a:cs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969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91BE3A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003300"/>
            <a:ext cx="5111750" cy="5122863"/>
          </a:xfrm>
        </p:spPr>
        <p:txBody>
          <a:bodyPr/>
          <a:lstStyle>
            <a:lvl1pPr>
              <a:buClr>
                <a:schemeClr val="tx2"/>
              </a:buClr>
              <a:defRPr sz="3200">
                <a:latin typeface="Arial"/>
                <a:cs typeface="Arial"/>
              </a:defRPr>
            </a:lvl1pPr>
            <a:lvl2pPr>
              <a:buClr>
                <a:schemeClr val="tx2"/>
              </a:buClr>
              <a:defRPr sz="2800">
                <a:latin typeface="Arial"/>
                <a:cs typeface="Arial"/>
              </a:defRPr>
            </a:lvl2pPr>
            <a:lvl3pPr>
              <a:buClr>
                <a:schemeClr val="tx2"/>
              </a:buClr>
              <a:defRPr sz="2400">
                <a:latin typeface="Arial"/>
                <a:cs typeface="Arial"/>
              </a:defRPr>
            </a:lvl3pPr>
            <a:lvl4pPr>
              <a:buClr>
                <a:schemeClr val="tx2"/>
              </a:buClr>
              <a:defRPr sz="2000">
                <a:latin typeface="Arial"/>
                <a:cs typeface="Arial"/>
              </a:defRPr>
            </a:lvl4pPr>
            <a:lvl5pPr>
              <a:buClr>
                <a:schemeClr val="tx2"/>
              </a:buCl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159000"/>
            <a:ext cx="3008313" cy="3967163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524875" y="6413500"/>
            <a:ext cx="542925" cy="365125"/>
          </a:xfrm>
        </p:spPr>
        <p:txBody>
          <a:bodyPr/>
          <a:lstStyle>
            <a:lvl1pPr algn="r">
              <a:defRPr sz="1600">
                <a:solidFill>
                  <a:srgbClr val="86878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439575F-F08B-4A36-A648-393E184CFAA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" name="Picture 7" descr="CFRR_horizontal_logo_RG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51970" y="6440488"/>
            <a:ext cx="1276889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 userDrawn="1"/>
        </p:nvCxnSpPr>
        <p:spPr>
          <a:xfrm>
            <a:off x="0" y="6265863"/>
            <a:ext cx="9144000" cy="0"/>
          </a:xfrm>
          <a:prstGeom prst="line">
            <a:avLst/>
          </a:prstGeom>
          <a:ln>
            <a:solidFill>
              <a:srgbClr val="91BE3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606925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91BE3A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1910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173663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524875" y="6413500"/>
            <a:ext cx="542925" cy="365125"/>
          </a:xfrm>
        </p:spPr>
        <p:txBody>
          <a:bodyPr/>
          <a:lstStyle>
            <a:lvl1pPr algn="r">
              <a:defRPr sz="1600">
                <a:solidFill>
                  <a:srgbClr val="86878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8E86A31-CC98-41FA-BB42-FF0321889A07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8" name="Picture 7" descr="CFRR_horizontal_logo_RG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51970" y="6440488"/>
            <a:ext cx="1276889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0" y="6265863"/>
            <a:ext cx="9144000" cy="0"/>
          </a:xfrm>
          <a:prstGeom prst="line">
            <a:avLst/>
          </a:prstGeom>
          <a:ln>
            <a:solidFill>
              <a:srgbClr val="91BE3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1BE3A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tx2"/>
              </a:buClr>
              <a:defRPr>
                <a:latin typeface="Arial"/>
                <a:cs typeface="Arial"/>
              </a:defRPr>
            </a:lvl1pPr>
            <a:lvl2pPr>
              <a:buClr>
                <a:schemeClr val="tx2"/>
              </a:buClr>
              <a:defRPr>
                <a:latin typeface="Arial"/>
                <a:cs typeface="Arial"/>
              </a:defRPr>
            </a:lvl2pPr>
            <a:lvl3pPr>
              <a:buClr>
                <a:schemeClr val="tx2"/>
              </a:buClr>
              <a:defRPr>
                <a:latin typeface="Arial"/>
                <a:cs typeface="Arial"/>
              </a:defRPr>
            </a:lvl3pPr>
            <a:lvl4pPr>
              <a:buClr>
                <a:schemeClr val="tx2"/>
              </a:buClr>
              <a:defRPr>
                <a:latin typeface="Arial"/>
                <a:cs typeface="Arial"/>
              </a:defRPr>
            </a:lvl4pPr>
            <a:lvl5pPr>
              <a:buClr>
                <a:schemeClr val="tx2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 rot="5400000">
            <a:off x="-884237" y="4876800"/>
            <a:ext cx="2133600" cy="365125"/>
          </a:xfrm>
        </p:spPr>
        <p:txBody>
          <a:bodyPr/>
          <a:lstStyle>
            <a:lvl1pPr>
              <a:defRPr sz="1800">
                <a:solidFill>
                  <a:srgbClr val="86878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147B14AD-7EC0-4B2F-A55D-F13F0823A5F3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7" name="Picture 7" descr="CFRR_horizontal_logo_RG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51970" y="6440488"/>
            <a:ext cx="1276889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>
            <a:off x="0" y="6265863"/>
            <a:ext cx="9144000" cy="0"/>
          </a:xfrm>
          <a:prstGeom prst="line">
            <a:avLst/>
          </a:prstGeom>
          <a:ln>
            <a:solidFill>
              <a:srgbClr val="91BE3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>
                <a:solidFill>
                  <a:srgbClr val="91BE3A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Clr>
                <a:schemeClr val="tx2"/>
              </a:buClr>
              <a:defRPr>
                <a:latin typeface="Arial"/>
                <a:cs typeface="Arial"/>
              </a:defRPr>
            </a:lvl1pPr>
            <a:lvl2pPr>
              <a:buClr>
                <a:schemeClr val="tx2"/>
              </a:buClr>
              <a:defRPr>
                <a:latin typeface="Arial"/>
                <a:cs typeface="Arial"/>
              </a:defRPr>
            </a:lvl2pPr>
            <a:lvl3pPr>
              <a:buClr>
                <a:schemeClr val="tx2"/>
              </a:buClr>
              <a:defRPr>
                <a:latin typeface="Arial"/>
                <a:cs typeface="Arial"/>
              </a:defRPr>
            </a:lvl3pPr>
            <a:lvl4pPr>
              <a:buClr>
                <a:schemeClr val="tx2"/>
              </a:buClr>
              <a:defRPr>
                <a:latin typeface="Arial"/>
                <a:cs typeface="Arial"/>
              </a:defRPr>
            </a:lvl4pPr>
            <a:lvl5pPr>
              <a:buClr>
                <a:schemeClr val="tx2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>
          <a:xfrm rot="5400000">
            <a:off x="-792162" y="4872037"/>
            <a:ext cx="2133600" cy="365125"/>
          </a:xfrm>
        </p:spPr>
        <p:txBody>
          <a:bodyPr/>
          <a:lstStyle>
            <a:lvl1pPr>
              <a:defRPr sz="1800">
                <a:solidFill>
                  <a:srgbClr val="86878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4CAF6CA-DE6B-41A1-94F5-B108E68B8D66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Mastertitelformat bearbeiten</a:t>
            </a:r>
            <a:endParaRPr lang="de-DE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7A80FB6A-DBE0-48CC-B7B2-0194B0842C6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Arial"/>
          <a:ea typeface="+mj-ea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2"/>
        </a:buBlip>
        <a:defRPr sz="36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9BCD00"/>
        </a:buClr>
        <a:buSzPct val="75000"/>
        <a:buFont typeface="Symbol" pitchFamily="18" charset="2"/>
        <a:buChar char="-"/>
        <a:defRPr sz="3200" b="1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CD00"/>
        </a:buClr>
        <a:buSzPct val="100000"/>
        <a:buFont typeface="Arial" charset="0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CD00"/>
        </a:buClr>
        <a:buSzPct val="90000"/>
        <a:buFont typeface="Courier New" pitchFamily="49" charset="0"/>
        <a:buChar char="o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2"/>
        </a:buBlip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ur-lex.europa.eu/legal-content/EN/TXT/?qid=1410428319468&amp;uri=CELEX:32013L003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.md/public/files/2013/ianuarie_2014/7048451_en_acord_asociere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787650"/>
            <a:ext cx="8086510" cy="1470025"/>
          </a:xfrm>
        </p:spPr>
        <p:txBody>
          <a:bodyPr/>
          <a:lstStyle/>
          <a:p>
            <a:pPr algn="ctr"/>
            <a:r>
              <a:rPr lang="ru-RU" sz="3200" dirty="0" smtClean="0"/>
              <a:t>Таблицы транспонирования норм и их применение для выполнения директив ЕС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762" y="5524502"/>
            <a:ext cx="2847975" cy="1152525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9190" y="5502214"/>
            <a:ext cx="8124967" cy="795905"/>
          </a:xfrm>
        </p:spPr>
        <p:txBody>
          <a:bodyPr/>
          <a:lstStyle/>
          <a:p>
            <a:r>
              <a:rPr lang="uk-UA" sz="1600" dirty="0" smtClean="0">
                <a:solidFill>
                  <a:srgbClr val="87888A"/>
                </a:solidFill>
              </a:rPr>
              <a:t>Натал</a:t>
            </a:r>
            <a:r>
              <a:rPr lang="ru-RU" sz="1600" dirty="0" smtClean="0">
                <a:solidFill>
                  <a:srgbClr val="87888A"/>
                </a:solidFill>
              </a:rPr>
              <a:t>ь</a:t>
            </a:r>
            <a:r>
              <a:rPr lang="uk-UA" sz="1600" dirty="0" smtClean="0">
                <a:solidFill>
                  <a:srgbClr val="87888A"/>
                </a:solidFill>
              </a:rPr>
              <a:t>я Мануилова</a:t>
            </a:r>
            <a:r>
              <a:rPr lang="en-US" sz="1600" dirty="0" smtClean="0">
                <a:solidFill>
                  <a:srgbClr val="87888A"/>
                </a:solidFill>
              </a:rPr>
              <a:t>							</a:t>
            </a:r>
          </a:p>
          <a:p>
            <a:r>
              <a:rPr lang="ru-RU" sz="1600" dirty="0"/>
              <a:t>Старший </a:t>
            </a:r>
            <a:r>
              <a:rPr lang="ru-RU" sz="1600" dirty="0" smtClean="0"/>
              <a:t>Специалист по Финансовому Управлению, </a:t>
            </a:r>
            <a:endParaRPr lang="ru-RU" sz="1600" dirty="0" smtClean="0"/>
          </a:p>
          <a:p>
            <a:pPr>
              <a:spcBef>
                <a:spcPts val="0"/>
              </a:spcBef>
            </a:pPr>
            <a:r>
              <a:rPr lang="ru-RU" sz="1600" dirty="0"/>
              <a:t>Центр Реформ Финансовой Отчетности, Всемирный Банк</a:t>
            </a:r>
            <a:endParaRPr lang="en-US" sz="16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288975" y="4876800"/>
            <a:ext cx="7781710" cy="67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sz="2800" b="0" kern="1200">
                <a:solidFill>
                  <a:srgbClr val="86878B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CD00"/>
              </a:buClr>
              <a:buSzPct val="75000"/>
              <a:buFont typeface="Symbol" pitchFamily="18" charset="2"/>
              <a:buNone/>
              <a:defRPr sz="3200" b="1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CD00"/>
              </a:buClr>
              <a:buSzPct val="100000"/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CD00"/>
              </a:buClr>
              <a:buSzPct val="90000"/>
              <a:buFont typeface="Courier New" pitchFamily="49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rgbClr val="87888A"/>
                </a:solidFill>
              </a:rPr>
              <a:t>Киев</a:t>
            </a:r>
            <a:r>
              <a:rPr lang="en-US" sz="2400" dirty="0" smtClean="0">
                <a:solidFill>
                  <a:srgbClr val="87888A"/>
                </a:solidFill>
              </a:rPr>
              <a:t>, 21 </a:t>
            </a:r>
            <a:r>
              <a:rPr lang="ru-RU" sz="2400" dirty="0" smtClean="0">
                <a:solidFill>
                  <a:srgbClr val="87888A"/>
                </a:solidFill>
              </a:rPr>
              <a:t>января </a:t>
            </a:r>
            <a:r>
              <a:rPr lang="en-US" sz="2400" dirty="0" smtClean="0">
                <a:solidFill>
                  <a:srgbClr val="87888A"/>
                </a:solidFill>
              </a:rPr>
              <a:t>201</a:t>
            </a:r>
            <a:r>
              <a:rPr lang="ru-RU" sz="2400" dirty="0" smtClean="0">
                <a:solidFill>
                  <a:srgbClr val="87888A"/>
                </a:solidFill>
              </a:rPr>
              <a:t>5</a:t>
            </a:r>
            <a:endParaRPr lang="en-US" sz="2400" dirty="0">
              <a:solidFill>
                <a:srgbClr val="8788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50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el 2"/>
          <p:cNvSpPr>
            <a:spLocks noGrp="1"/>
          </p:cNvSpPr>
          <p:nvPr>
            <p:ph type="title"/>
          </p:nvPr>
        </p:nvSpPr>
        <p:spPr>
          <a:xfrm>
            <a:off x="151970" y="-50800"/>
            <a:ext cx="9106330" cy="640478"/>
          </a:xfrm>
        </p:spPr>
        <p:txBody>
          <a:bodyPr>
            <a:noAutofit/>
          </a:bodyPr>
          <a:lstStyle/>
          <a:p>
            <a:r>
              <a:rPr lang="ru-RU" sz="2300" dirty="0" smtClean="0"/>
              <a:t>Соглашение об ассоциации:</a:t>
            </a:r>
            <a:r>
              <a:rPr lang="en-US" sz="2300" dirty="0" smtClean="0"/>
              <a:t> </a:t>
            </a:r>
            <a:r>
              <a:rPr lang="ru-RU" sz="2300" dirty="0" smtClean="0"/>
              <a:t>пример Республики Молдова</a:t>
            </a:r>
            <a:r>
              <a:rPr lang="en-US" sz="2300" dirty="0" smtClean="0"/>
              <a:t> (3)</a:t>
            </a:r>
            <a:endParaRPr lang="en-US" sz="2300" b="1" dirty="0" smtClean="0"/>
          </a:p>
        </p:txBody>
      </p:sp>
      <p:sp>
        <p:nvSpPr>
          <p:cNvPr id="3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24875" y="6413500"/>
            <a:ext cx="542925" cy="365125"/>
          </a:xfrm>
          <a:prstGeom prst="rect">
            <a:avLst/>
          </a:prstGeom>
        </p:spPr>
        <p:txBody>
          <a:bodyPr/>
          <a:lstStyle/>
          <a:p>
            <a:fld id="{B131813F-E8C9-C041-A3BC-5D57C9CB1EBA}" type="slidenum">
              <a:rPr lang="de-DE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/>
              <a:t>10</a:t>
            </a:fld>
            <a:endParaRPr lang="de-DE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2462212" y="577850"/>
            <a:ext cx="542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600" kern="1200">
                <a:solidFill>
                  <a:srgbClr val="86878B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endParaRPr lang="de-D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151970" y="942974"/>
            <a:ext cx="8796821" cy="526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568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0" tIns="46795" rIns="89990" bIns="46795"/>
          <a:lstStyle/>
          <a:p>
            <a:pPr marL="457200" indent="-457200" defTabSz="539750">
              <a:spcBef>
                <a:spcPts val="400"/>
              </a:spcBef>
              <a:buClr>
                <a:srgbClr val="99CC00"/>
              </a:buCl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0000"/>
                </a:solidFill>
                <a:sym typeface="Wingdings" pitchFamily="2" charset="2"/>
              </a:rPr>
              <a:t>Регламент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 (</a:t>
            </a:r>
            <a:r>
              <a:rPr lang="ru-RU" sz="2400" dirty="0" smtClean="0">
                <a:solidFill>
                  <a:srgbClr val="000000"/>
                </a:solidFill>
                <a:sym typeface="Wingdings" pitchFamily="2" charset="2"/>
              </a:rPr>
              <a:t>ЕК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) </a:t>
            </a:r>
            <a:r>
              <a:rPr lang="ru-RU" sz="2400" dirty="0" smtClean="0">
                <a:solidFill>
                  <a:srgbClr val="000000"/>
                </a:solidFill>
                <a:sym typeface="Wingdings" pitchFamily="2" charset="2"/>
              </a:rPr>
              <a:t>№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400" dirty="0">
                <a:solidFill>
                  <a:srgbClr val="000000"/>
                </a:solidFill>
                <a:sym typeface="Wingdings" pitchFamily="2" charset="2"/>
              </a:rPr>
              <a:t>1606/2002 </a:t>
            </a:r>
            <a:r>
              <a:rPr lang="ru-RU" sz="2400" dirty="0" smtClean="0">
                <a:solidFill>
                  <a:srgbClr val="000000"/>
                </a:solidFill>
                <a:sym typeface="Wingdings" pitchFamily="2" charset="2"/>
              </a:rPr>
              <a:t>Европейского парламента и Совета от 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19 </a:t>
            </a:r>
            <a:r>
              <a:rPr lang="ru-RU" sz="2400" dirty="0" smtClean="0">
                <a:solidFill>
                  <a:srgbClr val="000000"/>
                </a:solidFill>
                <a:sym typeface="Wingdings" pitchFamily="2" charset="2"/>
              </a:rPr>
              <a:t>июля 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2002 </a:t>
            </a:r>
            <a:r>
              <a:rPr lang="ru-RU" sz="2400" dirty="0" smtClean="0">
                <a:solidFill>
                  <a:srgbClr val="000000"/>
                </a:solidFill>
                <a:sym typeface="Wingdings" pitchFamily="2" charset="2"/>
              </a:rPr>
              <a:t>г. о применении международных стандартов бухгалтерского учета </a:t>
            </a:r>
            <a:endParaRPr lang="en-US" sz="2400" dirty="0" smtClean="0">
              <a:solidFill>
                <a:srgbClr val="000000"/>
              </a:solidFill>
              <a:sym typeface="Wingdings" pitchFamily="2" charset="2"/>
            </a:endParaRPr>
          </a:p>
          <a:p>
            <a:pPr defTabSz="539750">
              <a:spcBef>
                <a:spcPts val="400"/>
              </a:spcBef>
              <a:buClr>
                <a:srgbClr val="99CC00"/>
              </a:buClr>
            </a:pPr>
            <a:r>
              <a:rPr lang="ru-RU" sz="2000" b="1" i="1" dirty="0" smtClean="0">
                <a:solidFill>
                  <a:srgbClr val="000000"/>
                </a:solidFill>
                <a:sym typeface="Wingdings" pitchFamily="2" charset="2"/>
              </a:rPr>
              <a:t>График</a:t>
            </a:r>
            <a:r>
              <a:rPr lang="en-US" sz="2000" b="1" i="1" dirty="0" smtClean="0">
                <a:solidFill>
                  <a:srgbClr val="000000"/>
                </a:solidFill>
                <a:sym typeface="Wingdings" pitchFamily="2" charset="2"/>
              </a:rPr>
              <a:t>: </a:t>
            </a:r>
            <a:r>
              <a:rPr lang="ru-RU" sz="2000" dirty="0" smtClean="0">
                <a:solidFill>
                  <a:srgbClr val="000000"/>
                </a:solidFill>
                <a:sym typeface="Wingdings" pitchFamily="2" charset="2"/>
              </a:rPr>
              <a:t>положения этого Регламента должны быть выполнены в течение двух лет после вступления в силу настоящего Соглашения</a:t>
            </a:r>
            <a:endParaRPr lang="en-US" sz="2000" dirty="0" smtClean="0">
              <a:solidFill>
                <a:srgbClr val="000000"/>
              </a:solidFill>
              <a:sym typeface="Wingdings" pitchFamily="2" charset="2"/>
            </a:endParaRPr>
          </a:p>
          <a:p>
            <a:pPr defTabSz="539750">
              <a:spcBef>
                <a:spcPts val="400"/>
              </a:spcBef>
              <a:buClr>
                <a:srgbClr val="99CC00"/>
              </a:buClr>
            </a:pPr>
            <a:endParaRPr lang="en-US" sz="24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342900" indent="-342900" defTabSz="539750">
              <a:spcBef>
                <a:spcPts val="400"/>
              </a:spcBef>
              <a:buClr>
                <a:srgbClr val="99CC00"/>
              </a:buCl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0000"/>
                </a:solidFill>
                <a:sym typeface="Wingdings" pitchFamily="2" charset="2"/>
              </a:rPr>
              <a:t>Директива №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 2006/43/</a:t>
            </a:r>
            <a:r>
              <a:rPr lang="ru-RU" sz="2400" dirty="0" smtClean="0">
                <a:solidFill>
                  <a:srgbClr val="000000"/>
                </a:solidFill>
                <a:sym typeface="Wingdings" pitchFamily="2" charset="2"/>
              </a:rPr>
              <a:t>ЕК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sym typeface="Wingdings" pitchFamily="2" charset="2"/>
              </a:rPr>
              <a:t>Европейского парламента и Совета от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400" dirty="0">
                <a:solidFill>
                  <a:srgbClr val="000000"/>
                </a:solidFill>
                <a:sym typeface="Wingdings" pitchFamily="2" charset="2"/>
              </a:rPr>
              <a:t>17 </a:t>
            </a:r>
            <a:r>
              <a:rPr lang="ru-RU" sz="2400" dirty="0" smtClean="0">
                <a:solidFill>
                  <a:srgbClr val="000000"/>
                </a:solidFill>
                <a:sym typeface="Wingdings" pitchFamily="2" charset="2"/>
              </a:rPr>
              <a:t>мая 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2006 </a:t>
            </a:r>
            <a:r>
              <a:rPr lang="ru-RU" sz="2400" dirty="0" smtClean="0">
                <a:solidFill>
                  <a:srgbClr val="000000"/>
                </a:solidFill>
                <a:sym typeface="Wingdings" pitchFamily="2" charset="2"/>
              </a:rPr>
              <a:t>г. об обязательном аудите годовой отчетности и консолидированной отчетности</a:t>
            </a:r>
            <a:endParaRPr lang="en-US" sz="2400" dirty="0" smtClean="0">
              <a:solidFill>
                <a:srgbClr val="000000"/>
              </a:solidFill>
              <a:sym typeface="Wingdings" pitchFamily="2" charset="2"/>
            </a:endParaRPr>
          </a:p>
          <a:p>
            <a:pPr defTabSz="539750">
              <a:spcBef>
                <a:spcPts val="400"/>
              </a:spcBef>
              <a:buClr>
                <a:srgbClr val="99CC00"/>
              </a:buClr>
            </a:pPr>
            <a:r>
              <a:rPr lang="ru-RU" sz="2000" b="1" i="1" dirty="0" smtClean="0">
                <a:solidFill>
                  <a:srgbClr val="000000"/>
                </a:solidFill>
                <a:sym typeface="Wingdings" pitchFamily="2" charset="2"/>
              </a:rPr>
              <a:t>График</a:t>
            </a:r>
            <a:r>
              <a:rPr lang="en-US" sz="2000" b="1" i="1" dirty="0" smtClean="0">
                <a:solidFill>
                  <a:srgbClr val="000000"/>
                </a:solidFill>
                <a:sym typeface="Wingdings" pitchFamily="2" charset="2"/>
              </a:rPr>
              <a:t>: </a:t>
            </a:r>
            <a:r>
              <a:rPr lang="ru-RU" sz="2000" dirty="0" smtClean="0">
                <a:solidFill>
                  <a:srgbClr val="000000"/>
                </a:solidFill>
                <a:sym typeface="Wingdings" pitchFamily="2" charset="2"/>
              </a:rPr>
              <a:t>положения этой директивы должны быть выполнены в течение трех лет после вступления в силу настоящего Соглашения</a:t>
            </a:r>
          </a:p>
          <a:p>
            <a:pPr defTabSz="539750">
              <a:spcBef>
                <a:spcPts val="400"/>
              </a:spcBef>
              <a:buClr>
                <a:srgbClr val="99CC00"/>
              </a:buClr>
            </a:pPr>
            <a:endParaRPr lang="en-US" sz="2400" dirty="0" smtClean="0">
              <a:solidFill>
                <a:srgbClr val="000000"/>
              </a:solidFill>
              <a:sym typeface="Wingdings" pitchFamily="2" charset="2"/>
            </a:endParaRPr>
          </a:p>
          <a:p>
            <a:pPr defTabSz="539750">
              <a:spcBef>
                <a:spcPts val="400"/>
              </a:spcBef>
              <a:buClr>
                <a:srgbClr val="99CC00"/>
              </a:buClr>
            </a:pPr>
            <a:endParaRPr lang="en-US" sz="20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0" name="Rectangle 28"/>
          <p:cNvSpPr>
            <a:spLocks noChangeArrowheads="1"/>
          </p:cNvSpPr>
          <p:nvPr/>
        </p:nvSpPr>
        <p:spPr bwMode="auto">
          <a:xfrm>
            <a:off x="4973987" y="1538288"/>
            <a:ext cx="4084638" cy="371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568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0" tIns="46795" rIns="89990" bIns="46795"/>
          <a:lstStyle/>
          <a:p>
            <a:pPr marL="187325" indent="-187325" defTabSz="539750">
              <a:spcBef>
                <a:spcPts val="1800"/>
              </a:spcBef>
              <a:buClr>
                <a:srgbClr val="99CC00"/>
              </a:buClr>
              <a:buFont typeface="Wingdings" pitchFamily="2" charset="2"/>
              <a:buChar char="§"/>
            </a:pPr>
            <a:endParaRPr lang="de-AT" sz="2400" dirty="0">
              <a:solidFill>
                <a:srgbClr val="00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1146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el 2"/>
          <p:cNvSpPr>
            <a:spLocks noGrp="1"/>
          </p:cNvSpPr>
          <p:nvPr>
            <p:ph type="title"/>
          </p:nvPr>
        </p:nvSpPr>
        <p:spPr>
          <a:xfrm>
            <a:off x="151970" y="-50800"/>
            <a:ext cx="9106330" cy="640478"/>
          </a:xfrm>
        </p:spPr>
        <p:txBody>
          <a:bodyPr>
            <a:noAutofit/>
          </a:bodyPr>
          <a:lstStyle/>
          <a:p>
            <a:r>
              <a:rPr lang="ru-RU" sz="2300" dirty="0" smtClean="0"/>
              <a:t>Соглашение об ассоциации:</a:t>
            </a:r>
            <a:r>
              <a:rPr lang="en-US" sz="2300" dirty="0" smtClean="0"/>
              <a:t> </a:t>
            </a:r>
            <a:r>
              <a:rPr lang="ru-RU" sz="2300" dirty="0" smtClean="0"/>
              <a:t>пример Республики Молдова</a:t>
            </a:r>
            <a:r>
              <a:rPr lang="en-US" sz="2300" dirty="0" smtClean="0"/>
              <a:t> (4)</a:t>
            </a:r>
            <a:endParaRPr lang="en-US" sz="2300" b="1" dirty="0" smtClean="0"/>
          </a:p>
        </p:txBody>
      </p:sp>
      <p:sp>
        <p:nvSpPr>
          <p:cNvPr id="3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24875" y="6413500"/>
            <a:ext cx="542925" cy="365125"/>
          </a:xfrm>
          <a:prstGeom prst="rect">
            <a:avLst/>
          </a:prstGeom>
        </p:spPr>
        <p:txBody>
          <a:bodyPr/>
          <a:lstStyle/>
          <a:p>
            <a:fld id="{B131813F-E8C9-C041-A3BC-5D57C9CB1EBA}" type="slidenum">
              <a:rPr lang="de-DE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/>
              <a:t>11</a:t>
            </a:fld>
            <a:endParaRPr lang="de-DE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2462211" y="577850"/>
            <a:ext cx="542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600" kern="1200">
                <a:solidFill>
                  <a:srgbClr val="86878B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endParaRPr lang="de-D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273132" y="942975"/>
            <a:ext cx="8645237" cy="526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568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0" tIns="46795" rIns="89990" bIns="46795"/>
          <a:lstStyle/>
          <a:p>
            <a:pPr marL="342900" indent="-342900" defTabSz="539750">
              <a:spcBef>
                <a:spcPts val="400"/>
              </a:spcBef>
              <a:buClr>
                <a:srgbClr val="99CC00"/>
              </a:buCl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0000"/>
                </a:solidFill>
                <a:sym typeface="Wingdings" pitchFamily="2" charset="2"/>
              </a:rPr>
              <a:t>В директивы и/или регламенты вносятся поправки после вступления в силу Соглашения – что делать?</a:t>
            </a:r>
            <a:endParaRPr lang="en-US" sz="2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 defTabSz="539750">
              <a:spcBef>
                <a:spcPts val="400"/>
              </a:spcBef>
              <a:buClr>
                <a:srgbClr val="99CC00"/>
              </a:buClr>
            </a:pPr>
            <a:endParaRPr lang="en-US" sz="2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342900" indent="-342900" defTabSz="539750">
              <a:spcBef>
                <a:spcPts val="400"/>
              </a:spcBef>
              <a:buClr>
                <a:srgbClr val="99CC00"/>
              </a:buCl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0000"/>
                </a:solidFill>
                <a:sym typeface="Wingdings" pitchFamily="2" charset="2"/>
              </a:rPr>
              <a:t>Статья</a:t>
            </a:r>
            <a:r>
              <a:rPr lang="en-US" sz="2200" dirty="0" smtClean="0">
                <a:solidFill>
                  <a:srgbClr val="000000"/>
                </a:solidFill>
                <a:sym typeface="Wingdings" pitchFamily="2" charset="2"/>
              </a:rPr>
              <a:t> 449. </a:t>
            </a:r>
            <a:r>
              <a:rPr lang="ru-RU" sz="2200" dirty="0" smtClean="0">
                <a:solidFill>
                  <a:srgbClr val="000000"/>
                </a:solidFill>
                <a:sym typeface="Wingdings" pitchFamily="2" charset="2"/>
              </a:rPr>
              <a:t>Динамичное сближение</a:t>
            </a:r>
            <a:r>
              <a:rPr lang="en-US" sz="2200" dirty="0" smtClean="0">
                <a:solidFill>
                  <a:srgbClr val="000000"/>
                </a:solidFill>
                <a:sym typeface="Wingdings" pitchFamily="2" charset="2"/>
              </a:rPr>
              <a:t>: </a:t>
            </a:r>
          </a:p>
          <a:p>
            <a:pPr marL="800100" lvl="1" indent="-342900" defTabSz="539750">
              <a:spcBef>
                <a:spcPts val="400"/>
              </a:spcBef>
              <a:buClr>
                <a:srgbClr val="99CC00"/>
              </a:buClr>
              <a:buFont typeface="Wingdings" pitchFamily="2" charset="2"/>
              <a:buChar char="Ø"/>
            </a:pPr>
            <a:r>
              <a:rPr lang="ru-RU" sz="2200" i="1" dirty="0" smtClean="0">
                <a:solidFill>
                  <a:srgbClr val="000000"/>
                </a:solidFill>
                <a:sym typeface="Wingdings" pitchFamily="2" charset="2"/>
              </a:rPr>
              <a:t>«В соответствии с целью постепенного сближения Республики Молдова с законодательством ЕС и в частности в части обязательств, указанных в разделах </a:t>
            </a:r>
            <a:r>
              <a:rPr lang="en-US" sz="2200" i="1" dirty="0" smtClean="0">
                <a:solidFill>
                  <a:srgbClr val="000000"/>
                </a:solidFill>
                <a:sym typeface="Wingdings" pitchFamily="2" charset="2"/>
              </a:rPr>
              <a:t>III</a:t>
            </a:r>
            <a:r>
              <a:rPr lang="en-US" sz="2200" i="1" dirty="0">
                <a:solidFill>
                  <a:srgbClr val="000000"/>
                </a:solidFill>
                <a:sym typeface="Wingdings" pitchFamily="2" charset="2"/>
              </a:rPr>
              <a:t>, IV, V </a:t>
            </a:r>
            <a:r>
              <a:rPr lang="ru-RU" sz="2200" i="1" dirty="0" smtClean="0">
                <a:solidFill>
                  <a:srgbClr val="000000"/>
                </a:solidFill>
                <a:sym typeface="Wingdings" pitchFamily="2" charset="2"/>
              </a:rPr>
              <a:t>и</a:t>
            </a:r>
            <a:r>
              <a:rPr lang="en-US" sz="2200" i="1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200" i="1" dirty="0">
                <a:solidFill>
                  <a:srgbClr val="000000"/>
                </a:solidFill>
                <a:sym typeface="Wingdings" pitchFamily="2" charset="2"/>
              </a:rPr>
              <a:t>VI </a:t>
            </a:r>
            <a:r>
              <a:rPr lang="ru-RU" sz="2200" i="1" dirty="0" smtClean="0">
                <a:solidFill>
                  <a:srgbClr val="000000"/>
                </a:solidFill>
                <a:sym typeface="Wingdings" pitchFamily="2" charset="2"/>
              </a:rPr>
              <a:t>настоящего Соглашения, Совет по ассоциации должен периодически рассматривать и обновлять эти приложения, в том числе с учетом изменения законодательства ЕС, указанного в настоящем Соглашении. Настоящее положение не умаляет никакие конкретные положения раздела </a:t>
            </a:r>
            <a:r>
              <a:rPr lang="en-US" sz="2200" i="1" dirty="0" smtClean="0">
                <a:solidFill>
                  <a:srgbClr val="000000"/>
                </a:solidFill>
                <a:sym typeface="Wingdings" pitchFamily="2" charset="2"/>
              </a:rPr>
              <a:t>V (</a:t>
            </a:r>
            <a:r>
              <a:rPr lang="ru-RU" sz="2200" i="1" dirty="0" smtClean="0">
                <a:solidFill>
                  <a:srgbClr val="000000"/>
                </a:solidFill>
                <a:sym typeface="Wingdings" pitchFamily="2" charset="2"/>
              </a:rPr>
              <a:t>Торговля и вопросы торговли</a:t>
            </a:r>
            <a:r>
              <a:rPr lang="en-US" sz="2200" i="1" dirty="0" smtClean="0">
                <a:solidFill>
                  <a:srgbClr val="000000"/>
                </a:solidFill>
                <a:sym typeface="Wingdings" pitchFamily="2" charset="2"/>
              </a:rPr>
              <a:t>) </a:t>
            </a:r>
            <a:r>
              <a:rPr lang="ru-RU" sz="2200" i="1" dirty="0" smtClean="0">
                <a:solidFill>
                  <a:srgbClr val="000000"/>
                </a:solidFill>
                <a:sym typeface="Wingdings" pitchFamily="2" charset="2"/>
              </a:rPr>
              <a:t>настоящего Соглашения». </a:t>
            </a:r>
            <a:endParaRPr lang="en-US" sz="2200" i="1" dirty="0">
              <a:solidFill>
                <a:srgbClr val="000000"/>
              </a:solidFill>
              <a:sym typeface="Wingdings" pitchFamily="2" charset="2"/>
            </a:endParaRPr>
          </a:p>
          <a:p>
            <a:pPr defTabSz="539750">
              <a:spcBef>
                <a:spcPts val="400"/>
              </a:spcBef>
              <a:buClr>
                <a:srgbClr val="99CC00"/>
              </a:buClr>
            </a:pPr>
            <a:endParaRPr lang="en-US" sz="2400" dirty="0" smtClean="0">
              <a:solidFill>
                <a:srgbClr val="000000"/>
              </a:solidFill>
              <a:sym typeface="Wingdings" pitchFamily="2" charset="2"/>
            </a:endParaRPr>
          </a:p>
          <a:p>
            <a:pPr defTabSz="539750">
              <a:spcBef>
                <a:spcPts val="400"/>
              </a:spcBef>
              <a:buClr>
                <a:srgbClr val="99CC00"/>
              </a:buClr>
            </a:pPr>
            <a:endParaRPr lang="en-US" sz="20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0" name="Rectangle 28"/>
          <p:cNvSpPr>
            <a:spLocks noChangeArrowheads="1"/>
          </p:cNvSpPr>
          <p:nvPr/>
        </p:nvSpPr>
        <p:spPr bwMode="auto">
          <a:xfrm>
            <a:off x="4973987" y="1538288"/>
            <a:ext cx="4084638" cy="371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568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0" tIns="46795" rIns="89990" bIns="46795"/>
          <a:lstStyle/>
          <a:p>
            <a:pPr marL="187325" indent="-187325" defTabSz="539750">
              <a:spcBef>
                <a:spcPts val="1800"/>
              </a:spcBef>
              <a:buClr>
                <a:srgbClr val="99CC00"/>
              </a:buClr>
              <a:buFont typeface="Wingdings" pitchFamily="2" charset="2"/>
              <a:buChar char="§"/>
            </a:pPr>
            <a:endParaRPr lang="de-AT" sz="2400" dirty="0">
              <a:solidFill>
                <a:srgbClr val="00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6272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el 2"/>
          <p:cNvSpPr>
            <a:spLocks noGrp="1"/>
          </p:cNvSpPr>
          <p:nvPr>
            <p:ph type="title"/>
          </p:nvPr>
        </p:nvSpPr>
        <p:spPr>
          <a:xfrm>
            <a:off x="151970" y="-50800"/>
            <a:ext cx="9106330" cy="64047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Таблица транспонирования норм: как она должна выглядеть</a:t>
            </a:r>
            <a:r>
              <a:rPr lang="en-US" sz="2000" dirty="0" smtClean="0"/>
              <a:t>? </a:t>
            </a:r>
            <a:endParaRPr lang="en-US" sz="2000" b="1" dirty="0" smtClean="0"/>
          </a:p>
        </p:txBody>
      </p:sp>
      <p:sp>
        <p:nvSpPr>
          <p:cNvPr id="3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24875" y="6413500"/>
            <a:ext cx="542925" cy="365125"/>
          </a:xfrm>
          <a:prstGeom prst="rect">
            <a:avLst/>
          </a:prstGeom>
        </p:spPr>
        <p:txBody>
          <a:bodyPr/>
          <a:lstStyle/>
          <a:p>
            <a:fld id="{B131813F-E8C9-C041-A3BC-5D57C9CB1EBA}" type="slidenum">
              <a:rPr lang="de-DE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/>
              <a:t>12</a:t>
            </a:fld>
            <a:endParaRPr lang="de-DE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2462212" y="577850"/>
            <a:ext cx="542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600" kern="1200">
                <a:solidFill>
                  <a:srgbClr val="86878B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endParaRPr lang="de-D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0" y="589677"/>
            <a:ext cx="9067800" cy="569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568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0" tIns="46795" rIns="89990" bIns="46795"/>
          <a:lstStyle/>
          <a:p>
            <a:pPr marL="457200" indent="-457200" defTabSz="539750">
              <a:spcBef>
                <a:spcPts val="400"/>
              </a:spcBef>
              <a:buClr>
                <a:srgbClr val="99CC00"/>
              </a:buClr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0000"/>
                </a:solidFill>
                <a:sym typeface="Wingdings" pitchFamily="2" charset="2"/>
              </a:rPr>
              <a:t>Таблица</a:t>
            </a:r>
            <a:r>
              <a:rPr lang="en-US" sz="2600" b="1" dirty="0" smtClean="0">
                <a:solidFill>
                  <a:srgbClr val="000000"/>
                </a:solidFill>
                <a:sym typeface="Wingdings" pitchFamily="2" charset="2"/>
              </a:rPr>
              <a:t> &gt; </a:t>
            </a:r>
            <a:r>
              <a:rPr lang="ru-RU" sz="2600" b="1" dirty="0" smtClean="0">
                <a:solidFill>
                  <a:srgbClr val="000000"/>
                </a:solidFill>
                <a:sym typeface="Wingdings" pitchFamily="2" charset="2"/>
              </a:rPr>
              <a:t>столбцы</a:t>
            </a:r>
            <a:r>
              <a:rPr lang="en-US" sz="2600" b="1" dirty="0" smtClean="0">
                <a:solidFill>
                  <a:srgbClr val="000000"/>
                </a:solidFill>
                <a:sym typeface="Wingdings" pitchFamily="2" charset="2"/>
              </a:rPr>
              <a:t>! </a:t>
            </a:r>
            <a:endParaRPr lang="en-US" sz="2600" b="1" dirty="0">
              <a:solidFill>
                <a:srgbClr val="000000"/>
              </a:solidFill>
              <a:sym typeface="Wingdings" pitchFamily="2" charset="2"/>
            </a:endParaRPr>
          </a:p>
          <a:p>
            <a:pPr marL="457200" indent="-457200" defTabSz="539750">
              <a:spcBef>
                <a:spcPts val="400"/>
              </a:spcBef>
              <a:buClr>
                <a:srgbClr val="99CC00"/>
              </a:buClr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000000"/>
                </a:solidFill>
                <a:sym typeface="Wingdings" pitchFamily="2" charset="2"/>
              </a:rPr>
              <a:t>Пример столбцов</a:t>
            </a:r>
            <a:r>
              <a:rPr lang="en-US" sz="2200" b="1" dirty="0" smtClean="0">
                <a:solidFill>
                  <a:srgbClr val="000000"/>
                </a:solidFill>
                <a:sym typeface="Wingdings" pitchFamily="2" charset="2"/>
              </a:rPr>
              <a:t> (</a:t>
            </a:r>
            <a:r>
              <a:rPr lang="ru-RU" sz="2200" b="1" dirty="0" smtClean="0">
                <a:solidFill>
                  <a:srgbClr val="000000"/>
                </a:solidFill>
                <a:sym typeface="Wingdings" pitchFamily="2" charset="2"/>
              </a:rPr>
              <a:t>в случае государств, не являющихся членами ЕС</a:t>
            </a:r>
            <a:r>
              <a:rPr lang="en-US" sz="2200" b="1" dirty="0" smtClean="0">
                <a:solidFill>
                  <a:srgbClr val="000000"/>
                </a:solidFill>
                <a:sym typeface="Wingdings" pitchFamily="2" charset="2"/>
              </a:rPr>
              <a:t>):    </a:t>
            </a:r>
          </a:p>
          <a:p>
            <a:pPr marL="914400" lvl="1" indent="-457200" defTabSz="539750">
              <a:spcBef>
                <a:spcPts val="400"/>
              </a:spcBef>
              <a:buClr>
                <a:srgbClr val="99CC00"/>
              </a:buCl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0000"/>
                </a:solidFill>
                <a:sym typeface="Wingdings" pitchFamily="2" charset="2"/>
              </a:rPr>
              <a:t>Первый столбец</a:t>
            </a:r>
            <a:r>
              <a:rPr lang="en-US" sz="2200" dirty="0" smtClean="0">
                <a:solidFill>
                  <a:srgbClr val="000000"/>
                </a:solidFill>
                <a:sym typeface="Wingdings" pitchFamily="2" charset="2"/>
              </a:rPr>
              <a:t>: </a:t>
            </a:r>
            <a:r>
              <a:rPr lang="ru-RU" sz="2200" dirty="0" smtClean="0">
                <a:solidFill>
                  <a:srgbClr val="000000"/>
                </a:solidFill>
                <a:sym typeface="Wingdings" pitchFamily="2" charset="2"/>
              </a:rPr>
              <a:t>директива ЕС</a:t>
            </a:r>
            <a:r>
              <a:rPr lang="en-US" sz="22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200" dirty="0">
                <a:solidFill>
                  <a:srgbClr val="000000"/>
                </a:solidFill>
                <a:sym typeface="Wingdings" pitchFamily="2" charset="2"/>
              </a:rPr>
              <a:t>(a – </a:t>
            </a:r>
            <a:r>
              <a:rPr lang="ru-RU" sz="2200" dirty="0" smtClean="0">
                <a:solidFill>
                  <a:srgbClr val="000000"/>
                </a:solidFill>
                <a:sym typeface="Wingdings" pitchFamily="2" charset="2"/>
              </a:rPr>
              <a:t>ссылка и</a:t>
            </a:r>
            <a:r>
              <a:rPr lang="en-US" sz="22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200" dirty="0">
                <a:solidFill>
                  <a:srgbClr val="000000"/>
                </a:solidFill>
                <a:sym typeface="Wingdings" pitchFamily="2" charset="2"/>
              </a:rPr>
              <a:t>a1 </a:t>
            </a:r>
            <a:r>
              <a:rPr lang="en-US" sz="2200" dirty="0" smtClean="0">
                <a:solidFill>
                  <a:srgbClr val="000000"/>
                </a:solidFill>
                <a:sym typeface="Wingdings" pitchFamily="2" charset="2"/>
              </a:rPr>
              <a:t>– </a:t>
            </a:r>
            <a:r>
              <a:rPr lang="ru-RU" sz="2200" dirty="0" smtClean="0">
                <a:solidFill>
                  <a:srgbClr val="000000"/>
                </a:solidFill>
                <a:sym typeface="Wingdings" pitchFamily="2" charset="2"/>
              </a:rPr>
              <a:t>текст</a:t>
            </a:r>
            <a:r>
              <a:rPr lang="en-US" sz="2200" dirty="0" smtClean="0">
                <a:solidFill>
                  <a:srgbClr val="000000"/>
                </a:solidFill>
                <a:sym typeface="Wingdings" pitchFamily="2" charset="2"/>
              </a:rPr>
              <a:t>), </a:t>
            </a:r>
            <a:r>
              <a:rPr lang="ru-RU" sz="2200" dirty="0" smtClean="0">
                <a:solidFill>
                  <a:srgbClr val="000000"/>
                </a:solidFill>
                <a:sym typeface="Wingdings" pitchFamily="2" charset="2"/>
              </a:rPr>
              <a:t>постатейно</a:t>
            </a:r>
            <a:r>
              <a:rPr lang="en-US" sz="22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</a:p>
          <a:p>
            <a:pPr marL="914400" lvl="1" indent="-457200" defTabSz="539750">
              <a:spcBef>
                <a:spcPts val="400"/>
              </a:spcBef>
              <a:buClr>
                <a:srgbClr val="99CC00"/>
              </a:buCl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0000"/>
                </a:solidFill>
                <a:sym typeface="Wingdings" pitchFamily="2" charset="2"/>
              </a:rPr>
              <a:t>Второй столбец</a:t>
            </a:r>
            <a:r>
              <a:rPr lang="en-US" sz="2200" dirty="0" smtClean="0">
                <a:solidFill>
                  <a:srgbClr val="000000"/>
                </a:solidFill>
                <a:sym typeface="Wingdings" pitchFamily="2" charset="2"/>
              </a:rPr>
              <a:t>: </a:t>
            </a:r>
            <a:r>
              <a:rPr lang="ru-RU" sz="2200" dirty="0" smtClean="0">
                <a:solidFill>
                  <a:srgbClr val="000000"/>
                </a:solidFill>
                <a:sym typeface="Wingdings" pitchFamily="2" charset="2"/>
              </a:rPr>
              <a:t>законодательство страны</a:t>
            </a:r>
            <a:r>
              <a:rPr lang="en-US" sz="22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200" dirty="0">
                <a:solidFill>
                  <a:srgbClr val="000000"/>
                </a:solidFill>
                <a:sym typeface="Wingdings" pitchFamily="2" charset="2"/>
              </a:rPr>
              <a:t>(b – </a:t>
            </a:r>
            <a:r>
              <a:rPr lang="ru-RU" sz="2200" dirty="0" smtClean="0">
                <a:solidFill>
                  <a:srgbClr val="000000"/>
                </a:solidFill>
                <a:sym typeface="Wingdings" pitchFamily="2" charset="2"/>
              </a:rPr>
              <a:t>ссылка и</a:t>
            </a:r>
            <a:r>
              <a:rPr lang="en-US" sz="22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200" dirty="0">
                <a:solidFill>
                  <a:srgbClr val="000000"/>
                </a:solidFill>
                <a:sym typeface="Wingdings" pitchFamily="2" charset="2"/>
              </a:rPr>
              <a:t>b1 – </a:t>
            </a:r>
            <a:r>
              <a:rPr lang="ru-RU" sz="2200" dirty="0" smtClean="0">
                <a:solidFill>
                  <a:srgbClr val="000000"/>
                </a:solidFill>
                <a:sym typeface="Wingdings" pitchFamily="2" charset="2"/>
              </a:rPr>
              <a:t>текст</a:t>
            </a:r>
            <a:r>
              <a:rPr lang="en-US" sz="2200" dirty="0" smtClean="0">
                <a:solidFill>
                  <a:srgbClr val="000000"/>
                </a:solidFill>
                <a:sym typeface="Wingdings" pitchFamily="2" charset="2"/>
              </a:rPr>
              <a:t>); </a:t>
            </a:r>
            <a:r>
              <a:rPr lang="ru-RU" sz="2200" dirty="0" smtClean="0">
                <a:solidFill>
                  <a:srgbClr val="000000"/>
                </a:solidFill>
                <a:sym typeface="Wingdings" pitchFamily="2" charset="2"/>
              </a:rPr>
              <a:t>может быть несколько видов законодательства</a:t>
            </a:r>
            <a:r>
              <a:rPr lang="en-US" sz="2200" dirty="0" smtClean="0">
                <a:solidFill>
                  <a:srgbClr val="000000"/>
                </a:solidFill>
                <a:sym typeface="Wingdings" pitchFamily="2" charset="2"/>
              </a:rPr>
              <a:t>/ </a:t>
            </a:r>
            <a:r>
              <a:rPr lang="ru-RU" sz="2200" dirty="0" smtClean="0">
                <a:solidFill>
                  <a:srgbClr val="000000"/>
                </a:solidFill>
                <a:sym typeface="Wingdings" pitchFamily="2" charset="2"/>
              </a:rPr>
              <a:t>другие виды связаны с выполнением</a:t>
            </a:r>
            <a:endParaRPr lang="en-US" sz="2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914400" lvl="1" indent="-457200" defTabSz="539750">
              <a:spcBef>
                <a:spcPts val="400"/>
              </a:spcBef>
              <a:buClr>
                <a:srgbClr val="99CC00"/>
              </a:buClr>
              <a:buFont typeface="Wingdings" pitchFamily="2" charset="2"/>
              <a:buChar char="Ø"/>
            </a:pPr>
            <a:r>
              <a:rPr lang="ru-RU" sz="2200" dirty="0" smtClean="0">
                <a:sym typeface="Wingdings" pitchFamily="2" charset="2"/>
              </a:rPr>
              <a:t>Третий </a:t>
            </a:r>
            <a:r>
              <a:rPr lang="ru-RU" sz="2200" dirty="0" smtClean="0">
                <a:solidFill>
                  <a:srgbClr val="000000"/>
                </a:solidFill>
                <a:sym typeface="Wingdings" pitchFamily="2" charset="2"/>
              </a:rPr>
              <a:t>столбец</a:t>
            </a:r>
            <a:r>
              <a:rPr lang="en-US" sz="2200" dirty="0" smtClean="0">
                <a:sym typeface="Wingdings" pitchFamily="2" charset="2"/>
              </a:rPr>
              <a:t>: </a:t>
            </a:r>
            <a:r>
              <a:rPr lang="ru-RU" sz="2200" dirty="0" smtClean="0">
                <a:sym typeface="Wingdings" pitchFamily="2" charset="2"/>
              </a:rPr>
              <a:t>оценка соответствия</a:t>
            </a:r>
            <a:r>
              <a:rPr lang="en-US" sz="2200" dirty="0" smtClean="0">
                <a:sym typeface="Wingdings" pitchFamily="2" charset="2"/>
              </a:rPr>
              <a:t> (</a:t>
            </a:r>
            <a:r>
              <a:rPr lang="ru-RU" sz="2200" dirty="0" smtClean="0">
                <a:sym typeface="Wingdings" pitchFamily="2" charset="2"/>
              </a:rPr>
              <a:t>не согласовано</a:t>
            </a:r>
            <a:r>
              <a:rPr lang="en-US" sz="2200" dirty="0" smtClean="0">
                <a:sym typeface="Wingdings" pitchFamily="2" charset="2"/>
              </a:rPr>
              <a:t>, </a:t>
            </a:r>
            <a:r>
              <a:rPr lang="ru-RU" sz="2200" dirty="0" smtClean="0">
                <a:sym typeface="Wingdings" pitchFamily="2" charset="2"/>
              </a:rPr>
              <a:t>частично</a:t>
            </a:r>
            <a:r>
              <a:rPr lang="en-US" sz="2200" dirty="0" smtClean="0">
                <a:sym typeface="Wingdings" pitchFamily="2" charset="2"/>
              </a:rPr>
              <a:t>, </a:t>
            </a:r>
            <a:r>
              <a:rPr lang="ru-RU" sz="2200" dirty="0" smtClean="0">
                <a:sym typeface="Wingdings" pitchFamily="2" charset="2"/>
              </a:rPr>
              <a:t>полностью</a:t>
            </a:r>
            <a:r>
              <a:rPr lang="en-US" sz="2200" dirty="0" smtClean="0">
                <a:sym typeface="Wingdings" pitchFamily="2" charset="2"/>
              </a:rPr>
              <a:t>, </a:t>
            </a:r>
            <a:r>
              <a:rPr lang="ru-RU" sz="2200" dirty="0" smtClean="0">
                <a:sym typeface="Wingdings" pitchFamily="2" charset="2"/>
              </a:rPr>
              <a:t>не применимо</a:t>
            </a:r>
            <a:r>
              <a:rPr lang="en-US" sz="2200" dirty="0" smtClean="0">
                <a:sym typeface="Wingdings" pitchFamily="2" charset="2"/>
              </a:rPr>
              <a:t>) </a:t>
            </a:r>
          </a:p>
          <a:p>
            <a:pPr marL="914400" lvl="1" indent="-457200" defTabSz="539750">
              <a:spcBef>
                <a:spcPts val="400"/>
              </a:spcBef>
              <a:buClr>
                <a:srgbClr val="99CC00"/>
              </a:buClr>
              <a:buFont typeface="Wingdings" pitchFamily="2" charset="2"/>
              <a:buChar char="Ø"/>
            </a:pPr>
            <a:r>
              <a:rPr lang="ru-RU" sz="2200" dirty="0" smtClean="0">
                <a:sym typeface="Wingdings" pitchFamily="2" charset="2"/>
              </a:rPr>
              <a:t>Четвертый </a:t>
            </a:r>
            <a:r>
              <a:rPr lang="ru-RU" sz="2200" dirty="0" smtClean="0">
                <a:solidFill>
                  <a:srgbClr val="000000"/>
                </a:solidFill>
                <a:sym typeface="Wingdings" pitchFamily="2" charset="2"/>
              </a:rPr>
              <a:t>столбец</a:t>
            </a:r>
            <a:r>
              <a:rPr lang="en-US" sz="2200" dirty="0" smtClean="0">
                <a:solidFill>
                  <a:srgbClr val="000000"/>
                </a:solidFill>
                <a:sym typeface="Wingdings" pitchFamily="2" charset="2"/>
              </a:rPr>
              <a:t>: </a:t>
            </a:r>
            <a:r>
              <a:rPr lang="ru-RU" sz="2200" dirty="0" smtClean="0">
                <a:solidFill>
                  <a:srgbClr val="000000"/>
                </a:solidFill>
                <a:sym typeface="Wingdings" pitchFamily="2" charset="2"/>
              </a:rPr>
              <a:t>примечания</a:t>
            </a:r>
            <a:r>
              <a:rPr lang="en-US" sz="2200" dirty="0" smtClean="0">
                <a:solidFill>
                  <a:srgbClr val="000000"/>
                </a:solidFill>
                <a:sym typeface="Wingdings" pitchFamily="2" charset="2"/>
              </a:rPr>
              <a:t>/</a:t>
            </a:r>
            <a:r>
              <a:rPr lang="ru-RU" sz="2200" dirty="0" smtClean="0">
                <a:solidFill>
                  <a:srgbClr val="000000"/>
                </a:solidFill>
                <a:sym typeface="Wingdings" pitchFamily="2" charset="2"/>
              </a:rPr>
              <a:t>комментарии</a:t>
            </a:r>
            <a:r>
              <a:rPr lang="en-US" sz="2200" dirty="0" smtClean="0">
                <a:solidFill>
                  <a:srgbClr val="000000"/>
                </a:solidFill>
                <a:sym typeface="Wingdings" pitchFamily="2" charset="2"/>
              </a:rPr>
              <a:t>, </a:t>
            </a:r>
            <a:r>
              <a:rPr lang="ru-RU" sz="2200" dirty="0" smtClean="0">
                <a:solidFill>
                  <a:srgbClr val="000000"/>
                </a:solidFill>
                <a:sym typeface="Wingdings" pitchFamily="2" charset="2"/>
              </a:rPr>
              <a:t>причины частичного соответствия</a:t>
            </a:r>
            <a:r>
              <a:rPr lang="en-US" sz="2200" dirty="0" smtClean="0">
                <a:solidFill>
                  <a:srgbClr val="000000"/>
                </a:solidFill>
                <a:sym typeface="Wingdings" pitchFamily="2" charset="2"/>
              </a:rPr>
              <a:t>, </a:t>
            </a:r>
            <a:r>
              <a:rPr lang="ru-RU" sz="2200" dirty="0" smtClean="0">
                <a:solidFill>
                  <a:srgbClr val="000000"/>
                </a:solidFill>
                <a:sym typeface="Wingdings" pitchFamily="2" charset="2"/>
              </a:rPr>
              <a:t>несоответствия или неприменимости</a:t>
            </a:r>
            <a:r>
              <a:rPr lang="en-US" sz="22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</a:p>
          <a:p>
            <a:pPr marL="914400" lvl="1" indent="-457200" defTabSz="539750">
              <a:spcBef>
                <a:spcPts val="400"/>
              </a:spcBef>
              <a:buClr>
                <a:srgbClr val="99CC00"/>
              </a:buClr>
              <a:buFont typeface="Wingdings" pitchFamily="2" charset="2"/>
              <a:buChar char="Ø"/>
            </a:pPr>
            <a:r>
              <a:rPr lang="ru-RU" sz="2200" dirty="0" smtClean="0">
                <a:sym typeface="Wingdings" pitchFamily="2" charset="2"/>
              </a:rPr>
              <a:t>Пятый </a:t>
            </a:r>
            <a:r>
              <a:rPr lang="ru-RU" sz="2200" dirty="0" smtClean="0">
                <a:solidFill>
                  <a:srgbClr val="000000"/>
                </a:solidFill>
                <a:sym typeface="Wingdings" pitchFamily="2" charset="2"/>
              </a:rPr>
              <a:t>столбец </a:t>
            </a:r>
            <a:r>
              <a:rPr lang="en-US" sz="2200" dirty="0" smtClean="0">
                <a:sym typeface="Wingdings" pitchFamily="2" charset="2"/>
              </a:rPr>
              <a:t>(</a:t>
            </a:r>
            <a:r>
              <a:rPr lang="ru-RU" sz="2200" dirty="0" smtClean="0">
                <a:sym typeface="Wingdings" pitchFamily="2" charset="2"/>
              </a:rPr>
              <a:t>факультативно</a:t>
            </a:r>
            <a:r>
              <a:rPr lang="en-US" sz="2200" dirty="0" smtClean="0">
                <a:sym typeface="Wingdings" pitchFamily="2" charset="2"/>
              </a:rPr>
              <a:t>): </a:t>
            </a:r>
            <a:r>
              <a:rPr lang="ru-RU" sz="2200" dirty="0" smtClean="0">
                <a:sym typeface="Wingdings" pitchFamily="2" charset="2"/>
              </a:rPr>
              <a:t>измененный текст законодательства и дата планируемого согласования </a:t>
            </a:r>
            <a:r>
              <a:rPr lang="ru-RU" sz="2200" dirty="0" smtClean="0">
                <a:solidFill>
                  <a:srgbClr val="000000"/>
                </a:solidFill>
                <a:sym typeface="Wingdings" pitchFamily="2" charset="2"/>
              </a:rPr>
              <a:t>этой статьи и т.д.</a:t>
            </a:r>
            <a:endParaRPr lang="en-US" sz="22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0" name="Rectangle 28"/>
          <p:cNvSpPr>
            <a:spLocks noChangeArrowheads="1"/>
          </p:cNvSpPr>
          <p:nvPr/>
        </p:nvSpPr>
        <p:spPr bwMode="auto">
          <a:xfrm>
            <a:off x="4973987" y="1538288"/>
            <a:ext cx="4084638" cy="371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568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0" tIns="46795" rIns="89990" bIns="46795"/>
          <a:lstStyle/>
          <a:p>
            <a:pPr marL="187325" indent="-187325" defTabSz="539750">
              <a:spcBef>
                <a:spcPts val="1800"/>
              </a:spcBef>
              <a:buClr>
                <a:srgbClr val="99CC00"/>
              </a:buClr>
              <a:buFont typeface="Wingdings" pitchFamily="2" charset="2"/>
              <a:buChar char="§"/>
            </a:pPr>
            <a:endParaRPr lang="de-AT" sz="2400" dirty="0">
              <a:solidFill>
                <a:srgbClr val="00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5642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el 2"/>
          <p:cNvSpPr>
            <a:spLocks noGrp="1"/>
          </p:cNvSpPr>
          <p:nvPr>
            <p:ph type="title"/>
          </p:nvPr>
        </p:nvSpPr>
        <p:spPr>
          <a:xfrm>
            <a:off x="151970" y="-50800"/>
            <a:ext cx="9106330" cy="64047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Таблица транспонирования норм о бухгалтерском учете:</a:t>
            </a:r>
            <a:r>
              <a:rPr lang="en-US" sz="2000" dirty="0" smtClean="0"/>
              <a:t> </a:t>
            </a:r>
            <a:r>
              <a:rPr lang="ru-RU" sz="2000" dirty="0" smtClean="0"/>
              <a:t>шаблон</a:t>
            </a:r>
            <a:r>
              <a:rPr lang="en-US" sz="2000" dirty="0" smtClean="0"/>
              <a:t> (1)</a:t>
            </a:r>
            <a:endParaRPr lang="en-US" sz="2000" b="1" dirty="0" smtClean="0"/>
          </a:p>
        </p:txBody>
      </p:sp>
      <p:sp>
        <p:nvSpPr>
          <p:cNvPr id="3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24875" y="6413500"/>
            <a:ext cx="542925" cy="365125"/>
          </a:xfrm>
          <a:prstGeom prst="rect">
            <a:avLst/>
          </a:prstGeom>
        </p:spPr>
        <p:txBody>
          <a:bodyPr/>
          <a:lstStyle/>
          <a:p>
            <a:fld id="{B131813F-E8C9-C041-A3BC-5D57C9CB1EBA}" type="slidenum">
              <a:rPr lang="de-DE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/>
              <a:t>13</a:t>
            </a:fld>
            <a:endParaRPr lang="de-DE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2462212" y="577850"/>
            <a:ext cx="542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600" kern="1200">
                <a:solidFill>
                  <a:srgbClr val="86878B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endParaRPr lang="de-D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151970" y="589678"/>
            <a:ext cx="8915830" cy="529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568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0" tIns="46795" rIns="89990" bIns="46795"/>
          <a:lstStyle/>
          <a:p>
            <a:pPr algn="ctr" defTabSz="539750">
              <a:spcBef>
                <a:spcPts val="400"/>
              </a:spcBef>
              <a:buClr>
                <a:srgbClr val="99CC00"/>
              </a:buClr>
            </a:pPr>
            <a:r>
              <a:rPr lang="ru-RU" dirty="0" smtClean="0">
                <a:solidFill>
                  <a:srgbClr val="000000"/>
                </a:solidFill>
                <a:sym typeface="Wingdings" pitchFamily="2" charset="2"/>
              </a:rPr>
              <a:t>ДИРЕКТИВА ПО БУХГАЛТЕРСКОМУ УЧЕТУ ЕС И ЗАКОНОДАТЕЛЬСТВО ПО БУХГАЛТЕРСКОМУ УЧЕТУ </a:t>
            </a:r>
            <a:r>
              <a:rPr lang="ru-RU" dirty="0" smtClean="0">
                <a:solidFill>
                  <a:srgbClr val="00B050"/>
                </a:solidFill>
                <a:sym typeface="Wingdings" pitchFamily="2" charset="2"/>
              </a:rPr>
              <a:t>СТРАНЫ</a:t>
            </a:r>
            <a:endParaRPr lang="en-US" dirty="0">
              <a:solidFill>
                <a:srgbClr val="000000"/>
              </a:solidFill>
              <a:sym typeface="Wingdings" pitchFamily="2" charset="2"/>
            </a:endParaRPr>
          </a:p>
          <a:p>
            <a:pPr algn="ctr" defTabSz="539750">
              <a:spcBef>
                <a:spcPts val="400"/>
              </a:spcBef>
              <a:buClr>
                <a:srgbClr val="99CC00"/>
              </a:buClr>
            </a:pPr>
            <a:r>
              <a:rPr lang="ru-RU" b="1" dirty="0" smtClean="0">
                <a:solidFill>
                  <a:srgbClr val="000000"/>
                </a:solidFill>
                <a:sym typeface="Wingdings" pitchFamily="2" charset="2"/>
              </a:rPr>
              <a:t>ТАБЛИЦА ТРАНСПОНИРОВАНИЯ НОРМ</a:t>
            </a:r>
            <a:endParaRPr lang="en-US" b="1" dirty="0">
              <a:solidFill>
                <a:srgbClr val="000000"/>
              </a:solidFill>
              <a:sym typeface="Wingdings" pitchFamily="2" charset="2"/>
            </a:endParaRPr>
          </a:p>
          <a:p>
            <a:pPr marL="457200" indent="-457200" defTabSz="539750">
              <a:spcBef>
                <a:spcPts val="400"/>
              </a:spcBef>
              <a:buClr>
                <a:srgbClr val="99CC00"/>
              </a:buClr>
              <a:buFont typeface="Wingdings" pitchFamily="2" charset="2"/>
              <a:buChar char="Ø"/>
            </a:pPr>
            <a:endParaRPr lang="en-US" sz="2600" dirty="0">
              <a:solidFill>
                <a:srgbClr val="000000"/>
              </a:solidFill>
              <a:sym typeface="Wingdings" pitchFamily="2" charset="2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572422"/>
              </p:ext>
            </p:extLst>
          </p:nvPr>
        </p:nvGraphicFramePr>
        <p:xfrm>
          <a:off x="151971" y="1485234"/>
          <a:ext cx="8915829" cy="4737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5829"/>
              </a:tblGrid>
              <a:tr h="1911927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Законодательство ЕС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ДИРЕКТИВА</a:t>
                      </a:r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2013/34/</a:t>
                      </a:r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ЕС</a:t>
                      </a:r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ЕВРОПЕЙСКОГО ПАРЛАМЕНТА И СОВЕТА</a:t>
                      </a:r>
                      <a:r>
                        <a:rPr lang="en-US" sz="17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от </a:t>
                      </a:r>
                      <a:r>
                        <a:rPr lang="en-US" sz="17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26 </a:t>
                      </a:r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июня</a:t>
                      </a:r>
                      <a:r>
                        <a:rPr lang="en-US" sz="17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2013 </a:t>
                      </a:r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г. </a:t>
                      </a:r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 годовой финансовой отчетности, консолидированной финансовой отчетности и связанных с ними отчетах определенных типов компаний, вносящая поправки в Директиву 2006/43/ЕК Европейского парламента и Совета и отменяющая Директивы Совета 78/660/ЕЭС и 83/349/ЕЭС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3"/>
                        </a:rPr>
                        <a:t>http://eur-lex.europa.eu/legal-content/EN/TXT/?qid=1410428319468&amp;uri=CELEX:32013L0034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6830"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Национальное</a:t>
                      </a:r>
                      <a:r>
                        <a:rPr lang="ru-RU" sz="17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законодательство</a:t>
                      </a:r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Закон «О бухгалтерском учете»</a:t>
                      </a:r>
                      <a:endParaRPr lang="en-US" sz="17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Национальные стандарты бухгалтерского учета </a:t>
                      </a:r>
                      <a:endParaRPr lang="en-US" sz="17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en-US" sz="1700" i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[</a:t>
                      </a:r>
                      <a:r>
                        <a:rPr lang="ru-RU" sz="1700" i="1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Перечислите все соответствующие законы, подзаконные акты, регламенты и прочие административные положения, которыми транспонируются положения директивы, в том числе выполняющие их органы, даты их вступления в силу и ссылки на электронный официальный вестник, при наличии таковых</a:t>
                      </a:r>
                      <a:r>
                        <a:rPr lang="en-US" sz="1700" i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]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5746"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latin typeface="Arial" pitchFamily="34" charset="0"/>
                          <a:cs typeface="Arial" pitchFamily="34" charset="0"/>
                        </a:rPr>
                        <a:t>Условные обозначения</a:t>
                      </a:r>
                      <a:r>
                        <a:rPr lang="ro-RO" sz="1700" b="1" dirty="0" smtClean="0"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</a:p>
                    <a:p>
                      <a:r>
                        <a:rPr lang="ro-RO" sz="17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ro-RO" sz="1700" dirty="0" smtClean="0">
                          <a:latin typeface="Arial" pitchFamily="34" charset="0"/>
                          <a:cs typeface="Arial" pitchFamily="34" charset="0"/>
                        </a:rPr>
                        <a:t> – </a:t>
                      </a:r>
                      <a:r>
                        <a:rPr lang="ru-RU" sz="1700" dirty="0" smtClean="0">
                          <a:latin typeface="Arial" pitchFamily="34" charset="0"/>
                          <a:cs typeface="Arial" pitchFamily="34" charset="0"/>
                        </a:rPr>
                        <a:t>полное соответствие</a:t>
                      </a:r>
                      <a:r>
                        <a:rPr lang="ro-RO" sz="1700" dirty="0" smtClean="0"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ro-RO" sz="1700" b="1" dirty="0" smtClean="0"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ro-RO" sz="1700" dirty="0" smtClean="0">
                          <a:latin typeface="Arial" pitchFamily="34" charset="0"/>
                          <a:cs typeface="Arial" pitchFamily="34" charset="0"/>
                        </a:rPr>
                        <a:t> – </a:t>
                      </a:r>
                      <a:r>
                        <a:rPr lang="ru-RU" sz="1700" dirty="0" smtClean="0">
                          <a:latin typeface="Arial" pitchFamily="34" charset="0"/>
                          <a:cs typeface="Arial" pitchFamily="34" charset="0"/>
                        </a:rPr>
                        <a:t>частичное соответствие</a:t>
                      </a:r>
                      <a:r>
                        <a:rPr lang="ro-RO" sz="1700" dirty="0" smtClean="0"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ro-RO" sz="1700" b="1" dirty="0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ro-RO" sz="1700" dirty="0" smtClean="0">
                          <a:latin typeface="Arial" pitchFamily="34" charset="0"/>
                          <a:cs typeface="Arial" pitchFamily="34" charset="0"/>
                        </a:rPr>
                        <a:t> – </a:t>
                      </a:r>
                      <a:r>
                        <a:rPr lang="ru-RU" sz="1700" dirty="0" smtClean="0">
                          <a:latin typeface="Arial" pitchFamily="34" charset="0"/>
                          <a:cs typeface="Arial" pitchFamily="34" charset="0"/>
                        </a:rPr>
                        <a:t>не соответствует</a:t>
                      </a:r>
                      <a:r>
                        <a:rPr lang="ro-RO" sz="1700" dirty="0" smtClean="0"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ro-RO" sz="1700" b="1" dirty="0" smtClean="0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r>
                        <a:rPr lang="ro-RO" sz="1700" dirty="0" smtClean="0">
                          <a:latin typeface="Arial" pitchFamily="34" charset="0"/>
                          <a:cs typeface="Arial" pitchFamily="34" charset="0"/>
                        </a:rPr>
                        <a:t> – </a:t>
                      </a:r>
                      <a:r>
                        <a:rPr lang="ru-RU" sz="1700" dirty="0" smtClean="0">
                          <a:latin typeface="Arial" pitchFamily="34" charset="0"/>
                          <a:cs typeface="Arial" pitchFamily="34" charset="0"/>
                        </a:rPr>
                        <a:t>не применимо</a:t>
                      </a:r>
                      <a:r>
                        <a:rPr lang="ro-RO" sz="1700" dirty="0" smtClean="0"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ro-RO" sz="1700" b="1" dirty="0" smtClean="0">
                          <a:latin typeface="Arial" pitchFamily="34" charset="0"/>
                          <a:cs typeface="Arial" pitchFamily="34" charset="0"/>
                        </a:rPr>
                        <a:t>TBC</a:t>
                      </a:r>
                      <a:r>
                        <a:rPr lang="ro-RO" sz="1700" dirty="0" smtClean="0">
                          <a:latin typeface="Arial" pitchFamily="34" charset="0"/>
                          <a:cs typeface="Arial" pitchFamily="34" charset="0"/>
                        </a:rPr>
                        <a:t> – </a:t>
                      </a:r>
                      <a:r>
                        <a:rPr lang="ru-RU" sz="1700" dirty="0" smtClean="0">
                          <a:latin typeface="Arial" pitchFamily="34" charset="0"/>
                          <a:cs typeface="Arial" pitchFamily="34" charset="0"/>
                        </a:rPr>
                        <a:t>будет уточнено дополнительно</a:t>
                      </a:r>
                      <a:r>
                        <a:rPr lang="en-US" sz="1700" baseline="0" dirty="0" smtClean="0"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ru-RU" sz="1700" i="1" baseline="0" dirty="0" smtClean="0">
                          <a:latin typeface="Arial" pitchFamily="34" charset="0"/>
                          <a:cs typeface="Arial" pitchFamily="34" charset="0"/>
                        </a:rPr>
                        <a:t>в случае рабочего варианта</a:t>
                      </a:r>
                      <a:r>
                        <a:rPr lang="en-US" sz="1700" baseline="0" dirty="0" smtClean="0"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endParaRPr lang="ro-RO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164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el 2"/>
          <p:cNvSpPr>
            <a:spLocks noGrp="1"/>
          </p:cNvSpPr>
          <p:nvPr>
            <p:ph type="title"/>
          </p:nvPr>
        </p:nvSpPr>
        <p:spPr>
          <a:xfrm>
            <a:off x="151970" y="-50800"/>
            <a:ext cx="9106330" cy="64047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Таблица транспонирования норм о бухгалтерском учете:</a:t>
            </a:r>
            <a:r>
              <a:rPr lang="en-US" sz="2000" dirty="0" smtClean="0"/>
              <a:t> </a:t>
            </a:r>
            <a:r>
              <a:rPr lang="ru-RU" sz="2000" dirty="0" smtClean="0"/>
              <a:t>шаблон</a:t>
            </a:r>
            <a:r>
              <a:rPr lang="en-US" sz="2000" dirty="0" smtClean="0"/>
              <a:t> (2)</a:t>
            </a:r>
            <a:endParaRPr lang="en-US" sz="2000" b="1" dirty="0" smtClean="0"/>
          </a:p>
        </p:txBody>
      </p:sp>
      <p:sp>
        <p:nvSpPr>
          <p:cNvPr id="3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24875" y="6413500"/>
            <a:ext cx="542925" cy="365125"/>
          </a:xfrm>
          <a:prstGeom prst="rect">
            <a:avLst/>
          </a:prstGeom>
        </p:spPr>
        <p:txBody>
          <a:bodyPr/>
          <a:lstStyle/>
          <a:p>
            <a:fld id="{B131813F-E8C9-C041-A3BC-5D57C9CB1EBA}" type="slidenum">
              <a:rPr lang="de-DE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/>
              <a:t>14</a:t>
            </a:fld>
            <a:endParaRPr lang="de-DE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2462212" y="577850"/>
            <a:ext cx="542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600" kern="1200">
                <a:solidFill>
                  <a:srgbClr val="86878B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endParaRPr lang="de-D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151970" y="589678"/>
            <a:ext cx="8915830" cy="529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568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0" tIns="46795" rIns="89990" bIns="46795"/>
          <a:lstStyle/>
          <a:p>
            <a:pPr algn="ctr" defTabSz="539750">
              <a:spcBef>
                <a:spcPts val="400"/>
              </a:spcBef>
              <a:buClr>
                <a:srgbClr val="99CC00"/>
              </a:buClr>
            </a:pPr>
            <a:r>
              <a:rPr lang="ru-RU" sz="2000" b="1" dirty="0" smtClean="0">
                <a:solidFill>
                  <a:srgbClr val="000000"/>
                </a:solidFill>
                <a:sym typeface="Wingdings" pitchFamily="2" charset="2"/>
              </a:rPr>
              <a:t>ТАБЛИЦА ТРАНСПОНИРОВАНИЯ НОРМ</a:t>
            </a:r>
            <a:endParaRPr lang="en-US" sz="2000" b="1" dirty="0">
              <a:solidFill>
                <a:srgbClr val="000000"/>
              </a:solidFill>
              <a:sym typeface="Wingdings" pitchFamily="2" charset="2"/>
            </a:endParaRPr>
          </a:p>
          <a:p>
            <a:pPr marL="457200" indent="-457200" defTabSz="539750">
              <a:spcBef>
                <a:spcPts val="400"/>
              </a:spcBef>
              <a:buClr>
                <a:srgbClr val="99CC00"/>
              </a:buClr>
              <a:buFont typeface="Wingdings" pitchFamily="2" charset="2"/>
              <a:buChar char="Ø"/>
            </a:pPr>
            <a:endParaRPr lang="en-US" sz="2600" dirty="0">
              <a:solidFill>
                <a:srgbClr val="000000"/>
              </a:solidFill>
              <a:sym typeface="Wingdings" pitchFamily="2" charset="2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508945"/>
              </p:ext>
            </p:extLst>
          </p:nvPr>
        </p:nvGraphicFramePr>
        <p:xfrm>
          <a:off x="151970" y="971550"/>
          <a:ext cx="8915828" cy="5040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9808"/>
                <a:gridCol w="2667110"/>
                <a:gridCol w="653143"/>
                <a:gridCol w="1472540"/>
                <a:gridCol w="1883227"/>
              </a:tblGrid>
              <a:tr h="40739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Введение в ДИРЕКТИВУ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2013/34/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ЕС</a:t>
                      </a:r>
                      <a:endParaRPr lang="en-US" sz="18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  <a:tr h="1376135">
                <a:tc gridSpan="5"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ЕВРОПЕЙСКИЙ ПАРЛАМЕНТ И СОВЕТ ЕВРОПЕЙСКОГО СОЮЗА,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принимая во внимание Договор о функционировании Европейского союза и в частности его статью 50(1), принимая во внимание предложение Европейской комиссии, после передачи проекта законодательного акта в национальные парламенты, принимая во внимание мнение Европейского социально-экономического комитета, действуя в соответствии со стандартной законодательной процедурой,</a:t>
                      </a:r>
                      <a:endParaRPr lang="en-US" sz="1400" b="0" i="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400" b="0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поскольку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US" sz="1600" b="0" i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[</a:t>
                      </a:r>
                      <a:r>
                        <a:rPr lang="ru-RU" sz="1600" b="0" i="1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вставить текст вводной части Директивы</a:t>
                      </a:r>
                      <a:r>
                        <a:rPr lang="en-US" sz="1600" b="0" i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b="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b="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b="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1577"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ДИРЕКТИВА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2013/34/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ЕС</a:t>
                      </a:r>
                      <a:endParaRPr lang="en-US" sz="14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Национальное законодательство</a:t>
                      </a:r>
                      <a:endParaRPr lang="en-US" sz="14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Соот-вет-ствие</a:t>
                      </a:r>
                      <a:endParaRPr lang="en-US" sz="11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Примечания</a:t>
                      </a:r>
                      <a:endParaRPr lang="en-US" sz="14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Предлагаемые поправки в национальное законодательство</a:t>
                      </a:r>
                      <a:endParaRPr lang="en-US" sz="1400" b="1" baseline="0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7215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i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Вставьте текст директивы. Приведите каждую статью, пункт, подпункт и т.д. в отдельной строке!!</a:t>
                      </a:r>
                      <a:endParaRPr lang="en-US" sz="1300" i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i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Вставьте соответствующие части национального законодательства. Одна статья Директивы может транспонироваться несколькими видами законодательства – укажите каждый закон, подзаконный акт и т.д., ссылаясь на их название, пункт и т.д.</a:t>
                      </a:r>
                      <a:endParaRPr lang="en-US" sz="1300" i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</a:p>
                    <a:p>
                      <a:pPr algn="ctr"/>
                      <a:endParaRPr lang="en-US" sz="1300" b="1" i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300" b="1" i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</a:p>
                    <a:p>
                      <a:pPr algn="ctr"/>
                      <a:endParaRPr lang="en-US" sz="1300" b="1" i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300" b="1" i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  <a:p>
                      <a:pPr algn="ctr"/>
                      <a:endParaRPr lang="en-US" sz="1300" b="1" i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300" b="1" i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</a:p>
                    <a:p>
                      <a:pPr algn="ctr"/>
                      <a:endParaRPr lang="en-US" sz="1300" b="1" i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300" b="1" i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TBC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i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Укажите причины частичного соответствия или непримени-мости и т.д.</a:t>
                      </a:r>
                      <a:endParaRPr lang="en-US" sz="1300" i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Этот столбец можно добавить позднее, после уточнения и согласования соответствую-щими сторонами соответствия всех статей.</a:t>
                      </a:r>
                      <a:endParaRPr lang="en-US" sz="1400" i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737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el 2"/>
          <p:cNvSpPr>
            <a:spLocks noGrp="1"/>
          </p:cNvSpPr>
          <p:nvPr>
            <p:ph type="title"/>
          </p:nvPr>
        </p:nvSpPr>
        <p:spPr>
          <a:xfrm>
            <a:off x="151970" y="-50800"/>
            <a:ext cx="8915828" cy="628650"/>
          </a:xfrm>
        </p:spPr>
        <p:txBody>
          <a:bodyPr>
            <a:noAutofit/>
          </a:bodyPr>
          <a:lstStyle/>
          <a:p>
            <a:r>
              <a:rPr lang="ru-RU" dirty="0" smtClean="0"/>
              <a:t>Таблица транспонирования норм: примеры</a:t>
            </a:r>
            <a:r>
              <a:rPr lang="en-US" dirty="0" smtClean="0"/>
              <a:t> (1)</a:t>
            </a:r>
            <a:endParaRPr lang="en-US" b="1" dirty="0" smtClean="0"/>
          </a:p>
        </p:txBody>
      </p:sp>
      <p:sp>
        <p:nvSpPr>
          <p:cNvPr id="3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24875" y="6413500"/>
            <a:ext cx="542925" cy="365125"/>
          </a:xfrm>
          <a:prstGeom prst="rect">
            <a:avLst/>
          </a:prstGeom>
        </p:spPr>
        <p:txBody>
          <a:bodyPr/>
          <a:lstStyle/>
          <a:p>
            <a:fld id="{B131813F-E8C9-C041-A3BC-5D57C9CB1EBA}" type="slidenum">
              <a:rPr lang="de-DE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/>
              <a:t>15</a:t>
            </a:fld>
            <a:endParaRPr lang="de-DE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2462212" y="577850"/>
            <a:ext cx="542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600" kern="1200">
                <a:solidFill>
                  <a:srgbClr val="86878B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endParaRPr lang="de-D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151970" y="589678"/>
            <a:ext cx="8915830" cy="529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568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0" tIns="46795" rIns="89990" bIns="46795"/>
          <a:lstStyle/>
          <a:p>
            <a:pPr algn="ctr" defTabSz="539750">
              <a:spcBef>
                <a:spcPts val="400"/>
              </a:spcBef>
              <a:buClr>
                <a:srgbClr val="99CC00"/>
              </a:buClr>
            </a:pPr>
            <a:r>
              <a:rPr lang="ru-RU" b="1" dirty="0" smtClean="0">
                <a:solidFill>
                  <a:srgbClr val="000000"/>
                </a:solidFill>
                <a:sym typeface="Wingdings" pitchFamily="2" charset="2"/>
              </a:rPr>
              <a:t>Оценка соответствия</a:t>
            </a:r>
            <a:r>
              <a:rPr lang="en-US" b="1" dirty="0" smtClean="0">
                <a:solidFill>
                  <a:srgbClr val="000000"/>
                </a:solidFill>
                <a:sym typeface="Wingdings" pitchFamily="2" charset="2"/>
              </a:rPr>
              <a:t>: </a:t>
            </a:r>
            <a:r>
              <a:rPr lang="ru-RU" b="1" dirty="0" smtClean="0">
                <a:solidFill>
                  <a:srgbClr val="000000"/>
                </a:solidFill>
                <a:sym typeface="Wingdings" pitchFamily="2" charset="2"/>
              </a:rPr>
              <a:t>полное соответствие</a:t>
            </a:r>
            <a:r>
              <a:rPr lang="en-US" b="1" dirty="0" smtClean="0">
                <a:solidFill>
                  <a:srgbClr val="000000"/>
                </a:solidFill>
                <a:sym typeface="Wingdings" pitchFamily="2" charset="2"/>
              </a:rPr>
              <a:t> (C)</a:t>
            </a:r>
            <a:endParaRPr lang="en-US" b="1" dirty="0">
              <a:solidFill>
                <a:srgbClr val="000000"/>
              </a:solidFill>
              <a:sym typeface="Wingdings" pitchFamily="2" charset="2"/>
            </a:endParaRPr>
          </a:p>
          <a:p>
            <a:pPr marL="457200" indent="-457200" defTabSz="539750">
              <a:spcBef>
                <a:spcPts val="400"/>
              </a:spcBef>
              <a:buClr>
                <a:srgbClr val="99CC00"/>
              </a:buClr>
              <a:buFont typeface="Wingdings" pitchFamily="2" charset="2"/>
              <a:buChar char="Ø"/>
            </a:pPr>
            <a:endParaRPr lang="en-US" sz="2600" dirty="0">
              <a:solidFill>
                <a:srgbClr val="000000"/>
              </a:solidFill>
              <a:sym typeface="Wingdings" pitchFamily="2" charset="2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958970"/>
              </p:ext>
            </p:extLst>
          </p:nvPr>
        </p:nvGraphicFramePr>
        <p:xfrm>
          <a:off x="151970" y="942975"/>
          <a:ext cx="8915827" cy="544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9365"/>
                <a:gridCol w="4868883"/>
                <a:gridCol w="403761"/>
                <a:gridCol w="683818"/>
              </a:tblGrid>
              <a:tr h="482064"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ДИРЕКТИВА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2013/34/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ЕС</a:t>
                      </a:r>
                      <a:endParaRPr lang="en-US" sz="12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Национальное законодательство</a:t>
                      </a:r>
                      <a:endParaRPr lang="en-US" sz="12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Соответствие</a:t>
                      </a:r>
                      <a:endParaRPr lang="en-US" sz="8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Приме-чания</a:t>
                      </a:r>
                      <a:endParaRPr lang="en-US" sz="10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184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u="non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Статья</a:t>
                      </a:r>
                      <a:r>
                        <a:rPr lang="en-US" sz="1100" b="1" i="1" u="non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100" b="1" i="1" u="non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 </a:t>
                      </a:r>
                      <a:r>
                        <a:rPr lang="ru-RU" sz="1100" b="1" i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Общие</a:t>
                      </a:r>
                      <a:r>
                        <a:rPr lang="ru-RU" sz="1100" b="1" i="1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положения</a:t>
                      </a:r>
                      <a:endParaRPr lang="ro-RO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 Годовая финансовая отчетность составляет единое целое и включает для всех предприятий </a:t>
                      </a:r>
                      <a:r>
                        <a:rPr lang="ru-RU" sz="1100" u="sng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как минимум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баланс, отчет о прибылях и убытках и примечания к финансовой отчетности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</a:p>
                    <a:p>
                      <a:endParaRPr lang="ru-RU" sz="11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Государства-члены </a:t>
                      </a:r>
                      <a:r>
                        <a:rPr lang="ru-RU" sz="1100" u="sng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могут предписать предприятиям, отличным от малых предприятий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ru-RU" sz="1100" u="sng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включение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 годовую финансовую отчетность предприятия помимо документов, упомянутых в первом подпункте, и </a:t>
                      </a:r>
                      <a:r>
                        <a:rPr lang="ru-RU" sz="1100" u="sng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другую отчетность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ro-RO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Закон «О компаниях»</a:t>
                      </a:r>
                      <a:r>
                        <a:rPr lang="en-US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r>
                        <a:rPr lang="en-US" sz="1100" b="1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</a:t>
                      </a:r>
                      <a:r>
                        <a:rPr lang="en-US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en-US" sz="11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60 </a:t>
                      </a:r>
                      <a:r>
                        <a:rPr lang="en-US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ru-RU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Годовой отчет</a:t>
                      </a:r>
                      <a:r>
                        <a:rPr lang="en-US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). 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(1) 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Годовой</a:t>
                      </a:r>
                      <a:r>
                        <a:rPr lang="ru-RU" sz="110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отчет компаний, указанный в пункте (1) статьи 57 настоящего закона, включает в себя следующее:</a:t>
                      </a:r>
                      <a:endParaRPr lang="ro-RO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баланс</a:t>
                      </a:r>
                      <a:r>
                        <a:rPr lang="en-US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;  </a:t>
                      </a:r>
                      <a:endParaRPr lang="ro-RO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</a:t>
                      </a:r>
                      <a:r>
                        <a:rPr lang="ru-RU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отчет о прибылях и убытках</a:t>
                      </a:r>
                      <a:r>
                        <a:rPr lang="en-US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;  </a:t>
                      </a:r>
                      <a:endParaRPr lang="ro-RO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</a:t>
                      </a:r>
                      <a:r>
                        <a:rPr lang="ru-RU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отчет о движении денежных средств</a:t>
                      </a:r>
                      <a:r>
                        <a:rPr lang="en-US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;  </a:t>
                      </a:r>
                      <a:endParaRPr lang="ro-RO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</a:t>
                      </a:r>
                      <a:r>
                        <a:rPr lang="ru-RU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отчет об изменении акционерного капитала</a:t>
                      </a: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;  </a:t>
                      </a:r>
                      <a:endParaRPr lang="ro-RO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</a:t>
                      </a:r>
                      <a:r>
                        <a:rPr lang="ru-RU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примечания к финансовой отчетности</a:t>
                      </a: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ro-RO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отчет о деятельности</a:t>
                      </a:r>
                      <a:r>
                        <a:rPr lang="ru-RU" sz="110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компании, указанный в 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статье 70 настоящего закона.</a:t>
                      </a:r>
                      <a:endParaRPr lang="ro-RO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Финансовая отчетность, указанная в  отступах с первого по четвертый настоящего пункта, и примечания к финансовой отчетности составляют финансовый отчет</a:t>
                      </a:r>
                      <a:r>
                        <a:rPr lang="en-US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ro-RO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(2) 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Годовой отчет малых компаний, ценные бумаги которых не обращаются на регулируемом рынке, включает</a:t>
                      </a:r>
                      <a:r>
                        <a:rPr lang="ru-RU" sz="110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в себя как минимум следующее:</a:t>
                      </a:r>
                      <a:endParaRPr lang="ro-RO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</a:t>
                      </a:r>
                      <a:r>
                        <a:rPr lang="ru-RU" sz="11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баланс</a:t>
                      </a:r>
                      <a:r>
                        <a:rPr lang="en-US" sz="11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;  </a:t>
                      </a:r>
                      <a:endParaRPr lang="ro-RO" sz="1100" b="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</a:t>
                      </a:r>
                      <a:r>
                        <a:rPr lang="ru-RU" sz="11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отчет о прибылях и убытках</a:t>
                      </a:r>
                      <a:r>
                        <a:rPr lang="en-US" sz="11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;</a:t>
                      </a:r>
                      <a:r>
                        <a:rPr lang="ru-RU" sz="1100" b="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и</a:t>
                      </a:r>
                      <a:r>
                        <a:rPr lang="en-US" sz="11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ro-RO" sz="11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</a:t>
                      </a:r>
                      <a:r>
                        <a:rPr lang="ru-RU" sz="11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примечания к финансовой отчетности</a:t>
                      </a:r>
                      <a:endParaRPr lang="ro-RO" sz="11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 </a:t>
                      </a:r>
                      <a:endParaRPr lang="ro-RO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50" i="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892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 Годовая финансовая отчетность составляется 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ясно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и в соответствии с положениями настоящей Директивы.</a:t>
                      </a:r>
                      <a:endParaRPr lang="ro-RO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Закон «О компаниях»</a:t>
                      </a:r>
                      <a:r>
                        <a:rPr lang="en-US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r>
                        <a:rPr lang="en-US" sz="1100" b="1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</a:t>
                      </a:r>
                      <a:r>
                        <a:rPr lang="en-US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en-US" sz="11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61 </a:t>
                      </a:r>
                      <a:r>
                        <a:rPr lang="en-US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ru-RU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Общая</a:t>
                      </a:r>
                      <a:r>
                        <a:rPr lang="ru-RU" sz="1100" b="1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норма</a:t>
                      </a:r>
                      <a:r>
                        <a:rPr lang="en-US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). 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(1) 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Годовой</a:t>
                      </a:r>
                      <a:r>
                        <a:rPr lang="ru-RU" sz="110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отчет составляется на </a:t>
                      </a:r>
                      <a:r>
                        <a:rPr lang="ru-RU" sz="1100" b="1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понятной</a:t>
                      </a:r>
                      <a:r>
                        <a:rPr lang="ru-RU" sz="110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и прозрачной основе. Им обеспечивается достоверное и объективное представление об активах и обязательствах компании, ее финансовом состоянии и прибыли и убытках.</a:t>
                      </a:r>
                      <a:endParaRPr lang="ro-RO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 </a:t>
                      </a:r>
                      <a:endParaRPr lang="ro-RO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50" i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12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Годовая отчетность обеспечивает 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достоверное и объективное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представление активов, обязательств, финансового состояния и прибыли и убытков предприятия. </a:t>
                      </a:r>
                      <a:endParaRPr lang="ro-RO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Закон «О компаниях»</a:t>
                      </a:r>
                      <a:r>
                        <a:rPr lang="en-US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r>
                        <a:rPr lang="en-US" sz="1100" b="1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</a:t>
                      </a:r>
                      <a:r>
                        <a:rPr lang="en-US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61 (</a:t>
                      </a:r>
                      <a:r>
                        <a:rPr lang="ru-RU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Общая</a:t>
                      </a:r>
                      <a:r>
                        <a:rPr lang="ru-RU" sz="1100" b="1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норма</a:t>
                      </a:r>
                      <a:r>
                        <a:rPr lang="en-US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). </a:t>
                      </a:r>
                      <a:r>
                        <a:rPr lang="en-US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(1) </a:t>
                      </a:r>
                      <a:r>
                        <a:rPr lang="ru-RU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Годовой</a:t>
                      </a:r>
                      <a:r>
                        <a:rPr lang="ru-RU" sz="110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отчет составляется на </a:t>
                      </a:r>
                      <a:r>
                        <a:rPr lang="ru-RU" sz="1100" b="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понятной</a:t>
                      </a:r>
                      <a:r>
                        <a:rPr lang="ru-RU" sz="110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и прозрачной основе. </a:t>
                      </a:r>
                      <a:r>
                        <a:rPr lang="ru-RU" sz="1100" b="1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Им обеспечивается достоверное и объективное представление</a:t>
                      </a:r>
                      <a:r>
                        <a:rPr lang="ru-RU" sz="110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активов и обязательств компании, ее финансового состояния и прибыли и убытков.</a:t>
                      </a:r>
                      <a:endParaRPr lang="ro-RO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</a:t>
                      </a:r>
                      <a:endParaRPr lang="ro-RO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50" i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40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el 2"/>
          <p:cNvSpPr>
            <a:spLocks noGrp="1"/>
          </p:cNvSpPr>
          <p:nvPr>
            <p:ph type="title"/>
          </p:nvPr>
        </p:nvSpPr>
        <p:spPr>
          <a:xfrm>
            <a:off x="151970" y="-50800"/>
            <a:ext cx="8915828" cy="628650"/>
          </a:xfrm>
        </p:spPr>
        <p:txBody>
          <a:bodyPr>
            <a:noAutofit/>
          </a:bodyPr>
          <a:lstStyle/>
          <a:p>
            <a:r>
              <a:rPr lang="ru-RU" dirty="0" smtClean="0"/>
              <a:t>Таблица транспонирования норм: примеры</a:t>
            </a:r>
            <a:r>
              <a:rPr lang="en-US" dirty="0" smtClean="0"/>
              <a:t> (2)</a:t>
            </a:r>
            <a:endParaRPr lang="en-US" b="1" dirty="0" smtClean="0"/>
          </a:p>
        </p:txBody>
      </p:sp>
      <p:sp>
        <p:nvSpPr>
          <p:cNvPr id="3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24875" y="6413500"/>
            <a:ext cx="542925" cy="365125"/>
          </a:xfrm>
          <a:prstGeom prst="rect">
            <a:avLst/>
          </a:prstGeom>
        </p:spPr>
        <p:txBody>
          <a:bodyPr/>
          <a:lstStyle/>
          <a:p>
            <a:fld id="{B131813F-E8C9-C041-A3BC-5D57C9CB1EBA}" type="slidenum">
              <a:rPr lang="de-DE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/>
              <a:t>16</a:t>
            </a:fld>
            <a:endParaRPr lang="de-DE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2462212" y="577850"/>
            <a:ext cx="542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600" kern="1200">
                <a:solidFill>
                  <a:srgbClr val="86878B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endParaRPr lang="de-D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151970" y="589678"/>
            <a:ext cx="8915830" cy="529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568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0" tIns="46795" rIns="89990" bIns="46795"/>
          <a:lstStyle/>
          <a:p>
            <a:pPr algn="ctr" defTabSz="539750">
              <a:spcBef>
                <a:spcPts val="400"/>
              </a:spcBef>
              <a:buClr>
                <a:srgbClr val="99CC00"/>
              </a:buClr>
            </a:pPr>
            <a:r>
              <a:rPr lang="ru-RU" b="1" dirty="0" smtClean="0">
                <a:solidFill>
                  <a:srgbClr val="000000"/>
                </a:solidFill>
                <a:sym typeface="Wingdings" pitchFamily="2" charset="2"/>
              </a:rPr>
              <a:t>Оценка соответствия</a:t>
            </a:r>
            <a:r>
              <a:rPr lang="en-US" b="1" dirty="0" smtClean="0">
                <a:solidFill>
                  <a:srgbClr val="000000"/>
                </a:solidFill>
                <a:sym typeface="Wingdings" pitchFamily="2" charset="2"/>
              </a:rPr>
              <a:t>: </a:t>
            </a:r>
            <a:r>
              <a:rPr lang="ru-RU" b="1" dirty="0" smtClean="0">
                <a:solidFill>
                  <a:srgbClr val="000000"/>
                </a:solidFill>
                <a:sym typeface="Wingdings" pitchFamily="2" charset="2"/>
              </a:rPr>
              <a:t>полное соответствие косвенно</a:t>
            </a:r>
            <a:r>
              <a:rPr lang="en-US" b="1" dirty="0" smtClean="0">
                <a:solidFill>
                  <a:srgbClr val="000000"/>
                </a:solidFill>
                <a:sym typeface="Wingdings" pitchFamily="2" charset="2"/>
              </a:rPr>
              <a:t> (C)</a:t>
            </a:r>
            <a:endParaRPr lang="en-US" b="1" dirty="0">
              <a:solidFill>
                <a:srgbClr val="000000"/>
              </a:solidFill>
              <a:sym typeface="Wingdings" pitchFamily="2" charset="2"/>
            </a:endParaRPr>
          </a:p>
          <a:p>
            <a:pPr marL="457200" indent="-457200" defTabSz="539750">
              <a:spcBef>
                <a:spcPts val="400"/>
              </a:spcBef>
              <a:buClr>
                <a:srgbClr val="99CC00"/>
              </a:buClr>
              <a:buFont typeface="Wingdings" pitchFamily="2" charset="2"/>
              <a:buChar char="Ø"/>
            </a:pPr>
            <a:endParaRPr lang="en-US" sz="2600" dirty="0">
              <a:solidFill>
                <a:srgbClr val="000000"/>
              </a:solidFill>
              <a:sym typeface="Wingdings" pitchFamily="2" charset="2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759555"/>
              </p:ext>
            </p:extLst>
          </p:nvPr>
        </p:nvGraphicFramePr>
        <p:xfrm>
          <a:off x="151970" y="942975"/>
          <a:ext cx="8915827" cy="5101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1220"/>
                <a:gridCol w="4667002"/>
                <a:gridCol w="475013"/>
                <a:gridCol w="1562592"/>
              </a:tblGrid>
              <a:tr h="482064"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ДИРЕКТИВА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2013/34/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ЕС</a:t>
                      </a:r>
                      <a:endParaRPr lang="en-US" sz="12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Национальное законодательство</a:t>
                      </a:r>
                      <a:endParaRPr lang="en-US" sz="12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Соответствие</a:t>
                      </a:r>
                      <a:endParaRPr lang="en-US" sz="8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Примечания</a:t>
                      </a:r>
                      <a:endParaRPr lang="en-US" sz="10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195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Статья</a:t>
                      </a:r>
                      <a:r>
                        <a:rPr lang="en-US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2. </a:t>
                      </a:r>
                      <a:r>
                        <a:rPr lang="ru-RU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Определения</a:t>
                      </a:r>
                      <a:endParaRPr lang="en-US" sz="1200" b="1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целях настоящей Директивы применяются следующие определения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r>
                        <a:rPr lang="ru-RU" sz="120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«чистый оборот»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означает суммы, полученные от реализации продукции и предоставления услуг за вычетом торговых скидок, налога на добавленную стоимость и прочих налогов, непосредственно связанных с оборотом;</a:t>
                      </a:r>
                      <a:endParaRPr lang="ru-RU" sz="120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Национальный стандарт бухгалтерского учета</a:t>
                      </a:r>
                      <a:r>
                        <a:rPr lang="en-US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25 </a:t>
                      </a:r>
                      <a:r>
                        <a:rPr lang="ru-RU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Форматы отчета о доходах </a:t>
                      </a:r>
                      <a:r>
                        <a:rPr lang="ru-RU" sz="1200" b="1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 расходах для внешней отчетности компаний</a:t>
                      </a:r>
                      <a:endParaRPr lang="en-US" sz="1200" b="1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25.36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a) </a:t>
                      </a:r>
                      <a:r>
                        <a:rPr lang="ru-RU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Чистая</a:t>
                      </a:r>
                      <a:r>
                        <a:rPr lang="ru-RU" sz="1200" b="1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выручка от реализации</a:t>
                      </a:r>
                      <a:r>
                        <a:rPr lang="ru-RU" sz="120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представляет собой стоимость реализации реализованных товаров за вычетом скидок, предоставленных на момент реализации или позднее (например, денежных скидок) и  стоимости прибыли.</a:t>
                      </a:r>
                      <a:endParaRPr lang="en-US" sz="120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Национальный стандарт бухгалтерского учета</a:t>
                      </a:r>
                      <a:r>
                        <a:rPr lang="en-US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18 </a:t>
                      </a:r>
                      <a:r>
                        <a:rPr lang="ru-RU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Доходы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18.4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Доходы от продаж включают</a:t>
                      </a:r>
                      <a:r>
                        <a:rPr lang="ru-RU" sz="120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в себя доходы от реализации продукции или товаров и материалов и услуг, предоставленных за отчетный период (отличные от финансовых доходов, полученных на таких основаниях). Доходы от продаж подразделяются на доходы от реализации собственных продукции и услуг субъекта и доходы от реализации товаров и материалов. В доходы от продаж не включаются суммы, взимаемые от имени третьих сторон, такие как начисленные налоги на добавленную стоимость и другие налоги, платежи и сборы. В агентских отношениях суммы, взимаемые от имени принципала, не являются доходами. (Доходами вместо этого является сумма комиссионного сбора.)</a:t>
                      </a:r>
                      <a:endParaRPr lang="ro-RO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 </a:t>
                      </a:r>
                      <a:endParaRPr lang="ro-RO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Косвенно.</a:t>
                      </a:r>
                      <a:endParaRPr lang="en-US" sz="120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Хотя здесь отсутствует определение непосредственно «чистого оборота», можно считать, что положения внутреннего законодательства в этом отношении не могут быть несовместимыми с Директивой. </a:t>
                      </a:r>
                      <a:endParaRPr lang="ro-RO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49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el 2"/>
          <p:cNvSpPr>
            <a:spLocks noGrp="1"/>
          </p:cNvSpPr>
          <p:nvPr>
            <p:ph type="title"/>
          </p:nvPr>
        </p:nvSpPr>
        <p:spPr>
          <a:xfrm>
            <a:off x="151970" y="-50800"/>
            <a:ext cx="8915828" cy="628650"/>
          </a:xfrm>
        </p:spPr>
        <p:txBody>
          <a:bodyPr>
            <a:noAutofit/>
          </a:bodyPr>
          <a:lstStyle/>
          <a:p>
            <a:r>
              <a:rPr lang="ru-RU" dirty="0" smtClean="0"/>
              <a:t>Таблица транспонирования норм: примеры</a:t>
            </a:r>
            <a:r>
              <a:rPr lang="en-US" dirty="0" smtClean="0"/>
              <a:t> (3)</a:t>
            </a:r>
            <a:endParaRPr lang="en-US" b="1" dirty="0" smtClean="0"/>
          </a:p>
        </p:txBody>
      </p:sp>
      <p:sp>
        <p:nvSpPr>
          <p:cNvPr id="3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24875" y="6413500"/>
            <a:ext cx="542925" cy="365125"/>
          </a:xfrm>
          <a:prstGeom prst="rect">
            <a:avLst/>
          </a:prstGeom>
        </p:spPr>
        <p:txBody>
          <a:bodyPr/>
          <a:lstStyle/>
          <a:p>
            <a:fld id="{B131813F-E8C9-C041-A3BC-5D57C9CB1EBA}" type="slidenum">
              <a:rPr lang="de-DE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/>
              <a:t>17</a:t>
            </a:fld>
            <a:endParaRPr lang="de-DE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2462212" y="577850"/>
            <a:ext cx="542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600" kern="1200">
                <a:solidFill>
                  <a:srgbClr val="86878B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endParaRPr lang="de-D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151970" y="589678"/>
            <a:ext cx="8915830" cy="529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568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0" tIns="46795" rIns="89990" bIns="46795"/>
          <a:lstStyle/>
          <a:p>
            <a:pPr algn="ctr" defTabSz="539750">
              <a:spcBef>
                <a:spcPts val="400"/>
              </a:spcBef>
              <a:buClr>
                <a:srgbClr val="99CC00"/>
              </a:buClr>
            </a:pPr>
            <a:r>
              <a:rPr lang="ru-RU" b="1" dirty="0" smtClean="0">
                <a:solidFill>
                  <a:srgbClr val="000000"/>
                </a:solidFill>
                <a:sym typeface="Wingdings" pitchFamily="2" charset="2"/>
              </a:rPr>
              <a:t>Оценка соответствия</a:t>
            </a:r>
            <a:r>
              <a:rPr lang="en-US" b="1" dirty="0" smtClean="0">
                <a:solidFill>
                  <a:srgbClr val="000000"/>
                </a:solidFill>
                <a:sym typeface="Wingdings" pitchFamily="2" charset="2"/>
              </a:rPr>
              <a:t>: </a:t>
            </a:r>
            <a:r>
              <a:rPr lang="ru-RU" b="1" dirty="0" smtClean="0">
                <a:solidFill>
                  <a:srgbClr val="000000"/>
                </a:solidFill>
                <a:sym typeface="Wingdings" pitchFamily="2" charset="2"/>
              </a:rPr>
              <a:t>частичное соответствие</a:t>
            </a:r>
            <a:r>
              <a:rPr lang="en-US" b="1" dirty="0" smtClean="0">
                <a:solidFill>
                  <a:srgbClr val="000000"/>
                </a:solidFill>
                <a:sym typeface="Wingdings" pitchFamily="2" charset="2"/>
              </a:rPr>
              <a:t> (P)</a:t>
            </a:r>
            <a:endParaRPr lang="en-US" b="1" dirty="0">
              <a:solidFill>
                <a:srgbClr val="000000"/>
              </a:solidFill>
              <a:sym typeface="Wingdings" pitchFamily="2" charset="2"/>
            </a:endParaRPr>
          </a:p>
          <a:p>
            <a:pPr marL="457200" indent="-457200" defTabSz="539750">
              <a:spcBef>
                <a:spcPts val="400"/>
              </a:spcBef>
              <a:buClr>
                <a:srgbClr val="99CC00"/>
              </a:buClr>
              <a:buFont typeface="Wingdings" pitchFamily="2" charset="2"/>
              <a:buChar char="Ø"/>
            </a:pPr>
            <a:endParaRPr lang="en-US" sz="2600" dirty="0">
              <a:solidFill>
                <a:srgbClr val="000000"/>
              </a:solidFill>
              <a:sym typeface="Wingdings" pitchFamily="2" charset="2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28638"/>
              </p:ext>
            </p:extLst>
          </p:nvPr>
        </p:nvGraphicFramePr>
        <p:xfrm>
          <a:off x="151970" y="942975"/>
          <a:ext cx="8915827" cy="5223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9370"/>
                <a:gridCol w="3277590"/>
                <a:gridCol w="403761"/>
                <a:gridCol w="2085106"/>
              </a:tblGrid>
              <a:tr h="482064"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ДИРЕКТИВА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2013/34/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ЕС</a:t>
                      </a:r>
                      <a:endParaRPr lang="en-US" sz="12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Национальное законодательство</a:t>
                      </a:r>
                      <a:endParaRPr lang="en-US" sz="12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Соответствие</a:t>
                      </a:r>
                      <a:endParaRPr lang="en-US" sz="8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Примечания</a:t>
                      </a:r>
                      <a:endParaRPr lang="en-US" sz="10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1697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Статья</a:t>
                      </a:r>
                      <a:r>
                        <a:rPr lang="en-US" sz="1200" b="1" i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20. </a:t>
                      </a:r>
                      <a:r>
                        <a:rPr lang="ru-RU" sz="1200" b="1" i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Отчет о корпоративном управлении</a:t>
                      </a:r>
                      <a:endParaRPr lang="en-US" sz="1200" b="1" i="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Предприятия, указанные в пункте 1(а) статьи 2, включают в отчет менеджмента отчет о корпоративном управлении. Этот отчет включается в отчет менеджмента отдельным разделом и содержит как минимум следующую информацию: </a:t>
                      </a:r>
                      <a:endParaRPr lang="en-US" sz="110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(c)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описание основных характеристик систем внутреннего контроля и управления рисками предприятия 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отношении процесса представления финансовой отчетности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; </a:t>
                      </a:r>
                      <a:endParaRPr lang="en-US" sz="110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o-RO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Закон «О бухгалтерском учете»</a:t>
                      </a:r>
                      <a:r>
                        <a:rPr lang="en-US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ru-RU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Статья</a:t>
                      </a:r>
                      <a:r>
                        <a:rPr lang="ro-RO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31. </a:t>
                      </a:r>
                      <a:r>
                        <a:rPr lang="ru-RU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Отчет менеджмента</a:t>
                      </a:r>
                      <a:endParaRPr lang="en-US" sz="1200" b="1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(2)	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Отчет менеджмента субъектов общественного интереса включает в себя главу о корпоративном</a:t>
                      </a:r>
                      <a:r>
                        <a:rPr lang="ru-RU" sz="120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управлении, представляемую в качестве отдельного документа отчета менеджмента и содержащую сведения о:</a:t>
                      </a:r>
                      <a:endParaRPr lang="ru-RU" sz="120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c)	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систем внутреннего контроля и управления рисками субъекта и группы субъектом;</a:t>
                      </a:r>
                      <a:endParaRPr lang="en-US" sz="120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</a:t>
                      </a:r>
                      <a:endParaRPr lang="ro-RO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Законом «О бухгалтерском учете» не предусматривается в прямой форме, что основные характеристики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внутреннего контроля и управления рисками должны описываться в связи с процессом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представления финансовой отчетности.</a:t>
                      </a:r>
                      <a:endParaRPr lang="ro-RO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12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Статья</a:t>
                      </a:r>
                      <a:r>
                        <a:rPr lang="en-US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32. </a:t>
                      </a:r>
                      <a:r>
                        <a:rPr lang="ru-RU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Прочие требования к опубликованию</a:t>
                      </a:r>
                      <a:endParaRPr lang="en-US" sz="1200" b="1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 опубликовании финансовой отчетности 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 отчета менеджмента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 полном объеме они должны быть изложены в форме и редакции, на основании которых внешний аудитор или аудиторская компания составили заключение. Они должны сопровождаться полным текстом аудиторского отчета.</a:t>
                      </a:r>
                      <a:endParaRPr lang="en-US" sz="110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o-RO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Закон «О бухгалтерском учете»</a:t>
                      </a:r>
                      <a:r>
                        <a:rPr lang="en-US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ru-RU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Статья</a:t>
                      </a:r>
                      <a:r>
                        <a:rPr lang="en-US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40. </a:t>
                      </a:r>
                      <a:r>
                        <a:rPr lang="ru-RU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Аудит финансовой отчетности </a:t>
                      </a:r>
                      <a:endParaRPr lang="en-US" sz="1200" b="1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(1)</a:t>
                      </a:r>
                      <a:r>
                        <a:rPr lang="ru-RU" sz="120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Финансовая отчетность субъектов, подлежащих обязательному</a:t>
                      </a:r>
                      <a:r>
                        <a:rPr lang="ru-RU" sz="120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аудиту (требуемому по закону), публикуется на официальном веб-сайте субъекта и органа, в который представляется финансовая отчетность, и делается общедоступной. 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</a:t>
                      </a:r>
                      <a:endParaRPr lang="ro-RO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Законом «О бухгалтерском учете» не регулируется в прямой форме то, что отчет менеджмента должен публиковаться. Кроме того, отсутствует требование о том, что годовая финансовая отчетность и отчет менеджмента должны сопровождаться 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полным текстом аудиторского отчета.</a:t>
                      </a:r>
                      <a:endParaRPr lang="ro-RO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781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el 2"/>
          <p:cNvSpPr>
            <a:spLocks noGrp="1"/>
          </p:cNvSpPr>
          <p:nvPr>
            <p:ph type="title"/>
          </p:nvPr>
        </p:nvSpPr>
        <p:spPr>
          <a:xfrm>
            <a:off x="151970" y="-50800"/>
            <a:ext cx="8915828" cy="628650"/>
          </a:xfrm>
        </p:spPr>
        <p:txBody>
          <a:bodyPr>
            <a:noAutofit/>
          </a:bodyPr>
          <a:lstStyle/>
          <a:p>
            <a:r>
              <a:rPr lang="ru-RU" dirty="0" smtClean="0"/>
              <a:t>Таблица транспонирования норм: примеры</a:t>
            </a:r>
            <a:r>
              <a:rPr lang="en-US" dirty="0" smtClean="0"/>
              <a:t> (4)</a:t>
            </a:r>
            <a:endParaRPr lang="en-US" b="1" dirty="0" smtClean="0"/>
          </a:p>
        </p:txBody>
      </p:sp>
      <p:sp>
        <p:nvSpPr>
          <p:cNvPr id="3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24875" y="6413500"/>
            <a:ext cx="542925" cy="365125"/>
          </a:xfrm>
          <a:prstGeom prst="rect">
            <a:avLst/>
          </a:prstGeom>
        </p:spPr>
        <p:txBody>
          <a:bodyPr/>
          <a:lstStyle/>
          <a:p>
            <a:fld id="{B131813F-E8C9-C041-A3BC-5D57C9CB1EBA}" type="slidenum">
              <a:rPr lang="de-DE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/>
              <a:t>18</a:t>
            </a:fld>
            <a:endParaRPr lang="de-DE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151970" y="589678"/>
            <a:ext cx="8915830" cy="529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568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0" tIns="46795" rIns="89990" bIns="46795"/>
          <a:lstStyle/>
          <a:p>
            <a:pPr algn="ctr" defTabSz="539750">
              <a:spcBef>
                <a:spcPts val="400"/>
              </a:spcBef>
              <a:buClr>
                <a:srgbClr val="99CC00"/>
              </a:buClr>
            </a:pPr>
            <a:r>
              <a:rPr lang="ru-RU" sz="1200" b="1" dirty="0" smtClean="0">
                <a:solidFill>
                  <a:srgbClr val="000000"/>
                </a:solidFill>
                <a:sym typeface="Wingdings" pitchFamily="2" charset="2"/>
              </a:rPr>
              <a:t>Оценка соответствия</a:t>
            </a:r>
            <a:r>
              <a:rPr lang="en-US" sz="1200" b="1" dirty="0" smtClean="0">
                <a:solidFill>
                  <a:srgbClr val="000000"/>
                </a:solidFill>
                <a:sym typeface="Wingdings" pitchFamily="2" charset="2"/>
              </a:rPr>
              <a:t>: </a:t>
            </a:r>
            <a:r>
              <a:rPr lang="ru-RU" sz="1200" b="1" dirty="0" smtClean="0">
                <a:solidFill>
                  <a:srgbClr val="000000"/>
                </a:solidFill>
                <a:sym typeface="Wingdings" pitchFamily="2" charset="2"/>
              </a:rPr>
              <a:t>несоответствие</a:t>
            </a:r>
            <a:r>
              <a:rPr lang="en-US" sz="1200" b="1" dirty="0" smtClean="0">
                <a:solidFill>
                  <a:srgbClr val="000000"/>
                </a:solidFill>
                <a:sym typeface="Wingdings" pitchFamily="2" charset="2"/>
              </a:rPr>
              <a:t> (N)</a:t>
            </a:r>
          </a:p>
          <a:p>
            <a:pPr algn="ctr" defTabSz="539750">
              <a:spcBef>
                <a:spcPts val="400"/>
              </a:spcBef>
              <a:buClr>
                <a:srgbClr val="99CC00"/>
              </a:buClr>
            </a:pPr>
            <a:endParaRPr lang="en-US" sz="2600" dirty="0">
              <a:solidFill>
                <a:srgbClr val="000000"/>
              </a:solidFill>
              <a:sym typeface="Wingdings" pitchFamily="2" charset="2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068228"/>
              </p:ext>
            </p:extLst>
          </p:nvPr>
        </p:nvGraphicFramePr>
        <p:xfrm>
          <a:off x="151970" y="888238"/>
          <a:ext cx="8915827" cy="5677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142"/>
                <a:gridCol w="2588820"/>
                <a:gridCol w="332510"/>
                <a:gridCol w="2061355"/>
              </a:tblGrid>
              <a:tr h="358671">
                <a:tc>
                  <a:txBody>
                    <a:bodyPr/>
                    <a:lstStyle/>
                    <a:p>
                      <a:pPr algn="ctr"/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ДИРЕКТИВА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2013/34/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ЕС</a:t>
                      </a:r>
                      <a:endParaRPr lang="en-US" sz="11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Национальное законодательство</a:t>
                      </a:r>
                      <a:endParaRPr lang="en-US" sz="11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Примечания</a:t>
                      </a:r>
                      <a:endParaRPr lang="en-US" sz="9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184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Статья</a:t>
                      </a:r>
                      <a:r>
                        <a:rPr lang="en-US" sz="1000" b="1" i="0" u="non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000" b="1" i="0" u="non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 </a:t>
                      </a: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Категории предприятий и групп</a:t>
                      </a:r>
                      <a:endParaRPr lang="ro-RO" sz="10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 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Применяя один или более вариантов, указанных в статье 36, государства-члены определяют 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микропредприятия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как предприятия, которые на отчетную дату не превышают пределов как минимум двух из трех нижеприведенных критериев:</a:t>
                      </a:r>
                      <a:endParaRPr lang="en-US" sz="10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lphaLcParenBoth"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общая сумма баланса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–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350 000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евро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; </a:t>
                      </a:r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lphaLcParenBoth"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чистый оборот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– 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700 000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евро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;</a:t>
                      </a:r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lphaLcParenBoth"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среднесписочная численность работников в финансовом году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–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ro-RO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Закон «О компаниях».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Статья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55 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Микро-, малые, средние и крупные компании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).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(2)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Компания, отвечающая любым двум из следующих критериев,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считается 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микро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компанией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:</a:t>
                      </a:r>
                      <a:endParaRPr lang="ro-RO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ее среднесписочная численность работников в финансовом году составляет менее 10 человек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;  </a:t>
                      </a:r>
                      <a:endParaRPr lang="ro-RO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ее годовой оборот составляет менее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000 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000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евро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;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</a:t>
                      </a:r>
                      <a:endParaRPr lang="ro-RO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стоимость ее активов составляет менее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000 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000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евро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 </a:t>
                      </a:r>
                      <a:endParaRPr lang="ro-RO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</a:t>
                      </a:r>
                      <a:endParaRPr lang="ro-RO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Пороговые уровни, устанавливаемые законом «О компаниях» в отношении микросубъектов, превышают требования настоящей Директивы. </a:t>
                      </a:r>
                      <a:endParaRPr lang="ro-RO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o-RO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692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Article 12. 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Особые положения об определенных статьях баланса</a:t>
                      </a:r>
                      <a:endParaRPr lang="en-US" sz="100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11.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[…]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исключительных случаях, когда 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невозможно достоверно рассчитать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срок полезной службы гудвилла и расходы на разработку, такие активы 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списываются в течение максимального периода, установленного государством-членом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Максимальный период 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составляет не менее пяти лет и не превышает 10 лет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Период времени, в течение которого осуществляется списание гудвилла,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обосновывается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примечаниях к финансовой отчетности.</a:t>
                      </a:r>
                      <a:endParaRPr lang="ro-RO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Национальный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стандарт бухгалтерского учета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Нематериальные активы и долгосрочные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отсроченные затраты</a:t>
                      </a:r>
                      <a:endParaRPr lang="en-GB" sz="10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2.26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Гудвилл и нематериальные активы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 неопределенным сроком полезной службы не амортизируются, а обесцениваются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ro-RO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</a:t>
                      </a:r>
                      <a:endParaRPr lang="ro-RO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Согласно НСБУ 2, гудвилл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 неопределенным сроком полезной службы не амортизируется, тогда как в соответствии с Директивой, когда невозможно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достоверно рассчитать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срок полезной службы, он должен быть списан в течение максимального периода, установленного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государством-членом (но не превышающего 10 лет). </a:t>
                      </a:r>
                      <a:endParaRPr lang="ro-RO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12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Статья</a:t>
                      </a: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000" b="1" i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15. </a:t>
                      </a: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Общие положения о примечаниях к финансовой отчетности </a:t>
                      </a:r>
                      <a:endParaRPr lang="ro-RO" sz="10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случаях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когда баланс и отчет о прибылях и убытках представляются в соответствии с настоящей главой, примечания представляются в том порядке, в котором представлены статьи в балансе и в отчете о прибылях и убытках.</a:t>
                      </a:r>
                      <a:endParaRPr lang="ro-RO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o-RO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</a:t>
                      </a:r>
                      <a:endParaRPr lang="ro-RO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национальном законодательстве отсутствуют аналогичные положения.</a:t>
                      </a:r>
                      <a:endParaRPr lang="ro-RO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o-RO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18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el 2"/>
          <p:cNvSpPr>
            <a:spLocks noGrp="1"/>
          </p:cNvSpPr>
          <p:nvPr>
            <p:ph type="title"/>
          </p:nvPr>
        </p:nvSpPr>
        <p:spPr>
          <a:xfrm>
            <a:off x="151970" y="-50800"/>
            <a:ext cx="8915828" cy="628650"/>
          </a:xfrm>
        </p:spPr>
        <p:txBody>
          <a:bodyPr>
            <a:noAutofit/>
          </a:bodyPr>
          <a:lstStyle/>
          <a:p>
            <a:r>
              <a:rPr lang="ru-RU" dirty="0" smtClean="0"/>
              <a:t>Таблица транспонирования норм: примеры</a:t>
            </a:r>
            <a:r>
              <a:rPr lang="en-US" dirty="0" smtClean="0"/>
              <a:t> (5)</a:t>
            </a:r>
            <a:endParaRPr lang="en-US" b="1" dirty="0" smtClean="0"/>
          </a:p>
        </p:txBody>
      </p:sp>
      <p:sp>
        <p:nvSpPr>
          <p:cNvPr id="3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24875" y="6413500"/>
            <a:ext cx="542925" cy="365125"/>
          </a:xfrm>
          <a:prstGeom prst="rect">
            <a:avLst/>
          </a:prstGeom>
        </p:spPr>
        <p:txBody>
          <a:bodyPr/>
          <a:lstStyle/>
          <a:p>
            <a:fld id="{B131813F-E8C9-C041-A3BC-5D57C9CB1EBA}" type="slidenum">
              <a:rPr lang="de-DE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/>
              <a:t>19</a:t>
            </a:fld>
            <a:endParaRPr lang="de-DE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2462212" y="577850"/>
            <a:ext cx="542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600" kern="1200">
                <a:solidFill>
                  <a:srgbClr val="86878B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endParaRPr lang="de-D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151970" y="589678"/>
            <a:ext cx="8915830" cy="529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568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0" tIns="46795" rIns="89990" bIns="46795"/>
          <a:lstStyle/>
          <a:p>
            <a:pPr algn="ctr" defTabSz="539750">
              <a:spcBef>
                <a:spcPts val="400"/>
              </a:spcBef>
              <a:buClr>
                <a:srgbClr val="99CC00"/>
              </a:buClr>
            </a:pPr>
            <a:r>
              <a:rPr lang="ru-RU" sz="1600" b="1" dirty="0" smtClean="0">
                <a:solidFill>
                  <a:srgbClr val="000000"/>
                </a:solidFill>
                <a:sym typeface="Wingdings" pitchFamily="2" charset="2"/>
              </a:rPr>
              <a:t>Оценка соответствия</a:t>
            </a:r>
            <a:r>
              <a:rPr lang="en-US" sz="1600" b="1" dirty="0" smtClean="0">
                <a:solidFill>
                  <a:srgbClr val="000000"/>
                </a:solidFill>
                <a:sym typeface="Wingdings" pitchFamily="2" charset="2"/>
              </a:rPr>
              <a:t>: </a:t>
            </a:r>
            <a:r>
              <a:rPr lang="ru-RU" sz="1600" b="1" dirty="0" smtClean="0">
                <a:solidFill>
                  <a:srgbClr val="000000"/>
                </a:solidFill>
                <a:sym typeface="Wingdings" pitchFamily="2" charset="2"/>
              </a:rPr>
              <a:t>не применимо</a:t>
            </a:r>
            <a:r>
              <a:rPr lang="en-US" sz="1600" b="1" dirty="0" smtClean="0">
                <a:solidFill>
                  <a:srgbClr val="000000"/>
                </a:solidFill>
                <a:sym typeface="Wingdings" pitchFamily="2" charset="2"/>
              </a:rPr>
              <a:t> (NA)</a:t>
            </a:r>
          </a:p>
          <a:p>
            <a:pPr algn="ctr" defTabSz="539750">
              <a:spcBef>
                <a:spcPts val="400"/>
              </a:spcBef>
              <a:buClr>
                <a:srgbClr val="99CC00"/>
              </a:buClr>
            </a:pPr>
            <a:endParaRPr lang="en-US" sz="2600" dirty="0">
              <a:solidFill>
                <a:srgbClr val="000000"/>
              </a:solidFill>
              <a:sym typeface="Wingdings" pitchFamily="2" charset="2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244626"/>
              </p:ext>
            </p:extLst>
          </p:nvPr>
        </p:nvGraphicFramePr>
        <p:xfrm>
          <a:off x="151970" y="950026"/>
          <a:ext cx="8915827" cy="5169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430"/>
                <a:gridCol w="1080655"/>
                <a:gridCol w="510639"/>
                <a:gridCol w="1990103"/>
              </a:tblGrid>
              <a:tr h="427512"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ДИРЕКТИВА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2013/34/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ЕС</a:t>
                      </a:r>
                      <a:endParaRPr lang="en-US" sz="12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Национальное законодательство</a:t>
                      </a:r>
                      <a:endParaRPr lang="en-US" sz="12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Соответствие</a:t>
                      </a:r>
                      <a:endParaRPr lang="en-US" sz="8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Примечания</a:t>
                      </a:r>
                      <a:endParaRPr lang="en-US" sz="10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184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Статья</a:t>
                      </a:r>
                      <a:r>
                        <a:rPr lang="en-US" sz="1200" b="1" i="0" u="non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3. 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Категории предприятий и групп</a:t>
                      </a:r>
                      <a:endParaRPr lang="ro-RO" sz="1200" b="1" i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случае государств-членов, которые не ввели в обращение евро, сумма в национальной валюте, эквивалентная суммам, указанным в пунктах 1-7, является суммой, полученной путем применения валютного курса, опубликованного в </a:t>
                      </a:r>
                      <a:r>
                        <a:rPr lang="ru-RU" sz="110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Официальном журнале Европейского Союза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на дату вступления в силу любой Директивы, устанавливающий эти суммы.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целях перерасчета в национальные валюты государств-членов, которые не ввели в обращение евро, суммы в евро, указанные пунктах 1, 3, 4, 6 и 7, могут быть увеличены или уменьшены не более чем на 5% для получения круглых сумм в национальных валютах.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o-RO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NA</a:t>
                      </a:r>
                      <a:endParaRPr lang="ro-RO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Страна ввела в обращение евро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в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2007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г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endParaRPr lang="ro-RO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69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Статья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23.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Освобождения от консолидации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Государства-члены 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могут освобождать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средние группы от обязательства составления консолидированной финансовой отчетности и консолидированного отчета менеджмента, кроме случаев, когда любое аффилированное предприятие является субъектом общественного интереса.</a:t>
                      </a:r>
                      <a:endParaRPr lang="ro-RO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o-RO" sz="1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NA</a:t>
                      </a:r>
                      <a:endParaRPr lang="ro-RO" sz="1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Факультативно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и не транспонируется.</a:t>
                      </a:r>
                      <a:endParaRPr lang="ro-RO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o-RO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12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Статья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36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Освобождения в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отношении микропредприятий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 20 июля 2018 г. 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Комиссия представит в Европейский парламент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Совет и Европейский социально-экономический комитет отчет о состоянии микропредприятий, в котором отметит в частности ситуацию на национальном уровне в плане числа предприятий, к которым применяются критерии размера, и снижения административного бремени в результате освобождения от требования об опубликовании.</a:t>
                      </a:r>
                      <a:endParaRPr lang="ro-RO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ro-RO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NA</a:t>
                      </a:r>
                      <a:endParaRPr lang="ro-RO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 требуется принятие мер государствами-членами.</a:t>
                      </a:r>
                      <a:endParaRPr lang="ro-RO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517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Ознакомить участников с транспонированием </a:t>
            </a:r>
            <a:r>
              <a:rPr lang="en-US" sz="2400" i="1" dirty="0" smtClean="0"/>
              <a:t>acquis </a:t>
            </a:r>
            <a:r>
              <a:rPr lang="en-US" sz="2400" i="1" dirty="0" err="1" smtClean="0"/>
              <a:t>communautaire</a:t>
            </a:r>
            <a:r>
              <a:rPr lang="ru-RU" sz="2400" i="1" dirty="0" smtClean="0"/>
              <a:t> </a:t>
            </a:r>
            <a:r>
              <a:rPr lang="ru-RU" sz="2400" dirty="0" smtClean="0"/>
              <a:t>ЕС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r>
              <a:rPr lang="ru-RU" sz="2400" dirty="0" smtClean="0"/>
              <a:t>разъяснить, как применяются таблицы транспонирования норм для транспонирования требований директив ЕС в местное законодательство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ru-RU" sz="2400" dirty="0" smtClean="0"/>
              <a:t>сообщить участникам практическую информацию о том, как транспонировать Директиву по бухгалтерскому учету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ru-RU" sz="2400" dirty="0" smtClean="0"/>
              <a:t>вопросы и ответы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презентации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E4241-0149-490F-B839-397C3518C1FC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5829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el 2"/>
          <p:cNvSpPr>
            <a:spLocks noGrp="1"/>
          </p:cNvSpPr>
          <p:nvPr>
            <p:ph type="title"/>
          </p:nvPr>
        </p:nvSpPr>
        <p:spPr>
          <a:xfrm>
            <a:off x="151970" y="0"/>
            <a:ext cx="8906655" cy="589678"/>
          </a:xfrm>
        </p:spPr>
        <p:txBody>
          <a:bodyPr>
            <a:noAutofit/>
          </a:bodyPr>
          <a:lstStyle/>
          <a:p>
            <a:r>
              <a:rPr lang="ru-RU" dirty="0" smtClean="0"/>
              <a:t>Проблемы при внедрении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/>
              <a:t>acquis</a:t>
            </a:r>
            <a:endParaRPr lang="en-US" b="1" i="1" dirty="0" smtClean="0"/>
          </a:p>
        </p:txBody>
      </p:sp>
      <p:sp>
        <p:nvSpPr>
          <p:cNvPr id="3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24875" y="6413500"/>
            <a:ext cx="542925" cy="365125"/>
          </a:xfrm>
          <a:prstGeom prst="rect">
            <a:avLst/>
          </a:prstGeom>
        </p:spPr>
        <p:txBody>
          <a:bodyPr/>
          <a:lstStyle/>
          <a:p>
            <a:fld id="{B131813F-E8C9-C041-A3BC-5D57C9CB1EBA}" type="slidenum">
              <a:rPr lang="de-DE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/>
              <a:t>20</a:t>
            </a:fld>
            <a:endParaRPr lang="de-DE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2462212" y="577850"/>
            <a:ext cx="542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600" kern="1200">
                <a:solidFill>
                  <a:srgbClr val="86878B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endParaRPr lang="de-D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151970" y="760411"/>
            <a:ext cx="8915830" cy="5438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568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0" tIns="46795" rIns="89990" bIns="46795"/>
          <a:lstStyle/>
          <a:p>
            <a:pPr marL="457200" indent="-457200" defTabSz="539750">
              <a:spcBef>
                <a:spcPts val="400"/>
              </a:spcBef>
              <a:buClr>
                <a:srgbClr val="99CC00"/>
              </a:buClr>
              <a:buFont typeface="Wingdings" pitchFamily="2" charset="2"/>
              <a:buChar char="Ø"/>
            </a:pPr>
            <a:r>
              <a:rPr lang="ru-RU" sz="2100" dirty="0" smtClean="0">
                <a:solidFill>
                  <a:srgbClr val="000000"/>
                </a:solidFill>
                <a:sym typeface="Wingdings" pitchFamily="2" charset="2"/>
              </a:rPr>
              <a:t>Принятие решений заблаговременно до внесения каких-либо изменений</a:t>
            </a:r>
            <a:endParaRPr lang="en-US" sz="2100" dirty="0">
              <a:solidFill>
                <a:srgbClr val="000000"/>
              </a:solidFill>
              <a:sym typeface="Wingdings" pitchFamily="2" charset="2"/>
            </a:endParaRPr>
          </a:p>
          <a:p>
            <a:pPr marL="457200" indent="-457200" defTabSz="539750">
              <a:spcBef>
                <a:spcPts val="400"/>
              </a:spcBef>
              <a:buClr>
                <a:srgbClr val="99CC00"/>
              </a:buClr>
              <a:buFont typeface="Wingdings" pitchFamily="2" charset="2"/>
              <a:buChar char="Ø"/>
            </a:pPr>
            <a:r>
              <a:rPr lang="ru-RU" sz="2100" dirty="0" smtClean="0">
                <a:solidFill>
                  <a:srgbClr val="000000"/>
                </a:solidFill>
                <a:sym typeface="Wingdings" pitchFamily="2" charset="2"/>
              </a:rPr>
              <a:t>Обращение особого внимания на укрепление потенциала и обеспечение политической поддержки</a:t>
            </a:r>
            <a:endParaRPr lang="en-US" sz="2100" dirty="0">
              <a:solidFill>
                <a:srgbClr val="000000"/>
              </a:solidFill>
              <a:sym typeface="Wingdings" pitchFamily="2" charset="2"/>
            </a:endParaRPr>
          </a:p>
          <a:p>
            <a:pPr marL="457200" indent="-457200" defTabSz="539750">
              <a:spcBef>
                <a:spcPts val="400"/>
              </a:spcBef>
              <a:buClr>
                <a:srgbClr val="99CC00"/>
              </a:buClr>
              <a:buFont typeface="Wingdings" pitchFamily="2" charset="2"/>
              <a:buChar char="Ø"/>
            </a:pPr>
            <a:r>
              <a:rPr lang="ru-RU" sz="2100" dirty="0" smtClean="0">
                <a:solidFill>
                  <a:srgbClr val="000000"/>
                </a:solidFill>
                <a:sym typeface="Wingdings" pitchFamily="2" charset="2"/>
              </a:rPr>
              <a:t>Принятие во внимание размера и характера экономики (амбициозный, но реалистичный целевой показатель)</a:t>
            </a:r>
            <a:endParaRPr lang="en-US" sz="21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457200" indent="-457200" defTabSz="539750">
              <a:spcBef>
                <a:spcPts val="400"/>
              </a:spcBef>
              <a:buClr>
                <a:srgbClr val="99CC00"/>
              </a:buClr>
              <a:buFont typeface="Wingdings" pitchFamily="2" charset="2"/>
              <a:buChar char="Ø"/>
            </a:pPr>
            <a:r>
              <a:rPr lang="ru-RU" sz="2100" dirty="0" smtClean="0">
                <a:solidFill>
                  <a:srgbClr val="000000"/>
                </a:solidFill>
                <a:sym typeface="Wingdings" pitchFamily="2" charset="2"/>
              </a:rPr>
              <a:t>Рассмотрение способа выполнения законодательства ЕС (например, его корректировка с учетом национальной законодательной процедуры и традиции) – не переписывание директив!</a:t>
            </a:r>
            <a:endParaRPr lang="en-US" sz="2100" dirty="0">
              <a:solidFill>
                <a:srgbClr val="000000"/>
              </a:solidFill>
              <a:sym typeface="Wingdings" pitchFamily="2" charset="2"/>
            </a:endParaRPr>
          </a:p>
          <a:p>
            <a:pPr marL="457200" indent="-457200" defTabSz="539750">
              <a:spcBef>
                <a:spcPts val="400"/>
              </a:spcBef>
              <a:buClr>
                <a:srgbClr val="99CC00"/>
              </a:buClr>
              <a:buFont typeface="Wingdings" pitchFamily="2" charset="2"/>
              <a:buChar char="Ø"/>
            </a:pPr>
            <a:r>
              <a:rPr lang="ru-RU" sz="2100" dirty="0" smtClean="0">
                <a:solidFill>
                  <a:srgbClr val="000000"/>
                </a:solidFill>
                <a:sym typeface="Wingdings" pitchFamily="2" charset="2"/>
              </a:rPr>
              <a:t>Включение в процесс разработки законодательства ЕС по возможности на самом начальном этапе</a:t>
            </a:r>
            <a:endParaRPr lang="en-US" sz="2100" dirty="0">
              <a:solidFill>
                <a:srgbClr val="000000"/>
              </a:solidFill>
              <a:sym typeface="Wingdings" pitchFamily="2" charset="2"/>
            </a:endParaRPr>
          </a:p>
          <a:p>
            <a:pPr marL="457200" indent="-457200" defTabSz="539750">
              <a:spcBef>
                <a:spcPts val="400"/>
              </a:spcBef>
              <a:buClr>
                <a:srgbClr val="99CC00"/>
              </a:buClr>
              <a:buFont typeface="Wingdings" pitchFamily="2" charset="2"/>
              <a:buChar char="Ø"/>
            </a:pPr>
            <a:r>
              <a:rPr lang="ru-RU" sz="2100" dirty="0" smtClean="0">
                <a:solidFill>
                  <a:srgbClr val="000000"/>
                </a:solidFill>
                <a:sym typeface="Wingdings" pitchFamily="2" charset="2"/>
              </a:rPr>
              <a:t>Составление таблиц транспонирования норм в ходе разработки законодательства</a:t>
            </a:r>
            <a:r>
              <a:rPr lang="en-US" sz="2100" dirty="0" smtClean="0">
                <a:solidFill>
                  <a:srgbClr val="000000"/>
                </a:solidFill>
                <a:sym typeface="Wingdings" pitchFamily="2" charset="2"/>
              </a:rPr>
              <a:t>.</a:t>
            </a:r>
            <a:endParaRPr lang="en-US" sz="2100" dirty="0">
              <a:solidFill>
                <a:srgbClr val="000000"/>
              </a:solidFill>
              <a:sym typeface="Wingdings" pitchFamily="2" charset="2"/>
            </a:endParaRPr>
          </a:p>
          <a:p>
            <a:pPr defTabSz="539750">
              <a:spcBef>
                <a:spcPts val="400"/>
              </a:spcBef>
              <a:buClr>
                <a:srgbClr val="99CC00"/>
              </a:buClr>
            </a:pPr>
            <a:endParaRPr lang="en-US" sz="23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0" name="Rectangle 28"/>
          <p:cNvSpPr>
            <a:spLocks noChangeArrowheads="1"/>
          </p:cNvSpPr>
          <p:nvPr/>
        </p:nvSpPr>
        <p:spPr bwMode="auto">
          <a:xfrm>
            <a:off x="4973987" y="1538288"/>
            <a:ext cx="4084638" cy="371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568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0" tIns="46795" rIns="89990" bIns="46795"/>
          <a:lstStyle/>
          <a:p>
            <a:pPr marL="187325" indent="-187325" defTabSz="539750">
              <a:spcBef>
                <a:spcPts val="1800"/>
              </a:spcBef>
              <a:buClr>
                <a:srgbClr val="99CC00"/>
              </a:buClr>
              <a:buFont typeface="Wingdings" pitchFamily="2" charset="2"/>
              <a:buChar char="§"/>
            </a:pPr>
            <a:endParaRPr lang="de-AT" sz="2400" dirty="0">
              <a:solidFill>
                <a:srgbClr val="00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9482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el 2"/>
          <p:cNvSpPr>
            <a:spLocks noGrp="1"/>
          </p:cNvSpPr>
          <p:nvPr>
            <p:ph type="title"/>
          </p:nvPr>
        </p:nvSpPr>
        <p:spPr>
          <a:xfrm>
            <a:off x="151970" y="-50800"/>
            <a:ext cx="9106330" cy="64047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Таблица транспонирования норм:</a:t>
            </a:r>
            <a:r>
              <a:rPr lang="en-US" sz="2000" dirty="0" smtClean="0"/>
              <a:t> </a:t>
            </a:r>
            <a:r>
              <a:rPr lang="ru-RU" sz="2000" dirty="0" smtClean="0"/>
              <a:t>практическая информация</a:t>
            </a:r>
            <a:r>
              <a:rPr lang="en-US" sz="2000" dirty="0" smtClean="0"/>
              <a:t> (1)</a:t>
            </a:r>
            <a:endParaRPr lang="en-US" sz="2000" b="1" dirty="0" smtClean="0"/>
          </a:p>
        </p:txBody>
      </p:sp>
      <p:sp>
        <p:nvSpPr>
          <p:cNvPr id="3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24875" y="6413500"/>
            <a:ext cx="542925" cy="365125"/>
          </a:xfrm>
          <a:prstGeom prst="rect">
            <a:avLst/>
          </a:prstGeom>
        </p:spPr>
        <p:txBody>
          <a:bodyPr/>
          <a:lstStyle/>
          <a:p>
            <a:fld id="{B131813F-E8C9-C041-A3BC-5D57C9CB1EBA}" type="slidenum">
              <a:rPr lang="de-DE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/>
              <a:t>21</a:t>
            </a:fld>
            <a:endParaRPr lang="de-DE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2462212" y="577850"/>
            <a:ext cx="542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600" kern="1200">
                <a:solidFill>
                  <a:srgbClr val="86878B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endParaRPr lang="de-D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142795" y="566366"/>
            <a:ext cx="8915830" cy="529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568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0" tIns="46795" rIns="89990" bIns="46795"/>
          <a:lstStyle/>
          <a:p>
            <a:pPr marL="457200" indent="-457200" defTabSz="539750">
              <a:spcBef>
                <a:spcPts val="400"/>
              </a:spcBef>
              <a:buClr>
                <a:srgbClr val="99CC00"/>
              </a:buClr>
              <a:buFont typeface="Wingdings" pitchFamily="2" charset="2"/>
              <a:buChar char="Ø"/>
            </a:pPr>
            <a:r>
              <a:rPr lang="ru-RU" sz="2100" dirty="0" smtClean="0">
                <a:solidFill>
                  <a:srgbClr val="000000"/>
                </a:solidFill>
                <a:sym typeface="Wingdings" pitchFamily="2" charset="2"/>
              </a:rPr>
              <a:t>Транспонирование норм обеспечивается различными правовыми документами, такими как законы, регламенты и административные положения (например, национальные стандарты бухгалтерского учета). Не нужно транспонировать все требования </a:t>
            </a:r>
            <a:r>
              <a:rPr lang="en-US" sz="2100" i="1" dirty="0" smtClean="0">
                <a:solidFill>
                  <a:srgbClr val="000000"/>
                </a:solidFill>
                <a:sym typeface="Wingdings" pitchFamily="2" charset="2"/>
              </a:rPr>
              <a:t>acquis</a:t>
            </a:r>
            <a:r>
              <a:rPr lang="ru-RU" sz="2100" i="1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ru-RU" sz="2100" dirty="0" smtClean="0">
                <a:solidFill>
                  <a:srgbClr val="000000"/>
                </a:solidFill>
                <a:sym typeface="Wingdings" pitchFamily="2" charset="2"/>
              </a:rPr>
              <a:t>в закон «О компаниях»/закон «О бухгалтерском учете»</a:t>
            </a:r>
            <a:endParaRPr lang="en-US" sz="2100" dirty="0" smtClean="0">
              <a:solidFill>
                <a:srgbClr val="000000"/>
              </a:solidFill>
              <a:sym typeface="Wingdings" pitchFamily="2" charset="2"/>
            </a:endParaRPr>
          </a:p>
          <a:p>
            <a:pPr defTabSz="539750">
              <a:spcBef>
                <a:spcPts val="400"/>
              </a:spcBef>
              <a:buClr>
                <a:srgbClr val="99CC00"/>
              </a:buClr>
            </a:pPr>
            <a:endParaRPr lang="en-US" sz="21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457200" indent="-457200" defTabSz="539750">
              <a:spcBef>
                <a:spcPts val="400"/>
              </a:spcBef>
              <a:buClr>
                <a:srgbClr val="99CC00"/>
              </a:buClr>
              <a:buFont typeface="Wingdings" pitchFamily="2" charset="2"/>
              <a:buChar char="Ø"/>
            </a:pPr>
            <a:r>
              <a:rPr lang="ru-RU" sz="2100" dirty="0" smtClean="0">
                <a:solidFill>
                  <a:srgbClr val="000000"/>
                </a:solidFill>
                <a:sym typeface="Wingdings" pitchFamily="2" charset="2"/>
              </a:rPr>
              <a:t>Следует избегать дублирования</a:t>
            </a:r>
            <a:r>
              <a:rPr lang="en-US" sz="2100" dirty="0" smtClean="0">
                <a:solidFill>
                  <a:srgbClr val="000000"/>
                </a:solidFill>
                <a:sym typeface="Wingdings" pitchFamily="2" charset="2"/>
              </a:rPr>
              <a:t>! </a:t>
            </a:r>
            <a:r>
              <a:rPr lang="ru-RU" sz="2100" dirty="0" smtClean="0">
                <a:solidFill>
                  <a:srgbClr val="000000"/>
                </a:solidFill>
                <a:sym typeface="Wingdings" pitchFamily="2" charset="2"/>
              </a:rPr>
              <a:t>Например, когда структура баланса и отчета о доходах и расходах установлена Национальными стандартами бухгалтерского учета, не нужно указывать, какой должна быть их структура, и в законе «О компаниях»/законе «О бухгалтерском учете».</a:t>
            </a:r>
            <a:endParaRPr lang="en-US" sz="2100" dirty="0" smtClean="0">
              <a:solidFill>
                <a:srgbClr val="000000"/>
              </a:solidFill>
              <a:sym typeface="Wingdings" pitchFamily="2" charset="2"/>
            </a:endParaRPr>
          </a:p>
          <a:p>
            <a:pPr defTabSz="539750">
              <a:spcBef>
                <a:spcPts val="400"/>
              </a:spcBef>
              <a:buClr>
                <a:srgbClr val="99CC00"/>
              </a:buClr>
            </a:pPr>
            <a:endParaRPr lang="en-US" sz="21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457200" indent="-457200" defTabSz="539750">
              <a:spcBef>
                <a:spcPts val="400"/>
              </a:spcBef>
              <a:buClr>
                <a:srgbClr val="99CC00"/>
              </a:buClr>
              <a:buFont typeface="Wingdings" pitchFamily="2" charset="2"/>
              <a:buChar char="Ø"/>
            </a:pPr>
            <a:r>
              <a:rPr lang="ru-RU" sz="2100" dirty="0" smtClean="0">
                <a:solidFill>
                  <a:srgbClr val="000000"/>
                </a:solidFill>
                <a:sym typeface="Wingdings" pitchFamily="2" charset="2"/>
              </a:rPr>
              <a:t>Во избежание чрезмерного регулирования</a:t>
            </a:r>
            <a:r>
              <a:rPr lang="en-US" sz="21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ru-RU" sz="2100" dirty="0" smtClean="0">
                <a:solidFill>
                  <a:srgbClr val="000000"/>
                </a:solidFill>
                <a:sym typeface="Wingdings" pitchFamily="2" charset="2"/>
              </a:rPr>
              <a:t>должны внимательно анализироваться прочие положения законов, подзаконных актов и регламентов, не использованные/не указанные в таблице транспонирования норм. </a:t>
            </a:r>
            <a:endParaRPr lang="en-US" sz="2100" dirty="0" smtClean="0">
              <a:solidFill>
                <a:srgbClr val="000000"/>
              </a:solidFill>
              <a:sym typeface="Wingdings" pitchFamily="2" charset="2"/>
            </a:endParaRPr>
          </a:p>
          <a:p>
            <a:pPr defTabSz="539750">
              <a:spcBef>
                <a:spcPts val="400"/>
              </a:spcBef>
              <a:buClr>
                <a:srgbClr val="99CC00"/>
              </a:buClr>
            </a:pPr>
            <a:endParaRPr lang="en-US" sz="20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0" name="Rectangle 28"/>
          <p:cNvSpPr>
            <a:spLocks noChangeArrowheads="1"/>
          </p:cNvSpPr>
          <p:nvPr/>
        </p:nvSpPr>
        <p:spPr bwMode="auto">
          <a:xfrm>
            <a:off x="4973987" y="1538288"/>
            <a:ext cx="4084638" cy="371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568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0" tIns="46795" rIns="89990" bIns="46795"/>
          <a:lstStyle/>
          <a:p>
            <a:pPr marL="187325" indent="-187325" defTabSz="539750">
              <a:spcBef>
                <a:spcPts val="1800"/>
              </a:spcBef>
              <a:buClr>
                <a:srgbClr val="99CC00"/>
              </a:buClr>
              <a:buFont typeface="Wingdings" pitchFamily="2" charset="2"/>
              <a:buChar char="§"/>
            </a:pPr>
            <a:endParaRPr lang="de-AT" sz="2400" dirty="0">
              <a:solidFill>
                <a:srgbClr val="00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3096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el 2"/>
          <p:cNvSpPr>
            <a:spLocks noGrp="1"/>
          </p:cNvSpPr>
          <p:nvPr>
            <p:ph type="title"/>
          </p:nvPr>
        </p:nvSpPr>
        <p:spPr>
          <a:xfrm>
            <a:off x="151970" y="-50800"/>
            <a:ext cx="9106330" cy="64047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Таблица транспонирования норм:</a:t>
            </a:r>
            <a:r>
              <a:rPr lang="en-US" sz="2000" dirty="0" smtClean="0"/>
              <a:t> </a:t>
            </a:r>
            <a:r>
              <a:rPr lang="ru-RU" sz="2000" dirty="0" smtClean="0"/>
              <a:t>практическая информация </a:t>
            </a:r>
            <a:r>
              <a:rPr lang="en-US" sz="2000" dirty="0" smtClean="0"/>
              <a:t>(2)</a:t>
            </a:r>
            <a:endParaRPr lang="en-US" sz="2000" b="1" dirty="0" smtClean="0"/>
          </a:p>
        </p:txBody>
      </p:sp>
      <p:sp>
        <p:nvSpPr>
          <p:cNvPr id="3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24875" y="6413500"/>
            <a:ext cx="542925" cy="365125"/>
          </a:xfrm>
          <a:prstGeom prst="rect">
            <a:avLst/>
          </a:prstGeom>
        </p:spPr>
        <p:txBody>
          <a:bodyPr/>
          <a:lstStyle/>
          <a:p>
            <a:fld id="{B131813F-E8C9-C041-A3BC-5D57C9CB1EBA}" type="slidenum">
              <a:rPr lang="de-DE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/>
              <a:t>22</a:t>
            </a:fld>
            <a:endParaRPr lang="de-DE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2462212" y="577850"/>
            <a:ext cx="542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600" kern="1200">
                <a:solidFill>
                  <a:srgbClr val="86878B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endParaRPr lang="de-D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151970" y="696603"/>
            <a:ext cx="8906655" cy="551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568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0" tIns="46795" rIns="89990" bIns="46795"/>
          <a:lstStyle/>
          <a:p>
            <a:pPr marL="457200" indent="-457200" defTabSz="539750">
              <a:spcBef>
                <a:spcPts val="400"/>
              </a:spcBef>
              <a:buClr>
                <a:srgbClr val="99CC00"/>
              </a:buClr>
              <a:buFont typeface="Wingdings" pitchFamily="2" charset="2"/>
              <a:buChar char="Ø"/>
            </a:pPr>
            <a:r>
              <a:rPr lang="ru-RU" sz="2100" dirty="0" smtClean="0">
                <a:solidFill>
                  <a:srgbClr val="000000"/>
                </a:solidFill>
                <a:sym typeface="Wingdings" pitchFamily="2" charset="2"/>
              </a:rPr>
              <a:t>Таблицы транспонирования норм должны составляться с участием всех заинтересованных сторон на прозрачной основе под руководством соответствующего учреждения, например, Министерства финансов: необходимо задействовать в реформе все заинтересованные стороны – бухгалтеров, аудиторов, регулирующие органы, составителей и пользователей финансовой отчетности</a:t>
            </a:r>
            <a:endParaRPr lang="en-US" sz="2100" dirty="0" smtClean="0">
              <a:solidFill>
                <a:srgbClr val="000000"/>
              </a:solidFill>
              <a:sym typeface="Wingdings" pitchFamily="2" charset="2"/>
            </a:endParaRPr>
          </a:p>
          <a:p>
            <a:pPr defTabSz="539750">
              <a:spcBef>
                <a:spcPts val="400"/>
              </a:spcBef>
              <a:buClr>
                <a:srgbClr val="99CC00"/>
              </a:buClr>
            </a:pPr>
            <a:endParaRPr lang="en-US" sz="21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457200" indent="-457200" defTabSz="539750">
              <a:spcBef>
                <a:spcPts val="400"/>
              </a:spcBef>
              <a:buClr>
                <a:srgbClr val="99CC00"/>
              </a:buClr>
              <a:buFont typeface="Wingdings" pitchFamily="2" charset="2"/>
              <a:buChar char="Ø"/>
            </a:pPr>
            <a:r>
              <a:rPr lang="ru-RU" sz="2100" dirty="0" smtClean="0">
                <a:solidFill>
                  <a:srgbClr val="000000"/>
                </a:solidFill>
                <a:sym typeface="Wingdings" pitchFamily="2" charset="2"/>
              </a:rPr>
              <a:t>Для решения проблемы транспонирования норм внимание должно быть сосредоточено на жизненном цикле политики в целом – половинчатый подход может оказаться неэффективным</a:t>
            </a:r>
            <a:endParaRPr lang="en-US" sz="2100" dirty="0">
              <a:solidFill>
                <a:srgbClr val="000000"/>
              </a:solidFill>
              <a:sym typeface="Wingdings" pitchFamily="2" charset="2"/>
            </a:endParaRPr>
          </a:p>
          <a:p>
            <a:pPr marL="457200" indent="-457200" defTabSz="539750">
              <a:spcBef>
                <a:spcPts val="400"/>
              </a:spcBef>
              <a:buClr>
                <a:srgbClr val="99CC00"/>
              </a:buClr>
              <a:buFont typeface="Wingdings" pitchFamily="2" charset="2"/>
              <a:buChar char="Ø"/>
            </a:pPr>
            <a:endParaRPr lang="en-US" sz="21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457200" indent="-457200" defTabSz="539750">
              <a:spcBef>
                <a:spcPts val="400"/>
              </a:spcBef>
              <a:buClr>
                <a:srgbClr val="99CC00"/>
              </a:buClr>
              <a:buFont typeface="Wingdings" pitchFamily="2" charset="2"/>
              <a:buChar char="Ø"/>
            </a:pPr>
            <a:r>
              <a:rPr lang="ru-RU" sz="2100" dirty="0" smtClean="0">
                <a:solidFill>
                  <a:srgbClr val="000000"/>
                </a:solidFill>
                <a:sym typeface="Wingdings" pitchFamily="2" charset="2"/>
              </a:rPr>
              <a:t>Помните, что это непрекращающийся процесс</a:t>
            </a:r>
            <a:endParaRPr lang="en-US" sz="21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457200" indent="-457200" defTabSz="539750">
              <a:spcBef>
                <a:spcPts val="400"/>
              </a:spcBef>
              <a:buClr>
                <a:srgbClr val="99CC00"/>
              </a:buClr>
              <a:buFont typeface="Wingdings" pitchFamily="2" charset="2"/>
              <a:buChar char="Ø"/>
            </a:pPr>
            <a:endParaRPr lang="en-US" sz="2100" dirty="0">
              <a:solidFill>
                <a:srgbClr val="000000"/>
              </a:solidFill>
              <a:sym typeface="Wingdings" pitchFamily="2" charset="2"/>
            </a:endParaRPr>
          </a:p>
          <a:p>
            <a:pPr marL="457200" indent="-457200" defTabSz="539750">
              <a:spcBef>
                <a:spcPts val="400"/>
              </a:spcBef>
              <a:buClr>
                <a:srgbClr val="99CC00"/>
              </a:buClr>
              <a:buFont typeface="Wingdings" pitchFamily="2" charset="2"/>
              <a:buChar char="Ø"/>
            </a:pPr>
            <a:r>
              <a:rPr lang="ru-RU" sz="2100" dirty="0" smtClean="0">
                <a:solidFill>
                  <a:srgbClr val="000000"/>
                </a:solidFill>
                <a:sym typeface="Wingdings" pitchFamily="2" charset="2"/>
              </a:rPr>
              <a:t>Без колебаний обращайтесь за помощью к сотрудникам </a:t>
            </a:r>
            <a:r>
              <a:rPr lang="en-US" sz="2100" dirty="0" smtClean="0">
                <a:solidFill>
                  <a:srgbClr val="000000"/>
                </a:solidFill>
                <a:sym typeface="Wingdings" pitchFamily="2" charset="2"/>
              </a:rPr>
              <a:t>CFRR.</a:t>
            </a:r>
            <a:endParaRPr lang="en-US" sz="2100" dirty="0">
              <a:solidFill>
                <a:srgbClr val="000000"/>
              </a:solidFill>
              <a:sym typeface="Wingdings" pitchFamily="2" charset="2"/>
            </a:endParaRPr>
          </a:p>
          <a:p>
            <a:pPr defTabSz="539750">
              <a:spcBef>
                <a:spcPts val="400"/>
              </a:spcBef>
              <a:buClr>
                <a:srgbClr val="99CC00"/>
              </a:buClr>
            </a:pPr>
            <a:endParaRPr lang="en-US" sz="2100" dirty="0">
              <a:solidFill>
                <a:srgbClr val="000000"/>
              </a:solidFill>
              <a:sym typeface="Wingdings" pitchFamily="2" charset="2"/>
            </a:endParaRPr>
          </a:p>
          <a:p>
            <a:pPr defTabSz="539750">
              <a:spcBef>
                <a:spcPts val="400"/>
              </a:spcBef>
              <a:buClr>
                <a:srgbClr val="99CC00"/>
              </a:buClr>
            </a:pPr>
            <a:endParaRPr lang="en-US" sz="21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0" name="Rectangle 28"/>
          <p:cNvSpPr>
            <a:spLocks noChangeArrowheads="1"/>
          </p:cNvSpPr>
          <p:nvPr/>
        </p:nvSpPr>
        <p:spPr bwMode="auto">
          <a:xfrm>
            <a:off x="4973987" y="1538288"/>
            <a:ext cx="4084638" cy="371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568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0" tIns="46795" rIns="89990" bIns="46795"/>
          <a:lstStyle/>
          <a:p>
            <a:pPr marL="187325" indent="-187325" defTabSz="539750">
              <a:spcBef>
                <a:spcPts val="1800"/>
              </a:spcBef>
              <a:buClr>
                <a:srgbClr val="99CC00"/>
              </a:buClr>
              <a:buFont typeface="Wingdings" pitchFamily="2" charset="2"/>
              <a:buChar char="§"/>
            </a:pPr>
            <a:endParaRPr lang="de-AT" sz="2400" dirty="0">
              <a:solidFill>
                <a:srgbClr val="00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7469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24875" y="6413500"/>
            <a:ext cx="542925" cy="365125"/>
          </a:xfrm>
          <a:prstGeom prst="rect">
            <a:avLst/>
          </a:prstGeom>
        </p:spPr>
        <p:txBody>
          <a:bodyPr/>
          <a:lstStyle/>
          <a:p>
            <a:fld id="{B131813F-E8C9-C041-A3BC-5D57C9CB1EBA}" type="slidenum">
              <a:rPr lang="de-DE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/>
              <a:t>23</a:t>
            </a:fld>
            <a:endParaRPr lang="de-DE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2462212" y="577850"/>
            <a:ext cx="542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600" kern="1200">
                <a:solidFill>
                  <a:srgbClr val="86878B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endParaRPr lang="de-D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593766" y="942975"/>
            <a:ext cx="7931109" cy="4210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568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0" tIns="46795" rIns="89990" bIns="46795"/>
          <a:lstStyle/>
          <a:p>
            <a:pPr algn="ctr" defTabSz="539750">
              <a:spcBef>
                <a:spcPts val="400"/>
              </a:spcBef>
              <a:buClr>
                <a:srgbClr val="99CC00"/>
              </a:buClr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 defTabSz="539750">
              <a:spcBef>
                <a:spcPts val="400"/>
              </a:spcBef>
              <a:buClr>
                <a:srgbClr val="99CC00"/>
              </a:buClr>
            </a:pPr>
            <a:r>
              <a:rPr lang="ru-RU" sz="4400" dirty="0" smtClean="0">
                <a:solidFill>
                  <a:srgbClr val="000000"/>
                </a:solidFill>
                <a:sym typeface="Wingdings" pitchFamily="2" charset="2"/>
              </a:rPr>
              <a:t>Спасибо за внимание</a:t>
            </a:r>
            <a:r>
              <a:rPr lang="en-US" sz="4400" dirty="0" smtClean="0">
                <a:solidFill>
                  <a:srgbClr val="000000"/>
                </a:solidFill>
                <a:sym typeface="Wingdings" pitchFamily="2" charset="2"/>
              </a:rPr>
              <a:t>!</a:t>
            </a:r>
          </a:p>
          <a:p>
            <a:pPr algn="ctr" defTabSz="539750">
              <a:spcBef>
                <a:spcPts val="400"/>
              </a:spcBef>
              <a:buClr>
                <a:srgbClr val="99CC00"/>
              </a:buClr>
            </a:pPr>
            <a:endParaRPr lang="en-US" sz="4400" dirty="0">
              <a:solidFill>
                <a:srgbClr val="000000"/>
              </a:solidFill>
              <a:sym typeface="Wingdings" pitchFamily="2" charset="2"/>
            </a:endParaRPr>
          </a:p>
          <a:p>
            <a:pPr algn="ctr" defTabSz="539750">
              <a:spcBef>
                <a:spcPts val="400"/>
              </a:spcBef>
              <a:buClr>
                <a:srgbClr val="99CC00"/>
              </a:buClr>
            </a:pPr>
            <a:r>
              <a:rPr lang="ru-RU" sz="4400" dirty="0" smtClean="0">
                <a:solidFill>
                  <a:srgbClr val="000000"/>
                </a:solidFill>
                <a:sym typeface="Wingdings" pitchFamily="2" charset="2"/>
              </a:rPr>
              <a:t>Есть ли у вас вопросы</a:t>
            </a:r>
            <a:r>
              <a:rPr lang="en-US" sz="4400" dirty="0" smtClean="0">
                <a:solidFill>
                  <a:srgbClr val="000000"/>
                </a:solidFill>
                <a:sym typeface="Wingdings" pitchFamily="2" charset="2"/>
              </a:rPr>
              <a:t>?</a:t>
            </a:r>
            <a:endParaRPr lang="en-US" sz="2600" dirty="0">
              <a:solidFill>
                <a:srgbClr val="00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07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" y="-1"/>
            <a:ext cx="9162288" cy="687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3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el 2"/>
          <p:cNvSpPr>
            <a:spLocks noGrp="1"/>
          </p:cNvSpPr>
          <p:nvPr>
            <p:ph type="title"/>
          </p:nvPr>
        </p:nvSpPr>
        <p:spPr>
          <a:xfrm>
            <a:off x="151970" y="-50800"/>
            <a:ext cx="9106330" cy="640478"/>
          </a:xfrm>
        </p:spPr>
        <p:txBody>
          <a:bodyPr>
            <a:noAutofit/>
          </a:bodyPr>
          <a:lstStyle/>
          <a:p>
            <a:r>
              <a:rPr lang="ru-RU" dirty="0" smtClean="0"/>
              <a:t>Почему существует такая потребность</a:t>
            </a:r>
            <a:r>
              <a:rPr lang="en-US" dirty="0" smtClean="0"/>
              <a:t>?</a:t>
            </a:r>
            <a:endParaRPr lang="en-US" b="1" dirty="0" smtClean="0"/>
          </a:p>
        </p:txBody>
      </p:sp>
      <p:sp>
        <p:nvSpPr>
          <p:cNvPr id="3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24875" y="6413500"/>
            <a:ext cx="542925" cy="365125"/>
          </a:xfrm>
          <a:prstGeom prst="rect">
            <a:avLst/>
          </a:prstGeom>
        </p:spPr>
        <p:txBody>
          <a:bodyPr/>
          <a:lstStyle/>
          <a:p>
            <a:pPr algn="r"/>
            <a:fld id="{B131813F-E8C9-C041-A3BC-5D57C9CB1EBA}" type="slidenum">
              <a:rPr lang="de-DE" sz="16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/>
              <a:t>3</a:t>
            </a:fld>
            <a:endParaRPr lang="de-DE" sz="16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2462212" y="577850"/>
            <a:ext cx="542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600" kern="1200">
                <a:solidFill>
                  <a:srgbClr val="86878B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endParaRPr lang="de-D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151970" y="589678"/>
            <a:ext cx="8934880" cy="5585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568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0" tIns="46795" rIns="89990" bIns="46795"/>
          <a:lstStyle/>
          <a:p>
            <a:pPr marL="342900" indent="-342900" defTabSz="539750" eaLnBrk="1" hangingPunct="1">
              <a:spcBef>
                <a:spcPts val="400"/>
              </a:spcBef>
              <a:buClr>
                <a:srgbClr val="99CC00"/>
              </a:buClr>
              <a:buFont typeface="Wingdings" pitchFamily="2" charset="2"/>
              <a:buChar char="Ø"/>
            </a:pPr>
            <a:r>
              <a:rPr lang="ru-RU" sz="2300" dirty="0" smtClean="0">
                <a:solidFill>
                  <a:srgbClr val="000000"/>
                </a:solidFill>
                <a:sym typeface="Wingdings" pitchFamily="2" charset="2"/>
              </a:rPr>
              <a:t>Действенное выполнение законодательства Союза = необходимое предварительное условие достижения стратегических целей Союза </a:t>
            </a:r>
            <a:endParaRPr lang="en-US" sz="2300" dirty="0" smtClean="0">
              <a:solidFill>
                <a:srgbClr val="000000"/>
              </a:solidFill>
              <a:sym typeface="Wingdings" pitchFamily="2" charset="2"/>
            </a:endParaRPr>
          </a:p>
          <a:p>
            <a:pPr defTabSz="539750" eaLnBrk="1" hangingPunct="1">
              <a:spcBef>
                <a:spcPts val="400"/>
              </a:spcBef>
              <a:buClr>
                <a:srgbClr val="99CC00"/>
              </a:buClr>
            </a:pPr>
            <a:r>
              <a:rPr lang="en-US" sz="23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</a:p>
          <a:p>
            <a:pPr marL="342900" indent="-342900" defTabSz="539750" eaLnBrk="1" hangingPunct="1">
              <a:spcBef>
                <a:spcPts val="400"/>
              </a:spcBef>
              <a:buClr>
                <a:srgbClr val="99CC00"/>
              </a:buClr>
              <a:buFont typeface="Wingdings" pitchFamily="2" charset="2"/>
              <a:buChar char="Ø"/>
            </a:pPr>
            <a:r>
              <a:rPr lang="ru-RU" sz="2300" dirty="0" smtClean="0">
                <a:solidFill>
                  <a:srgbClr val="000000"/>
                </a:solidFill>
                <a:sym typeface="Wingdings" pitchFamily="2" charset="2"/>
              </a:rPr>
              <a:t>Транспонирование норм</a:t>
            </a:r>
            <a:r>
              <a:rPr lang="en-US" sz="23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300" dirty="0">
                <a:solidFill>
                  <a:srgbClr val="000000"/>
                </a:solidFill>
                <a:sym typeface="Wingdings" pitchFamily="2" charset="2"/>
              </a:rPr>
              <a:t>= </a:t>
            </a:r>
            <a:r>
              <a:rPr lang="ru-RU" sz="2300" dirty="0" smtClean="0">
                <a:solidFill>
                  <a:srgbClr val="000000"/>
                </a:solidFill>
                <a:sym typeface="Wingdings" pitchFamily="2" charset="2"/>
              </a:rPr>
              <a:t>ответственность государств-членов</a:t>
            </a:r>
            <a:endParaRPr lang="en-US" sz="2300" dirty="0" smtClean="0">
              <a:solidFill>
                <a:srgbClr val="000000"/>
              </a:solidFill>
              <a:sym typeface="Wingdings" pitchFamily="2" charset="2"/>
            </a:endParaRPr>
          </a:p>
          <a:p>
            <a:pPr defTabSz="539750" eaLnBrk="1" hangingPunct="1">
              <a:spcBef>
                <a:spcPts val="400"/>
              </a:spcBef>
              <a:buClr>
                <a:srgbClr val="99CC00"/>
              </a:buClr>
            </a:pPr>
            <a:r>
              <a:rPr lang="en-US" sz="23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</a:p>
          <a:p>
            <a:pPr marL="342900" indent="-342900" defTabSz="539750" eaLnBrk="1" hangingPunct="1">
              <a:spcBef>
                <a:spcPts val="400"/>
              </a:spcBef>
              <a:buClr>
                <a:srgbClr val="99CC00"/>
              </a:buClr>
              <a:buFont typeface="Wingdings" pitchFamily="2" charset="2"/>
              <a:buChar char="Ø"/>
            </a:pPr>
            <a:r>
              <a:rPr lang="ru-RU" sz="2300" dirty="0" smtClean="0">
                <a:solidFill>
                  <a:srgbClr val="000000"/>
                </a:solidFill>
                <a:sym typeface="Wingdings" pitchFamily="2" charset="2"/>
              </a:rPr>
              <a:t>По соглашениям на Комиссию возлагается функция контроля за применением законодательства Союза под надзором Судебной палаты</a:t>
            </a:r>
            <a:endParaRPr lang="en-US" sz="2300" dirty="0" smtClean="0">
              <a:solidFill>
                <a:srgbClr val="000000"/>
              </a:solidFill>
              <a:sym typeface="Wingdings" pitchFamily="2" charset="2"/>
            </a:endParaRPr>
          </a:p>
          <a:p>
            <a:pPr defTabSz="539750" eaLnBrk="1" hangingPunct="1">
              <a:spcBef>
                <a:spcPts val="400"/>
              </a:spcBef>
              <a:buClr>
                <a:srgbClr val="99CC00"/>
              </a:buClr>
            </a:pPr>
            <a:endParaRPr lang="en-US" sz="23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342900" indent="-342900" defTabSz="539750" eaLnBrk="1" hangingPunct="1">
              <a:spcBef>
                <a:spcPts val="400"/>
              </a:spcBef>
              <a:buClr>
                <a:srgbClr val="99CC00"/>
              </a:buClr>
              <a:buFont typeface="Wingdings" pitchFamily="2" charset="2"/>
              <a:buChar char="Ø"/>
            </a:pPr>
            <a:r>
              <a:rPr lang="ru-RU" sz="2300" dirty="0" smtClean="0">
                <a:solidFill>
                  <a:srgbClr val="000000"/>
                </a:solidFill>
                <a:sym typeface="Wingdings" pitchFamily="2" charset="2"/>
              </a:rPr>
              <a:t>Уведомления недостаточно</a:t>
            </a:r>
            <a:r>
              <a:rPr lang="en-US" sz="2300" dirty="0" smtClean="0">
                <a:solidFill>
                  <a:srgbClr val="000000"/>
                </a:solidFill>
                <a:sym typeface="Wingdings" pitchFamily="2" charset="2"/>
              </a:rPr>
              <a:t>: </a:t>
            </a:r>
            <a:r>
              <a:rPr lang="ru-RU" sz="2300" dirty="0" smtClean="0">
                <a:solidFill>
                  <a:srgbClr val="000000"/>
                </a:solidFill>
                <a:sym typeface="Wingdings" pitchFamily="2" charset="2"/>
              </a:rPr>
              <a:t>учреждения ЕС договорились о том, что в рамках повышения эффективности регулирования Комиссии должно представляться больше информации, когда для этого имеются основания</a:t>
            </a:r>
            <a:endParaRPr lang="de-AT" sz="2300" b="0" baseline="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0" name="Rectangle 28"/>
          <p:cNvSpPr>
            <a:spLocks noChangeArrowheads="1"/>
          </p:cNvSpPr>
          <p:nvPr/>
        </p:nvSpPr>
        <p:spPr bwMode="auto">
          <a:xfrm>
            <a:off x="5002212" y="1538288"/>
            <a:ext cx="4084638" cy="371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568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0" tIns="46795" rIns="89990" bIns="46795"/>
          <a:lstStyle/>
          <a:p>
            <a:pPr marL="187325" indent="-187325" defTabSz="539750" eaLnBrk="1" hangingPunct="1">
              <a:spcBef>
                <a:spcPts val="1800"/>
              </a:spcBef>
              <a:buClr>
                <a:srgbClr val="99CC00"/>
              </a:buClr>
              <a:buFont typeface="Wingdings" pitchFamily="2" charset="2"/>
              <a:buChar char="§"/>
            </a:pPr>
            <a:endParaRPr lang="de-AT" sz="2400" b="0" baseline="0" dirty="0">
              <a:solidFill>
                <a:srgbClr val="00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9364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el 2"/>
          <p:cNvSpPr>
            <a:spLocks noGrp="1"/>
          </p:cNvSpPr>
          <p:nvPr>
            <p:ph type="title"/>
          </p:nvPr>
        </p:nvSpPr>
        <p:spPr>
          <a:xfrm>
            <a:off x="151970" y="-50800"/>
            <a:ext cx="9106330" cy="640478"/>
          </a:xfrm>
        </p:spPr>
        <p:txBody>
          <a:bodyPr>
            <a:noAutofit/>
          </a:bodyPr>
          <a:lstStyle/>
          <a:p>
            <a:r>
              <a:rPr lang="ru-RU" dirty="0" smtClean="0"/>
              <a:t>Какая информация необходима</a:t>
            </a:r>
            <a:r>
              <a:rPr lang="en-US" dirty="0" smtClean="0"/>
              <a:t>? </a:t>
            </a:r>
            <a:endParaRPr lang="en-US" b="1" dirty="0" smtClean="0"/>
          </a:p>
        </p:txBody>
      </p:sp>
      <p:sp>
        <p:nvSpPr>
          <p:cNvPr id="3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24875" y="6413500"/>
            <a:ext cx="542925" cy="365125"/>
          </a:xfrm>
          <a:prstGeom prst="rect">
            <a:avLst/>
          </a:prstGeom>
        </p:spPr>
        <p:txBody>
          <a:bodyPr/>
          <a:lstStyle/>
          <a:p>
            <a:fld id="{B131813F-E8C9-C041-A3BC-5D57C9CB1EBA}" type="slidenum">
              <a:rPr lang="de-DE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/>
              <a:t>4</a:t>
            </a:fld>
            <a:endParaRPr lang="de-DE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2462212" y="577850"/>
            <a:ext cx="542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600" kern="1200">
                <a:solidFill>
                  <a:srgbClr val="86878B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endParaRPr lang="de-D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151970" y="760412"/>
            <a:ext cx="8915830" cy="529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568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0" tIns="46795" rIns="89990" bIns="46795"/>
          <a:lstStyle/>
          <a:p>
            <a:pPr defTabSz="539750">
              <a:spcBef>
                <a:spcPts val="400"/>
              </a:spcBef>
              <a:buClr>
                <a:srgbClr val="99CC00"/>
              </a:buClr>
            </a:pPr>
            <a:r>
              <a:rPr lang="ru-RU" sz="2500" dirty="0" smtClean="0">
                <a:solidFill>
                  <a:srgbClr val="000000"/>
                </a:solidFill>
                <a:sym typeface="Wingdings" pitchFamily="2" charset="2"/>
              </a:rPr>
              <a:t>Информация</a:t>
            </a:r>
            <a:r>
              <a:rPr lang="en-US" sz="2500" dirty="0" smtClean="0">
                <a:solidFill>
                  <a:srgbClr val="000000"/>
                </a:solidFill>
                <a:sym typeface="Wingdings" pitchFamily="2" charset="2"/>
              </a:rPr>
              <a:t>….  </a:t>
            </a:r>
          </a:p>
          <a:p>
            <a:pPr marL="342900" indent="-342900" defTabSz="539750">
              <a:spcBef>
                <a:spcPts val="400"/>
              </a:spcBef>
              <a:buClr>
                <a:srgbClr val="99CC00"/>
              </a:buClr>
              <a:buFont typeface="Wingdings" pitchFamily="2" charset="2"/>
              <a:buChar char="Ø"/>
            </a:pPr>
            <a:r>
              <a:rPr lang="ru-RU" sz="2500" dirty="0" smtClean="0">
                <a:solidFill>
                  <a:srgbClr val="000000"/>
                </a:solidFill>
                <a:sym typeface="Wingdings" pitchFamily="2" charset="2"/>
              </a:rPr>
              <a:t>«должна быть четкой и точной»</a:t>
            </a:r>
            <a:endParaRPr lang="en-US" sz="2500" dirty="0" smtClean="0">
              <a:solidFill>
                <a:srgbClr val="000000"/>
              </a:solidFill>
              <a:sym typeface="Wingdings" pitchFamily="2" charset="2"/>
            </a:endParaRPr>
          </a:p>
          <a:p>
            <a:pPr defTabSz="539750">
              <a:spcBef>
                <a:spcPts val="400"/>
              </a:spcBef>
              <a:buClr>
                <a:srgbClr val="99CC00"/>
              </a:buClr>
            </a:pPr>
            <a:r>
              <a:rPr lang="en-US" sz="25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</a:p>
          <a:p>
            <a:pPr marL="342900" indent="-342900" defTabSz="539750">
              <a:spcBef>
                <a:spcPts val="400"/>
              </a:spcBef>
              <a:buClr>
                <a:srgbClr val="99CC00"/>
              </a:buClr>
              <a:buFont typeface="Wingdings" pitchFamily="2" charset="2"/>
              <a:buChar char="Ø"/>
            </a:pPr>
            <a:r>
              <a:rPr lang="ru-RU" sz="2500" dirty="0" smtClean="0">
                <a:solidFill>
                  <a:srgbClr val="000000"/>
                </a:solidFill>
                <a:sym typeface="Wingdings" pitchFamily="2" charset="2"/>
              </a:rPr>
              <a:t>«в ней должны ясно указываться законы, положения и административные нормы» или любые другие положения национального законодательства</a:t>
            </a:r>
            <a:endParaRPr lang="en-US" sz="2500" dirty="0" smtClean="0">
              <a:solidFill>
                <a:srgbClr val="000000"/>
              </a:solidFill>
              <a:sym typeface="Wingdings" pitchFamily="2" charset="2"/>
            </a:endParaRPr>
          </a:p>
          <a:p>
            <a:pPr defTabSz="539750">
              <a:spcBef>
                <a:spcPts val="400"/>
              </a:spcBef>
              <a:buClr>
                <a:srgbClr val="99CC00"/>
              </a:buClr>
            </a:pPr>
            <a:r>
              <a:rPr lang="en-US" sz="25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</a:p>
          <a:p>
            <a:pPr marL="342900" indent="-342900" defTabSz="539750">
              <a:spcBef>
                <a:spcPts val="400"/>
              </a:spcBef>
              <a:buClr>
                <a:srgbClr val="99CC00"/>
              </a:buClr>
              <a:buFont typeface="Wingdings" pitchFamily="2" charset="2"/>
              <a:buChar char="Ø"/>
            </a:pPr>
            <a:r>
              <a:rPr lang="ru-RU" sz="2500" dirty="0" smtClean="0">
                <a:solidFill>
                  <a:srgbClr val="000000"/>
                </a:solidFill>
                <a:sym typeface="Wingdings" pitchFamily="2" charset="2"/>
              </a:rPr>
              <a:t>в соответствующих случаях судебная практика национальных судов</a:t>
            </a:r>
            <a:endParaRPr lang="en-US" sz="2500" dirty="0" smtClean="0">
              <a:solidFill>
                <a:srgbClr val="000000"/>
              </a:solidFill>
              <a:sym typeface="Wingdings" pitchFamily="2" charset="2"/>
            </a:endParaRPr>
          </a:p>
          <a:p>
            <a:pPr defTabSz="539750">
              <a:spcBef>
                <a:spcPts val="400"/>
              </a:spcBef>
              <a:buClr>
                <a:srgbClr val="99CC00"/>
              </a:buClr>
            </a:pPr>
            <a:r>
              <a:rPr lang="en-US" sz="2500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</a:p>
          <a:p>
            <a:pPr marL="342900" indent="-342900" defTabSz="539750">
              <a:spcBef>
                <a:spcPts val="400"/>
              </a:spcBef>
              <a:buClr>
                <a:srgbClr val="99CC00"/>
              </a:buClr>
              <a:buFont typeface="Wingdings" pitchFamily="2" charset="2"/>
              <a:buChar char="Ø"/>
            </a:pPr>
            <a:r>
              <a:rPr lang="ru-RU" sz="2500" dirty="0" smtClean="0">
                <a:solidFill>
                  <a:srgbClr val="000000"/>
                </a:solidFill>
                <a:sym typeface="Wingdings" pitchFamily="2" charset="2"/>
              </a:rPr>
              <a:t>посредством которой, как полагают государства-члены, они выполнили те или иные требования, установленные в отношении них директивой</a:t>
            </a:r>
            <a:endParaRPr lang="de-AT" sz="25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0" name="Rectangle 28"/>
          <p:cNvSpPr>
            <a:spLocks noChangeArrowheads="1"/>
          </p:cNvSpPr>
          <p:nvPr/>
        </p:nvSpPr>
        <p:spPr bwMode="auto">
          <a:xfrm>
            <a:off x="5002212" y="1538288"/>
            <a:ext cx="4084638" cy="371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568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0" tIns="46795" rIns="89990" bIns="46795"/>
          <a:lstStyle/>
          <a:p>
            <a:pPr marL="187325" indent="-187325" defTabSz="539750">
              <a:spcBef>
                <a:spcPts val="1800"/>
              </a:spcBef>
              <a:buClr>
                <a:srgbClr val="99CC00"/>
              </a:buClr>
              <a:buFont typeface="Wingdings" pitchFamily="2" charset="2"/>
              <a:buChar char="§"/>
            </a:pPr>
            <a:endParaRPr lang="de-AT" sz="2400" dirty="0">
              <a:solidFill>
                <a:srgbClr val="00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4308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el 2"/>
          <p:cNvSpPr>
            <a:spLocks noGrp="1"/>
          </p:cNvSpPr>
          <p:nvPr>
            <p:ph type="title"/>
          </p:nvPr>
        </p:nvSpPr>
        <p:spPr>
          <a:xfrm>
            <a:off x="151970" y="-50800"/>
            <a:ext cx="9106330" cy="640478"/>
          </a:xfrm>
        </p:spPr>
        <p:txBody>
          <a:bodyPr>
            <a:noAutofit/>
          </a:bodyPr>
          <a:lstStyle/>
          <a:p>
            <a:r>
              <a:rPr lang="ru-RU" dirty="0" smtClean="0"/>
              <a:t>С</a:t>
            </a:r>
            <a:r>
              <a:rPr lang="en-US" dirty="0" smtClean="0"/>
              <a:t> 2011</a:t>
            </a:r>
            <a:r>
              <a:rPr lang="ru-RU" dirty="0" smtClean="0"/>
              <a:t> г.</a:t>
            </a:r>
            <a:r>
              <a:rPr lang="en-US" dirty="0" smtClean="0"/>
              <a:t>: </a:t>
            </a:r>
            <a:r>
              <a:rPr lang="ru-RU" dirty="0" smtClean="0"/>
              <a:t>пояснительные документы</a:t>
            </a:r>
            <a:endParaRPr lang="en-US" b="1" dirty="0" smtClean="0"/>
          </a:p>
        </p:txBody>
      </p:sp>
      <p:sp>
        <p:nvSpPr>
          <p:cNvPr id="3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24875" y="6413500"/>
            <a:ext cx="542925" cy="365125"/>
          </a:xfrm>
          <a:prstGeom prst="rect">
            <a:avLst/>
          </a:prstGeom>
        </p:spPr>
        <p:txBody>
          <a:bodyPr/>
          <a:lstStyle/>
          <a:p>
            <a:fld id="{B131813F-E8C9-C041-A3BC-5D57C9CB1EBA}" type="slidenum">
              <a:rPr lang="de-DE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/>
              <a:t>5</a:t>
            </a:fld>
            <a:endParaRPr lang="de-DE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2462212" y="577850"/>
            <a:ext cx="542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600" kern="1200">
                <a:solidFill>
                  <a:srgbClr val="86878B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endParaRPr lang="de-D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151970" y="760411"/>
            <a:ext cx="8915830" cy="5438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568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0" tIns="46795" rIns="89990" bIns="46795"/>
          <a:lstStyle/>
          <a:p>
            <a:pPr marL="457200" indent="-457200" defTabSz="539750">
              <a:spcBef>
                <a:spcPts val="400"/>
              </a:spcBef>
              <a:buClr>
                <a:srgbClr val="99CC00"/>
              </a:buClr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000000"/>
                </a:solidFill>
                <a:sym typeface="Wingdings" pitchFamily="2" charset="2"/>
              </a:rPr>
              <a:t>Совместная политическая декларация от 28 сентября 2011 г. государств-членов и Комиссии о пояснительных документах</a:t>
            </a:r>
            <a:r>
              <a:rPr lang="en-US" sz="26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600" dirty="0">
                <a:solidFill>
                  <a:srgbClr val="000000"/>
                </a:solidFill>
                <a:sym typeface="Wingdings" pitchFamily="2" charset="2"/>
              </a:rPr>
              <a:t>(2011/C 369/02) </a:t>
            </a:r>
            <a:endParaRPr lang="en-US" sz="2600" dirty="0" smtClean="0">
              <a:solidFill>
                <a:srgbClr val="000000"/>
              </a:solidFill>
              <a:sym typeface="Wingdings" pitchFamily="2" charset="2"/>
            </a:endParaRPr>
          </a:p>
          <a:p>
            <a:pPr defTabSz="539750">
              <a:spcBef>
                <a:spcPts val="400"/>
              </a:spcBef>
              <a:buClr>
                <a:srgbClr val="99CC00"/>
              </a:buClr>
            </a:pPr>
            <a:endParaRPr lang="en-US" sz="26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457200" indent="-457200" defTabSz="539750">
              <a:spcBef>
                <a:spcPts val="400"/>
              </a:spcBef>
              <a:buClr>
                <a:srgbClr val="99CC00"/>
              </a:buClr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000000"/>
                </a:solidFill>
                <a:sym typeface="Wingdings" pitchFamily="2" charset="2"/>
              </a:rPr>
              <a:t>Совместная политическая декларация от</a:t>
            </a:r>
            <a:r>
              <a:rPr lang="en-US" sz="26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600" dirty="0">
                <a:solidFill>
                  <a:srgbClr val="000000"/>
                </a:solidFill>
                <a:sym typeface="Wingdings" pitchFamily="2" charset="2"/>
              </a:rPr>
              <a:t>27 </a:t>
            </a:r>
            <a:r>
              <a:rPr lang="ru-RU" sz="2600" dirty="0" smtClean="0">
                <a:solidFill>
                  <a:srgbClr val="000000"/>
                </a:solidFill>
                <a:sym typeface="Wingdings" pitchFamily="2" charset="2"/>
              </a:rPr>
              <a:t>октября</a:t>
            </a:r>
            <a:r>
              <a:rPr lang="en-US" sz="26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600" dirty="0">
                <a:solidFill>
                  <a:srgbClr val="000000"/>
                </a:solidFill>
                <a:sym typeface="Wingdings" pitchFamily="2" charset="2"/>
              </a:rPr>
              <a:t>2011 </a:t>
            </a:r>
            <a:r>
              <a:rPr lang="ru-RU" sz="2600" dirty="0" smtClean="0">
                <a:solidFill>
                  <a:srgbClr val="000000"/>
                </a:solidFill>
                <a:sym typeface="Wingdings" pitchFamily="2" charset="2"/>
              </a:rPr>
              <a:t>г. Европейского парламента, Совета и Комиссии о пояснительных документах</a:t>
            </a:r>
            <a:r>
              <a:rPr lang="en-US" sz="26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600" dirty="0">
                <a:solidFill>
                  <a:srgbClr val="000000"/>
                </a:solidFill>
                <a:sym typeface="Wingdings" pitchFamily="2" charset="2"/>
              </a:rPr>
              <a:t>(2011/C 369/03) </a:t>
            </a:r>
            <a:endParaRPr lang="en-US" sz="2600" dirty="0" smtClean="0">
              <a:solidFill>
                <a:srgbClr val="000000"/>
              </a:solidFill>
              <a:sym typeface="Wingdings" pitchFamily="2" charset="2"/>
            </a:endParaRPr>
          </a:p>
          <a:p>
            <a:pPr defTabSz="539750">
              <a:spcBef>
                <a:spcPts val="400"/>
              </a:spcBef>
              <a:buClr>
                <a:srgbClr val="99CC00"/>
              </a:buClr>
            </a:pPr>
            <a:endParaRPr lang="en-US" sz="26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457200" indent="-457200" defTabSz="539750">
              <a:spcBef>
                <a:spcPts val="400"/>
              </a:spcBef>
              <a:buClr>
                <a:srgbClr val="99CC00"/>
              </a:buClr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000000"/>
                </a:solidFill>
                <a:sym typeface="Wingdings" pitchFamily="2" charset="2"/>
              </a:rPr>
              <a:t>Для служб Комиссии</a:t>
            </a:r>
            <a:endParaRPr lang="en-US" sz="26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 defTabSz="539750">
              <a:spcBef>
                <a:spcPts val="400"/>
              </a:spcBef>
              <a:buClr>
                <a:srgbClr val="99CC00"/>
              </a:buClr>
            </a:pPr>
            <a:r>
              <a:rPr lang="ru-RU" sz="2600" b="1" dirty="0" smtClean="0">
                <a:solidFill>
                  <a:srgbClr val="000000"/>
                </a:solidFill>
                <a:sym typeface="Wingdings" pitchFamily="2" charset="2"/>
              </a:rPr>
              <a:t>пояснительные документы</a:t>
            </a:r>
            <a:r>
              <a:rPr lang="en-US" sz="2600" b="1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600" b="1" dirty="0">
                <a:solidFill>
                  <a:srgbClr val="000000"/>
                </a:solidFill>
                <a:sym typeface="Wingdings" pitchFamily="2" charset="2"/>
              </a:rPr>
              <a:t>= </a:t>
            </a:r>
            <a:r>
              <a:rPr lang="ru-RU" sz="2600" b="1" dirty="0" smtClean="0">
                <a:solidFill>
                  <a:srgbClr val="000000"/>
                </a:solidFill>
                <a:sym typeface="Wingdings" pitchFamily="2" charset="2"/>
              </a:rPr>
              <a:t>таблицы транспонирования норм</a:t>
            </a:r>
            <a:endParaRPr lang="en-US" sz="2600" b="1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 defTabSz="539750">
              <a:spcBef>
                <a:spcPts val="400"/>
              </a:spcBef>
              <a:buClr>
                <a:srgbClr val="99CC00"/>
              </a:buClr>
            </a:pPr>
            <a:r>
              <a:rPr lang="ru-RU" sz="2400" i="1" dirty="0" smtClean="0"/>
              <a:t>Примечание</a:t>
            </a:r>
            <a:r>
              <a:rPr lang="en-US" sz="2400" i="1" dirty="0" smtClean="0"/>
              <a:t>: </a:t>
            </a:r>
            <a:r>
              <a:rPr lang="ru-RU" sz="2400" i="1" dirty="0" smtClean="0"/>
              <a:t>до </a:t>
            </a:r>
            <a:r>
              <a:rPr lang="en-US" sz="2400" i="1" dirty="0" smtClean="0"/>
              <a:t>2011 </a:t>
            </a:r>
            <a:r>
              <a:rPr lang="ru-RU" sz="2400" i="1" dirty="0" smtClean="0"/>
              <a:t>г. </a:t>
            </a:r>
            <a:r>
              <a:rPr lang="en-US" sz="2400" i="1" dirty="0" smtClean="0"/>
              <a:t>– </a:t>
            </a:r>
            <a:r>
              <a:rPr lang="ru-RU" sz="2400" i="1" dirty="0" smtClean="0"/>
              <a:t>обязательная статья о корреляционных таблицах</a:t>
            </a:r>
            <a:endParaRPr lang="de-AT" sz="2400" b="1" i="1" dirty="0">
              <a:solidFill>
                <a:srgbClr val="00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4623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el 2"/>
          <p:cNvSpPr>
            <a:spLocks noGrp="1"/>
          </p:cNvSpPr>
          <p:nvPr>
            <p:ph type="title"/>
          </p:nvPr>
        </p:nvSpPr>
        <p:spPr>
          <a:xfrm>
            <a:off x="151970" y="-50800"/>
            <a:ext cx="9106330" cy="640478"/>
          </a:xfrm>
        </p:spPr>
        <p:txBody>
          <a:bodyPr>
            <a:noAutofit/>
          </a:bodyPr>
          <a:lstStyle/>
          <a:p>
            <a:r>
              <a:rPr lang="ru-RU" dirty="0" smtClean="0"/>
              <a:t>Директива</a:t>
            </a:r>
            <a:r>
              <a:rPr lang="en-US" dirty="0" smtClean="0"/>
              <a:t> </a:t>
            </a:r>
            <a:r>
              <a:rPr lang="ru-RU" dirty="0" smtClean="0"/>
              <a:t>по бухгалтерскому учету: требования</a:t>
            </a:r>
            <a:endParaRPr lang="en-US" b="1" dirty="0" smtClean="0"/>
          </a:p>
        </p:txBody>
      </p:sp>
      <p:sp>
        <p:nvSpPr>
          <p:cNvPr id="3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24875" y="6413500"/>
            <a:ext cx="542925" cy="365125"/>
          </a:xfrm>
          <a:prstGeom prst="rect">
            <a:avLst/>
          </a:prstGeom>
        </p:spPr>
        <p:txBody>
          <a:bodyPr/>
          <a:lstStyle/>
          <a:p>
            <a:fld id="{B131813F-E8C9-C041-A3BC-5D57C9CB1EBA}" type="slidenum">
              <a:rPr lang="de-DE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/>
              <a:t>6</a:t>
            </a:fld>
            <a:endParaRPr lang="de-DE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2462212" y="577850"/>
            <a:ext cx="542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600" kern="1200">
                <a:solidFill>
                  <a:srgbClr val="86878B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endParaRPr lang="de-D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151970" y="760412"/>
            <a:ext cx="8915830" cy="529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568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0" tIns="46795" rIns="89990" bIns="46795"/>
          <a:lstStyle/>
          <a:p>
            <a:pPr defTabSz="539750">
              <a:spcBef>
                <a:spcPts val="400"/>
              </a:spcBef>
              <a:buClr>
                <a:srgbClr val="99CC00"/>
              </a:buClr>
            </a:pPr>
            <a:endParaRPr lang="en-US" sz="26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457200" indent="-457200" defTabSz="539750">
              <a:spcBef>
                <a:spcPts val="400"/>
              </a:spcBef>
              <a:buClr>
                <a:srgbClr val="99CC00"/>
              </a:buClr>
              <a:buFont typeface="Wingdings" pitchFamily="2" charset="2"/>
              <a:buChar char="Ø"/>
            </a:pPr>
            <a:r>
              <a:rPr lang="ru-RU" sz="2400" dirty="0" smtClean="0">
                <a:sym typeface="Wingdings" pitchFamily="2" charset="2"/>
              </a:rPr>
              <a:t>В соответствии с Директивой по бухгалтерскому учету пояснительные документы должны составляться каждым государством-членом – это обосновывается сложностью (</a:t>
            </a:r>
            <a:r>
              <a:rPr lang="ru-RU" sz="2400" i="1" dirty="0" smtClean="0">
                <a:sym typeface="Wingdings" pitchFamily="2" charset="2"/>
              </a:rPr>
              <a:t>в том, что касается Директивы по бухгалтерскому учету, законодатель считает обоснованной передачу корреляционных таблиц, преамбула к директиве, пункт 58</a:t>
            </a:r>
            <a:r>
              <a:rPr lang="ru-RU" sz="2400" dirty="0" smtClean="0">
                <a:sym typeface="Wingdings" pitchFamily="2" charset="2"/>
              </a:rPr>
              <a:t>)</a:t>
            </a:r>
            <a:endParaRPr lang="en-US" sz="2400" dirty="0" smtClean="0">
              <a:sym typeface="Wingdings" pitchFamily="2" charset="2"/>
            </a:endParaRPr>
          </a:p>
          <a:p>
            <a:pPr marL="457200" indent="-457200" defTabSz="539750">
              <a:spcBef>
                <a:spcPts val="400"/>
              </a:spcBef>
              <a:buClr>
                <a:srgbClr val="99CC00"/>
              </a:buClr>
              <a:buFont typeface="Wingdings" pitchFamily="2" charset="2"/>
              <a:buChar char="Ø"/>
            </a:pPr>
            <a:endParaRPr lang="en-US" sz="2600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457200" indent="-457200" defTabSz="539750">
              <a:spcBef>
                <a:spcPts val="400"/>
              </a:spcBef>
              <a:buClr>
                <a:srgbClr val="99CC00"/>
              </a:buClr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000000"/>
                </a:solidFill>
                <a:sym typeface="Wingdings" pitchFamily="2" charset="2"/>
              </a:rPr>
              <a:t>Крайний срок передачи – вместе с уведомлением о транспонировании норм</a:t>
            </a:r>
            <a:r>
              <a:rPr lang="en-US" sz="2600" dirty="0" smtClean="0">
                <a:solidFill>
                  <a:srgbClr val="000000"/>
                </a:solidFill>
                <a:sym typeface="Wingdings" pitchFamily="2" charset="2"/>
              </a:rPr>
              <a:t> (</a:t>
            </a:r>
            <a:r>
              <a:rPr lang="ru-RU" sz="2600" dirty="0" smtClean="0">
                <a:solidFill>
                  <a:srgbClr val="000000"/>
                </a:solidFill>
                <a:sym typeface="Wingdings" pitchFamily="2" charset="2"/>
              </a:rPr>
              <a:t>то есть до</a:t>
            </a:r>
            <a:r>
              <a:rPr lang="en-US" sz="2600" dirty="0" smtClean="0">
                <a:solidFill>
                  <a:srgbClr val="000000"/>
                </a:solidFill>
                <a:sym typeface="Wingdings" pitchFamily="2" charset="2"/>
              </a:rPr>
              <a:t> 2015</a:t>
            </a:r>
            <a:r>
              <a:rPr lang="ru-RU" sz="2600" dirty="0" smtClean="0">
                <a:solidFill>
                  <a:srgbClr val="000000"/>
                </a:solidFill>
                <a:sym typeface="Wingdings" pitchFamily="2" charset="2"/>
              </a:rPr>
              <a:t> г.</a:t>
            </a:r>
            <a:r>
              <a:rPr lang="en-US" sz="2600" dirty="0" smtClean="0">
                <a:solidFill>
                  <a:srgbClr val="000000"/>
                </a:solidFill>
                <a:sym typeface="Wingdings" pitchFamily="2" charset="2"/>
              </a:rPr>
              <a:t>) </a:t>
            </a:r>
            <a:endParaRPr lang="en-US" sz="26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0" name="Rectangle 28"/>
          <p:cNvSpPr>
            <a:spLocks noChangeArrowheads="1"/>
          </p:cNvSpPr>
          <p:nvPr/>
        </p:nvSpPr>
        <p:spPr bwMode="auto">
          <a:xfrm>
            <a:off x="4973987" y="1538288"/>
            <a:ext cx="4084638" cy="371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568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0" tIns="46795" rIns="89990" bIns="46795"/>
          <a:lstStyle/>
          <a:p>
            <a:pPr marL="187325" indent="-187325" defTabSz="539750">
              <a:spcBef>
                <a:spcPts val="1800"/>
              </a:spcBef>
              <a:buClr>
                <a:srgbClr val="99CC00"/>
              </a:buClr>
              <a:buFont typeface="Wingdings" pitchFamily="2" charset="2"/>
              <a:buChar char="§"/>
            </a:pPr>
            <a:endParaRPr lang="de-AT" sz="2400" dirty="0">
              <a:solidFill>
                <a:srgbClr val="00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4603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el 2"/>
          <p:cNvSpPr>
            <a:spLocks noGrp="1"/>
          </p:cNvSpPr>
          <p:nvPr>
            <p:ph type="title"/>
          </p:nvPr>
        </p:nvSpPr>
        <p:spPr>
          <a:xfrm>
            <a:off x="151970" y="-50800"/>
            <a:ext cx="9106330" cy="64047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Транспонирование норм</a:t>
            </a:r>
            <a:r>
              <a:rPr lang="en-US" sz="2000" dirty="0" smtClean="0"/>
              <a:t> </a:t>
            </a:r>
            <a:r>
              <a:rPr lang="en-US" sz="2000" i="1" dirty="0" smtClean="0"/>
              <a:t>aquis</a:t>
            </a:r>
            <a:r>
              <a:rPr lang="ru-RU" sz="2000" i="1" dirty="0" smtClean="0"/>
              <a:t> </a:t>
            </a:r>
            <a:r>
              <a:rPr lang="ru-RU" sz="2000" dirty="0" smtClean="0"/>
              <a:t>в случае</a:t>
            </a:r>
            <a:r>
              <a:rPr lang="en-US" sz="2000" dirty="0" smtClean="0"/>
              <a:t> </a:t>
            </a:r>
            <a:r>
              <a:rPr lang="ru-RU" sz="2000" dirty="0" smtClean="0"/>
              <a:t>государств, не являющихся членами ЕС</a:t>
            </a:r>
            <a:endParaRPr lang="en-US" sz="2000" b="1" dirty="0" smtClean="0"/>
          </a:p>
        </p:txBody>
      </p:sp>
      <p:sp>
        <p:nvSpPr>
          <p:cNvPr id="3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24875" y="6413500"/>
            <a:ext cx="542925" cy="365125"/>
          </a:xfrm>
          <a:prstGeom prst="rect">
            <a:avLst/>
          </a:prstGeom>
        </p:spPr>
        <p:txBody>
          <a:bodyPr/>
          <a:lstStyle/>
          <a:p>
            <a:fld id="{B131813F-E8C9-C041-A3BC-5D57C9CB1EBA}" type="slidenum">
              <a:rPr lang="de-DE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/>
              <a:t>7</a:t>
            </a:fld>
            <a:endParaRPr lang="de-DE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151970" y="760412"/>
            <a:ext cx="8915830" cy="529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568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0" tIns="46795" rIns="89990" bIns="46795"/>
          <a:lstStyle/>
          <a:p>
            <a:pPr marL="457200" indent="-457200" defTabSz="539750">
              <a:spcBef>
                <a:spcPts val="400"/>
              </a:spcBef>
              <a:buClr>
                <a:srgbClr val="99CC00"/>
              </a:buClr>
              <a:buFont typeface="Wingdings" pitchFamily="2" charset="2"/>
              <a:buChar char="Ø"/>
            </a:pPr>
            <a:r>
              <a:rPr lang="ru-RU" sz="2600" dirty="0" smtClean="0"/>
              <a:t>Соглашение об ассоциации образует </a:t>
            </a:r>
            <a:r>
              <a:rPr lang="ru-RU" sz="2600" b="1" dirty="0" smtClean="0"/>
              <a:t>правовую основу</a:t>
            </a:r>
            <a:r>
              <a:rPr lang="ru-RU" sz="2600" i="1" dirty="0" smtClean="0"/>
              <a:t>,</a:t>
            </a:r>
            <a:r>
              <a:rPr lang="ru-RU" sz="2600" dirty="0" smtClean="0"/>
              <a:t> и им определяется </a:t>
            </a:r>
            <a:r>
              <a:rPr lang="ru-RU" sz="2600" b="1" dirty="0" smtClean="0"/>
              <a:t>график</a:t>
            </a:r>
            <a:r>
              <a:rPr lang="ru-RU" sz="2600" dirty="0" smtClean="0"/>
              <a:t> транспонирования норм</a:t>
            </a:r>
            <a:r>
              <a:rPr lang="en-US" sz="2600" i="1" dirty="0" smtClean="0"/>
              <a:t> acquis</a:t>
            </a:r>
            <a:r>
              <a:rPr lang="ru-RU" sz="2600" i="1" dirty="0" smtClean="0"/>
              <a:t>, </a:t>
            </a:r>
            <a:r>
              <a:rPr lang="ru-RU" sz="2600" dirty="0" smtClean="0"/>
              <a:t>в частности в нем делаются ссылки на корпоративное право, бухгалтерский учет и аудит и корпоративное управление</a:t>
            </a:r>
            <a:endParaRPr lang="en-US" sz="2600" dirty="0" smtClean="0"/>
          </a:p>
          <a:p>
            <a:pPr defTabSz="539750">
              <a:spcBef>
                <a:spcPts val="400"/>
              </a:spcBef>
              <a:buClr>
                <a:srgbClr val="99CC00"/>
              </a:buClr>
            </a:pPr>
            <a:endParaRPr lang="en-US" sz="2600" dirty="0" smtClean="0"/>
          </a:p>
          <a:p>
            <a:pPr marL="457200" indent="-457200" defTabSz="539750">
              <a:spcBef>
                <a:spcPts val="400"/>
              </a:spcBef>
              <a:buClr>
                <a:srgbClr val="99CC00"/>
              </a:buClr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000000"/>
                </a:solidFill>
                <a:sym typeface="Wingdings" pitchFamily="2" charset="2"/>
              </a:rPr>
              <a:t>Грузия, Республика Молдова и Украина </a:t>
            </a:r>
            <a:r>
              <a:rPr lang="en-US" sz="2600" dirty="0" smtClean="0">
                <a:solidFill>
                  <a:srgbClr val="000000"/>
                </a:solidFill>
                <a:sym typeface="Wingdings" pitchFamily="2" charset="2"/>
              </a:rPr>
              <a:t>– </a:t>
            </a:r>
            <a:r>
              <a:rPr lang="ru-RU" sz="2600" dirty="0" smtClean="0">
                <a:solidFill>
                  <a:srgbClr val="000000"/>
                </a:solidFill>
                <a:sym typeface="Wingdings" pitchFamily="2" charset="2"/>
              </a:rPr>
              <a:t>недавно подписали соглашения об ассоциации</a:t>
            </a:r>
            <a:endParaRPr lang="en-US" sz="2600" dirty="0" smtClean="0">
              <a:solidFill>
                <a:srgbClr val="000000"/>
              </a:solidFill>
              <a:sym typeface="Wingdings" pitchFamily="2" charset="2"/>
            </a:endParaRPr>
          </a:p>
          <a:p>
            <a:pPr defTabSz="539750">
              <a:spcBef>
                <a:spcPts val="400"/>
              </a:spcBef>
              <a:buClr>
                <a:srgbClr val="99CC00"/>
              </a:buClr>
            </a:pPr>
            <a:endParaRPr lang="en-US" sz="26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457200" indent="-457200" defTabSz="539750">
              <a:spcBef>
                <a:spcPts val="400"/>
              </a:spcBef>
              <a:buClr>
                <a:srgbClr val="99CC00"/>
              </a:buClr>
              <a:buFont typeface="Wingdings" pitchFamily="2" charset="2"/>
              <a:buChar char="Ø"/>
            </a:pPr>
            <a:r>
              <a:rPr lang="ru-RU" sz="2600" dirty="0" smtClean="0">
                <a:sym typeface="Wingdings" pitchFamily="2" charset="2"/>
              </a:rPr>
              <a:t>Важно </a:t>
            </a:r>
            <a:r>
              <a:rPr lang="en-US" sz="2600" dirty="0" smtClean="0">
                <a:sym typeface="Wingdings" pitchFamily="2" charset="2"/>
              </a:rPr>
              <a:t>– </a:t>
            </a:r>
            <a:r>
              <a:rPr lang="ru-RU" sz="2600" dirty="0" smtClean="0">
                <a:sym typeface="Wingdings" pitchFamily="2" charset="2"/>
              </a:rPr>
              <a:t>дата вступления в силу</a:t>
            </a:r>
            <a:endParaRPr lang="en-US" sz="2600" dirty="0" smtClean="0">
              <a:sym typeface="Wingdings" pitchFamily="2" charset="2"/>
            </a:endParaRPr>
          </a:p>
          <a:p>
            <a:pPr marL="457200" indent="-457200" defTabSz="539750">
              <a:spcBef>
                <a:spcPts val="400"/>
              </a:spcBef>
              <a:buClr>
                <a:srgbClr val="99CC00"/>
              </a:buClr>
              <a:buFont typeface="Wingdings" pitchFamily="2" charset="2"/>
              <a:buChar char="Ø"/>
            </a:pPr>
            <a:endParaRPr lang="en-US" sz="2600" dirty="0">
              <a:solidFill>
                <a:srgbClr val="00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1389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el 2"/>
          <p:cNvSpPr>
            <a:spLocks noGrp="1"/>
          </p:cNvSpPr>
          <p:nvPr>
            <p:ph type="title"/>
          </p:nvPr>
        </p:nvSpPr>
        <p:spPr>
          <a:xfrm>
            <a:off x="151970" y="-50800"/>
            <a:ext cx="9106330" cy="640478"/>
          </a:xfrm>
        </p:spPr>
        <p:txBody>
          <a:bodyPr>
            <a:noAutofit/>
          </a:bodyPr>
          <a:lstStyle/>
          <a:p>
            <a:r>
              <a:rPr lang="ru-RU" sz="2300" dirty="0" smtClean="0"/>
              <a:t>Соглашение об ассоциации:</a:t>
            </a:r>
            <a:r>
              <a:rPr lang="en-US" sz="2300" dirty="0" smtClean="0"/>
              <a:t> </a:t>
            </a:r>
            <a:r>
              <a:rPr lang="ru-RU" sz="2300" dirty="0" smtClean="0"/>
              <a:t>пример Республики Молдова</a:t>
            </a:r>
            <a:r>
              <a:rPr lang="en-US" sz="2300" dirty="0" smtClean="0"/>
              <a:t> (1)</a:t>
            </a:r>
            <a:endParaRPr lang="en-US" sz="2300" b="1" dirty="0" smtClean="0"/>
          </a:p>
        </p:txBody>
      </p:sp>
      <p:sp>
        <p:nvSpPr>
          <p:cNvPr id="3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24875" y="6413500"/>
            <a:ext cx="542925" cy="365125"/>
          </a:xfrm>
          <a:prstGeom prst="rect">
            <a:avLst/>
          </a:prstGeom>
        </p:spPr>
        <p:txBody>
          <a:bodyPr/>
          <a:lstStyle/>
          <a:p>
            <a:fld id="{B131813F-E8C9-C041-A3BC-5D57C9CB1EBA}" type="slidenum">
              <a:rPr lang="de-DE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/>
              <a:t>8</a:t>
            </a:fld>
            <a:endParaRPr lang="de-DE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2462212" y="577850"/>
            <a:ext cx="542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600" kern="1200">
                <a:solidFill>
                  <a:srgbClr val="86878B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endParaRPr lang="de-D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431514" y="942975"/>
            <a:ext cx="8093361" cy="484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568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0" tIns="46795" rIns="89990" bIns="46795"/>
          <a:lstStyle/>
          <a:p>
            <a:pPr defTabSz="539750">
              <a:spcBef>
                <a:spcPts val="400"/>
              </a:spcBef>
              <a:buClr>
                <a:srgbClr val="99CC00"/>
              </a:buClr>
            </a:pPr>
            <a:r>
              <a:rPr lang="ru-RU" sz="2400" dirty="0" smtClean="0">
                <a:solidFill>
                  <a:srgbClr val="000000"/>
                </a:solidFill>
                <a:sym typeface="Wingdings" pitchFamily="2" charset="2"/>
              </a:rPr>
              <a:t>Статья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 30 </a:t>
            </a:r>
            <a:r>
              <a:rPr lang="ru-RU" sz="2400" b="1" i="1" dirty="0" smtClean="0">
                <a:solidFill>
                  <a:srgbClr val="000000"/>
                </a:solidFill>
                <a:sym typeface="Wingdings" pitchFamily="2" charset="2"/>
              </a:rPr>
              <a:t>Главы</a:t>
            </a:r>
            <a:r>
              <a:rPr lang="en-US" sz="2400" b="1" i="1" dirty="0" smtClean="0">
                <a:solidFill>
                  <a:srgbClr val="000000"/>
                </a:solidFill>
                <a:sym typeface="Wingdings" pitchFamily="2" charset="2"/>
              </a:rPr>
              <a:t> 3. </a:t>
            </a:r>
            <a:r>
              <a:rPr lang="ru-RU" sz="2400" b="1" i="1" dirty="0" smtClean="0">
                <a:solidFill>
                  <a:srgbClr val="000000"/>
                </a:solidFill>
                <a:sym typeface="Wingdings" pitchFamily="2" charset="2"/>
              </a:rPr>
              <a:t>Корпоративное право, бухгалтерский учет и аудит и корпоративное управление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sym typeface="Wingdings" pitchFamily="2" charset="2"/>
              </a:rPr>
              <a:t>гласит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defTabSz="539750">
              <a:spcBef>
                <a:spcPts val="400"/>
              </a:spcBef>
              <a:buClr>
                <a:srgbClr val="99CC00"/>
              </a:buClr>
            </a:pPr>
            <a:endParaRPr lang="en-US" sz="2400" dirty="0">
              <a:solidFill>
                <a:srgbClr val="000000"/>
              </a:solidFill>
              <a:sym typeface="Wingdings" pitchFamily="2" charset="2"/>
            </a:endParaRPr>
          </a:p>
          <a:p>
            <a:pPr defTabSz="539750">
              <a:spcBef>
                <a:spcPts val="400"/>
              </a:spcBef>
              <a:buClr>
                <a:srgbClr val="99CC00"/>
              </a:buClr>
            </a:pPr>
            <a:r>
              <a:rPr lang="ru-RU" sz="2400" dirty="0" smtClean="0">
                <a:solidFill>
                  <a:srgbClr val="000000"/>
                </a:solidFill>
                <a:sym typeface="Wingdings" pitchFamily="2" charset="2"/>
              </a:rPr>
              <a:t>«</a:t>
            </a:r>
            <a:r>
              <a:rPr lang="ru-RU" sz="2400" i="1" dirty="0" smtClean="0">
                <a:solidFill>
                  <a:srgbClr val="000000"/>
                </a:solidFill>
                <a:sym typeface="Wingdings" pitchFamily="2" charset="2"/>
              </a:rPr>
              <a:t>Республика Молдова осуществит сближение своего законодательства с нормативно-правовыми актами ЕС и международными документами, указанными в приложении </a:t>
            </a:r>
            <a:r>
              <a:rPr lang="en-US" sz="2400" i="1" dirty="0" smtClean="0">
                <a:solidFill>
                  <a:srgbClr val="000000"/>
                </a:solidFill>
                <a:sym typeface="Wingdings" pitchFamily="2" charset="2"/>
              </a:rPr>
              <a:t>II</a:t>
            </a:r>
            <a:r>
              <a:rPr lang="ru-RU" sz="2400" i="1" dirty="0" smtClean="0">
                <a:solidFill>
                  <a:srgbClr val="000000"/>
                </a:solidFill>
                <a:sym typeface="Wingdings" pitchFamily="2" charset="2"/>
              </a:rPr>
              <a:t> к настоящему Соглашению, в соответствии с положениями этого приложения</a:t>
            </a:r>
            <a:r>
              <a:rPr lang="ru-RU" sz="2400" dirty="0" smtClean="0">
                <a:solidFill>
                  <a:srgbClr val="000000"/>
                </a:solidFill>
                <a:sym typeface="Wingdings" pitchFamily="2" charset="2"/>
              </a:rPr>
              <a:t>»</a:t>
            </a:r>
            <a:endParaRPr lang="en-US" sz="2400" dirty="0" smtClean="0">
              <a:solidFill>
                <a:srgbClr val="000000"/>
              </a:solidFill>
              <a:sym typeface="Wingdings" pitchFamily="2" charset="2"/>
            </a:endParaRPr>
          </a:p>
          <a:p>
            <a:pPr defTabSz="539750">
              <a:spcBef>
                <a:spcPts val="400"/>
              </a:spcBef>
              <a:buClr>
                <a:srgbClr val="99CC00"/>
              </a:buClr>
            </a:pPr>
            <a:endParaRPr lang="en-US" dirty="0" smtClean="0">
              <a:solidFill>
                <a:srgbClr val="000000"/>
              </a:solidFill>
              <a:sym typeface="Wingdings" pitchFamily="2" charset="2"/>
              <a:hlinkClick r:id="rId3"/>
            </a:endParaRPr>
          </a:p>
          <a:p>
            <a:pPr defTabSz="539750">
              <a:spcBef>
                <a:spcPts val="400"/>
              </a:spcBef>
              <a:buClr>
                <a:srgbClr val="99CC00"/>
              </a:buClr>
            </a:pPr>
            <a:endParaRPr lang="en-US" dirty="0">
              <a:solidFill>
                <a:srgbClr val="000000"/>
              </a:solidFill>
              <a:sym typeface="Wingdings" pitchFamily="2" charset="2"/>
              <a:hlinkClick r:id="rId3"/>
            </a:endParaRPr>
          </a:p>
          <a:p>
            <a:pPr defTabSz="539750">
              <a:spcBef>
                <a:spcPts val="400"/>
              </a:spcBef>
              <a:buClr>
                <a:srgbClr val="99CC00"/>
              </a:buClr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  <a:hlinkClick r:id="rId3"/>
              </a:rPr>
              <a:t>http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  <a:hlinkClick r:id="rId3"/>
              </a:rPr>
              <a:t>://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  <a:hlinkClick r:id="rId3"/>
              </a:rPr>
              <a:t>www.gov.md/public/files/2013/ianuarie_2014/7048451_en_acord_asociere.pdf</a:t>
            </a: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457200" indent="-457200" defTabSz="539750">
              <a:spcBef>
                <a:spcPts val="400"/>
              </a:spcBef>
              <a:buClr>
                <a:srgbClr val="99CC00"/>
              </a:buClr>
              <a:buFont typeface="Wingdings" pitchFamily="2" charset="2"/>
              <a:buChar char="Ø"/>
            </a:pPr>
            <a:endParaRPr lang="en-US" sz="2600" dirty="0">
              <a:solidFill>
                <a:srgbClr val="00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9689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el 2"/>
          <p:cNvSpPr>
            <a:spLocks noGrp="1"/>
          </p:cNvSpPr>
          <p:nvPr>
            <p:ph type="title"/>
          </p:nvPr>
        </p:nvSpPr>
        <p:spPr>
          <a:xfrm>
            <a:off x="151970" y="-50800"/>
            <a:ext cx="9106330" cy="640478"/>
          </a:xfrm>
        </p:spPr>
        <p:txBody>
          <a:bodyPr>
            <a:noAutofit/>
          </a:bodyPr>
          <a:lstStyle/>
          <a:p>
            <a:r>
              <a:rPr lang="ru-RU" sz="2300" dirty="0" smtClean="0"/>
              <a:t>Соглашение об ассоциации:</a:t>
            </a:r>
            <a:r>
              <a:rPr lang="en-US" sz="2300" dirty="0" smtClean="0"/>
              <a:t> </a:t>
            </a:r>
            <a:r>
              <a:rPr lang="ru-RU" sz="2300" dirty="0" smtClean="0"/>
              <a:t>пример Республики Молдова</a:t>
            </a:r>
            <a:r>
              <a:rPr lang="en-US" sz="2300" dirty="0" smtClean="0"/>
              <a:t> (2)</a:t>
            </a:r>
            <a:endParaRPr lang="en-US" sz="2300" b="1" dirty="0" smtClean="0"/>
          </a:p>
        </p:txBody>
      </p:sp>
      <p:sp>
        <p:nvSpPr>
          <p:cNvPr id="3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24875" y="6413500"/>
            <a:ext cx="542925" cy="365125"/>
          </a:xfrm>
          <a:prstGeom prst="rect">
            <a:avLst/>
          </a:prstGeom>
        </p:spPr>
        <p:txBody>
          <a:bodyPr/>
          <a:lstStyle/>
          <a:p>
            <a:fld id="{B131813F-E8C9-C041-A3BC-5D57C9CB1EBA}" type="slidenum">
              <a:rPr lang="de-DE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/>
              <a:t>9</a:t>
            </a:fld>
            <a:endParaRPr lang="de-DE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2462212" y="577850"/>
            <a:ext cx="542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600" kern="1200">
                <a:solidFill>
                  <a:srgbClr val="86878B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endParaRPr lang="de-D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151970" y="760412"/>
            <a:ext cx="8790149" cy="531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568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0" tIns="46795" rIns="89990" bIns="46795"/>
          <a:lstStyle/>
          <a:p>
            <a:pPr marL="457200" indent="-457200" defTabSz="539750">
              <a:spcBef>
                <a:spcPts val="400"/>
              </a:spcBef>
              <a:buClr>
                <a:srgbClr val="99CC00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0000"/>
                </a:solidFill>
                <a:sym typeface="Wingdings" pitchFamily="2" charset="2"/>
              </a:rPr>
              <a:t>Бухгалтерский учет</a:t>
            </a:r>
            <a:r>
              <a:rPr lang="en-US" sz="2400" b="1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sym typeface="Wingdings" pitchFamily="2" charset="2"/>
              </a:rPr>
              <a:t>и аудит</a:t>
            </a:r>
            <a:endParaRPr lang="en-US" sz="2400" b="1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914400" lvl="1" indent="-457200" defTabSz="539750">
              <a:spcBef>
                <a:spcPts val="400"/>
              </a:spcBef>
              <a:buClr>
                <a:srgbClr val="99CC00"/>
              </a:buClr>
              <a:buFont typeface="Wingdings" pitchFamily="2" charset="2"/>
              <a:buChar char="§"/>
            </a:pPr>
            <a:r>
              <a:rPr lang="ru-RU" sz="2200" dirty="0" smtClean="0">
                <a:solidFill>
                  <a:srgbClr val="000000"/>
                </a:solidFill>
                <a:sym typeface="Wingdings" pitchFamily="2" charset="2"/>
              </a:rPr>
              <a:t>Четвертая директива Совета №</a:t>
            </a:r>
            <a:r>
              <a:rPr lang="en-US" sz="2200" dirty="0" smtClean="0">
                <a:solidFill>
                  <a:srgbClr val="000000"/>
                </a:solidFill>
                <a:sym typeface="Wingdings" pitchFamily="2" charset="2"/>
              </a:rPr>
              <a:t> 78/660/</a:t>
            </a:r>
            <a:r>
              <a:rPr lang="ru-RU" sz="2200" dirty="0" smtClean="0">
                <a:solidFill>
                  <a:srgbClr val="000000"/>
                </a:solidFill>
                <a:sym typeface="Wingdings" pitchFamily="2" charset="2"/>
              </a:rPr>
              <a:t>ЕЭС</a:t>
            </a:r>
            <a:r>
              <a:rPr lang="en-US" sz="22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sym typeface="Wingdings" pitchFamily="2" charset="2"/>
              </a:rPr>
              <a:t>от</a:t>
            </a:r>
            <a:r>
              <a:rPr lang="en-US" sz="22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200" dirty="0">
                <a:solidFill>
                  <a:srgbClr val="000000"/>
                </a:solidFill>
                <a:sym typeface="Wingdings" pitchFamily="2" charset="2"/>
              </a:rPr>
              <a:t>25 </a:t>
            </a:r>
            <a:r>
              <a:rPr lang="ru-RU" sz="2200" dirty="0" smtClean="0">
                <a:solidFill>
                  <a:srgbClr val="000000"/>
                </a:solidFill>
                <a:sym typeface="Wingdings" pitchFamily="2" charset="2"/>
              </a:rPr>
              <a:t>июля</a:t>
            </a:r>
            <a:r>
              <a:rPr lang="en-US" sz="22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200" dirty="0">
                <a:solidFill>
                  <a:srgbClr val="000000"/>
                </a:solidFill>
                <a:sym typeface="Wingdings" pitchFamily="2" charset="2"/>
              </a:rPr>
              <a:t>1978 </a:t>
            </a:r>
            <a:r>
              <a:rPr lang="ru-RU" sz="2200" dirty="0" smtClean="0">
                <a:solidFill>
                  <a:srgbClr val="000000"/>
                </a:solidFill>
                <a:sym typeface="Wingdings" pitchFamily="2" charset="2"/>
              </a:rPr>
              <a:t>г., основанная на статье </a:t>
            </a:r>
            <a:r>
              <a:rPr lang="en-US" sz="2200" dirty="0" smtClean="0">
                <a:solidFill>
                  <a:srgbClr val="000000"/>
                </a:solidFill>
                <a:sym typeface="Wingdings" pitchFamily="2" charset="2"/>
              </a:rPr>
              <a:t>54(3</a:t>
            </a:r>
            <a:r>
              <a:rPr lang="en-US" sz="2200" dirty="0">
                <a:solidFill>
                  <a:srgbClr val="000000"/>
                </a:solidFill>
                <a:sym typeface="Wingdings" pitchFamily="2" charset="2"/>
              </a:rPr>
              <a:t>)(g) </a:t>
            </a:r>
            <a:r>
              <a:rPr lang="ru-RU" sz="2200" dirty="0" smtClean="0">
                <a:solidFill>
                  <a:srgbClr val="000000"/>
                </a:solidFill>
                <a:sym typeface="Wingdings" pitchFamily="2" charset="2"/>
              </a:rPr>
              <a:t>Договора о годовой отчетности компаний определенных видов</a:t>
            </a:r>
            <a:endParaRPr lang="en-US" sz="2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914400" lvl="1" indent="-457200" defTabSz="539750">
              <a:spcBef>
                <a:spcPts val="400"/>
              </a:spcBef>
              <a:buClr>
                <a:srgbClr val="99CC00"/>
              </a:buClr>
              <a:buFont typeface="Wingdings" pitchFamily="2" charset="2"/>
              <a:buChar char="§"/>
            </a:pPr>
            <a:r>
              <a:rPr lang="ru-RU" sz="2200" dirty="0" smtClean="0">
                <a:solidFill>
                  <a:srgbClr val="000000"/>
                </a:solidFill>
                <a:sym typeface="Wingdings" pitchFamily="2" charset="2"/>
              </a:rPr>
              <a:t>Седьмая директива Совета №</a:t>
            </a:r>
            <a:r>
              <a:rPr lang="en-US" sz="2200" dirty="0" smtClean="0">
                <a:solidFill>
                  <a:srgbClr val="000000"/>
                </a:solidFill>
                <a:sym typeface="Wingdings" pitchFamily="2" charset="2"/>
              </a:rPr>
              <a:t> 83/349/</a:t>
            </a:r>
            <a:r>
              <a:rPr lang="ru-RU" sz="2200" dirty="0" smtClean="0">
                <a:solidFill>
                  <a:srgbClr val="000000"/>
                </a:solidFill>
                <a:sym typeface="Wingdings" pitchFamily="2" charset="2"/>
              </a:rPr>
              <a:t>ЕЭС</a:t>
            </a:r>
            <a:r>
              <a:rPr lang="en-US" sz="22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sym typeface="Wingdings" pitchFamily="2" charset="2"/>
              </a:rPr>
              <a:t>от </a:t>
            </a:r>
            <a:r>
              <a:rPr lang="en-US" sz="2200" dirty="0" smtClean="0">
                <a:solidFill>
                  <a:srgbClr val="000000"/>
                </a:solidFill>
                <a:sym typeface="Wingdings" pitchFamily="2" charset="2"/>
              </a:rPr>
              <a:t>13 </a:t>
            </a:r>
            <a:r>
              <a:rPr lang="ru-RU" sz="2200" dirty="0" smtClean="0">
                <a:solidFill>
                  <a:srgbClr val="000000"/>
                </a:solidFill>
                <a:sym typeface="Wingdings" pitchFamily="2" charset="2"/>
              </a:rPr>
              <a:t>июня </a:t>
            </a:r>
            <a:r>
              <a:rPr lang="en-US" sz="2200" dirty="0" smtClean="0">
                <a:solidFill>
                  <a:srgbClr val="000000"/>
                </a:solidFill>
                <a:sym typeface="Wingdings" pitchFamily="2" charset="2"/>
              </a:rPr>
              <a:t>1983 </a:t>
            </a:r>
            <a:r>
              <a:rPr lang="ru-RU" sz="2200" dirty="0" smtClean="0">
                <a:solidFill>
                  <a:srgbClr val="000000"/>
                </a:solidFill>
                <a:sym typeface="Wingdings" pitchFamily="2" charset="2"/>
              </a:rPr>
              <a:t>г., основанная на статье </a:t>
            </a:r>
            <a:r>
              <a:rPr lang="en-US" sz="2200" dirty="0" smtClean="0">
                <a:solidFill>
                  <a:srgbClr val="000000"/>
                </a:solidFill>
                <a:sym typeface="Wingdings" pitchFamily="2" charset="2"/>
              </a:rPr>
              <a:t>54(3</a:t>
            </a:r>
            <a:r>
              <a:rPr lang="en-US" sz="2200" dirty="0">
                <a:solidFill>
                  <a:srgbClr val="000000"/>
                </a:solidFill>
                <a:sym typeface="Wingdings" pitchFamily="2" charset="2"/>
              </a:rPr>
              <a:t>)(g) </a:t>
            </a:r>
            <a:r>
              <a:rPr lang="ru-RU" sz="2200" dirty="0" smtClean="0">
                <a:solidFill>
                  <a:srgbClr val="000000"/>
                </a:solidFill>
                <a:sym typeface="Wingdings" pitchFamily="2" charset="2"/>
              </a:rPr>
              <a:t>Договора о консолидированной отчетности</a:t>
            </a:r>
            <a:endParaRPr lang="en-US" sz="2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just" defTabSz="539750">
              <a:spcBef>
                <a:spcPts val="400"/>
              </a:spcBef>
              <a:buClr>
                <a:srgbClr val="99CC00"/>
              </a:buClr>
            </a:pPr>
            <a:r>
              <a:rPr lang="ru-RU" sz="2000" b="1" i="1" dirty="0" smtClean="0">
                <a:solidFill>
                  <a:srgbClr val="000000"/>
                </a:solidFill>
                <a:sym typeface="Wingdings" pitchFamily="2" charset="2"/>
              </a:rPr>
              <a:t>График</a:t>
            </a:r>
            <a:r>
              <a:rPr lang="en-US" sz="2000" b="1" i="1" dirty="0" smtClean="0">
                <a:solidFill>
                  <a:srgbClr val="000000"/>
                </a:solidFill>
                <a:sym typeface="Wingdings" pitchFamily="2" charset="2"/>
              </a:rPr>
              <a:t>: </a:t>
            </a:r>
            <a:r>
              <a:rPr lang="ru-RU" sz="2000" dirty="0" smtClean="0">
                <a:solidFill>
                  <a:srgbClr val="000000"/>
                </a:solidFill>
                <a:sym typeface="Wingdings" pitchFamily="2" charset="2"/>
              </a:rPr>
              <a:t>положения этих директив должны быть выполнены в течение трех лет после вступления в силу настоящего Соглашения </a:t>
            </a:r>
            <a:endParaRPr lang="en-US" sz="2000" dirty="0">
              <a:solidFill>
                <a:srgbClr val="000000"/>
              </a:solidFill>
              <a:sym typeface="Wingdings" pitchFamily="2" charset="2"/>
            </a:endParaRPr>
          </a:p>
          <a:p>
            <a:pPr algn="just" defTabSz="539750">
              <a:spcBef>
                <a:spcPts val="400"/>
              </a:spcBef>
              <a:buClr>
                <a:srgbClr val="99CC00"/>
              </a:buClr>
            </a:pPr>
            <a:endParaRPr lang="en-US" sz="2000" b="1" i="1" dirty="0" smtClean="0">
              <a:solidFill>
                <a:srgbClr val="000000"/>
              </a:solidFill>
              <a:sym typeface="Wingdings" pitchFamily="2" charset="2"/>
            </a:endParaRPr>
          </a:p>
          <a:p>
            <a:pPr defTabSz="539750">
              <a:spcBef>
                <a:spcPts val="400"/>
              </a:spcBef>
              <a:buClr>
                <a:srgbClr val="99CC00"/>
              </a:buClr>
            </a:pPr>
            <a:r>
              <a:rPr lang="ru-RU" sz="2000" b="1" i="1" dirty="0" smtClean="0">
                <a:solidFill>
                  <a:srgbClr val="FF0000"/>
                </a:solidFill>
                <a:sym typeface="Wingdings" pitchFamily="2" charset="2"/>
              </a:rPr>
              <a:t>Примечание</a:t>
            </a:r>
            <a:r>
              <a:rPr lang="en-US" sz="2000" b="1" i="1" dirty="0" smtClean="0">
                <a:solidFill>
                  <a:srgbClr val="FF0000"/>
                </a:solidFill>
                <a:sym typeface="Wingdings" pitchFamily="2" charset="2"/>
              </a:rPr>
              <a:t>: </a:t>
            </a:r>
            <a:r>
              <a:rPr lang="ru-RU" sz="2000" dirty="0" smtClean="0">
                <a:solidFill>
                  <a:srgbClr val="000000"/>
                </a:solidFill>
                <a:sym typeface="Wingdings" pitchFamily="2" charset="2"/>
              </a:rPr>
              <a:t>статья</a:t>
            </a:r>
            <a:r>
              <a:rPr lang="en-US" sz="2000" dirty="0" smtClean="0">
                <a:solidFill>
                  <a:srgbClr val="000000"/>
                </a:solidFill>
                <a:sym typeface="Wingdings" pitchFamily="2" charset="2"/>
              </a:rPr>
              <a:t> 52 </a:t>
            </a:r>
            <a:r>
              <a:rPr lang="ru-RU" sz="2000" b="1" u="sng" dirty="0" smtClean="0">
                <a:solidFill>
                  <a:srgbClr val="000000"/>
                </a:solidFill>
                <a:sym typeface="Wingdings" pitchFamily="2" charset="2"/>
              </a:rPr>
              <a:t>Директивы</a:t>
            </a:r>
            <a:r>
              <a:rPr lang="en-US" sz="2000" b="1" u="sng" dirty="0" smtClean="0">
                <a:solidFill>
                  <a:srgbClr val="000000"/>
                </a:solidFill>
                <a:sym typeface="Wingdings" pitchFamily="2" charset="2"/>
              </a:rPr>
              <a:t> 2013/34/</a:t>
            </a:r>
            <a:r>
              <a:rPr lang="ru-RU" sz="2000" b="1" u="sng" dirty="0" smtClean="0">
                <a:solidFill>
                  <a:srgbClr val="000000"/>
                </a:solidFill>
                <a:sym typeface="Wingdings" pitchFamily="2" charset="2"/>
              </a:rPr>
              <a:t>ЕС</a:t>
            </a:r>
            <a:r>
              <a:rPr lang="en-US" sz="2000" dirty="0" smtClean="0">
                <a:solidFill>
                  <a:srgbClr val="000000"/>
                </a:solidFill>
                <a:sym typeface="Wingdings" pitchFamily="2" charset="2"/>
              </a:rPr>
              <a:t>: </a:t>
            </a:r>
            <a:r>
              <a:rPr lang="ru-RU" sz="2000" dirty="0" smtClean="0">
                <a:solidFill>
                  <a:srgbClr val="000000"/>
                </a:solidFill>
                <a:sym typeface="Wingdings" pitchFamily="2" charset="2"/>
              </a:rPr>
              <a:t>Директива</a:t>
            </a:r>
            <a:r>
              <a:rPr lang="en-US" sz="2000" dirty="0" smtClean="0">
                <a:solidFill>
                  <a:srgbClr val="000000"/>
                </a:solidFill>
                <a:sym typeface="Wingdings" pitchFamily="2" charset="2"/>
              </a:rPr>
              <a:t> 78/660/</a:t>
            </a:r>
            <a:r>
              <a:rPr lang="ru-RU" sz="2000" dirty="0" smtClean="0">
                <a:solidFill>
                  <a:srgbClr val="000000"/>
                </a:solidFill>
                <a:sym typeface="Wingdings" pitchFamily="2" charset="2"/>
              </a:rPr>
              <a:t>ЕЭС</a:t>
            </a:r>
            <a:r>
              <a:rPr lang="en-US" sz="20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sym typeface="Wingdings" pitchFamily="2" charset="2"/>
              </a:rPr>
              <a:t>и Директива </a:t>
            </a:r>
            <a:r>
              <a:rPr lang="en-US" sz="2000" dirty="0" smtClean="0">
                <a:solidFill>
                  <a:srgbClr val="000000"/>
                </a:solidFill>
                <a:sym typeface="Wingdings" pitchFamily="2" charset="2"/>
              </a:rPr>
              <a:t>83/349/</a:t>
            </a:r>
            <a:r>
              <a:rPr lang="ru-RU" sz="2000" dirty="0" smtClean="0">
                <a:solidFill>
                  <a:srgbClr val="000000"/>
                </a:solidFill>
                <a:sym typeface="Wingdings" pitchFamily="2" charset="2"/>
              </a:rPr>
              <a:t>ЕЭС</a:t>
            </a:r>
            <a:r>
              <a:rPr lang="en-US" sz="20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sym typeface="Wingdings" pitchFamily="2" charset="2"/>
              </a:rPr>
              <a:t>отменяются</a:t>
            </a:r>
            <a:r>
              <a:rPr lang="en-US" sz="2000" dirty="0" smtClean="0">
                <a:solidFill>
                  <a:srgbClr val="000000"/>
                </a:solidFill>
                <a:sym typeface="Wingdings" pitchFamily="2" charset="2"/>
              </a:rPr>
              <a:t>. </a:t>
            </a:r>
            <a:r>
              <a:rPr lang="ru-RU" sz="2000" b="1" u="sng" dirty="0" smtClean="0">
                <a:solidFill>
                  <a:srgbClr val="000000"/>
                </a:solidFill>
                <a:sym typeface="Wingdings" pitchFamily="2" charset="2"/>
              </a:rPr>
              <a:t>Ссылки на отмененные директивы истолковываются как ссылки на настоящую Директиву</a:t>
            </a:r>
            <a:r>
              <a:rPr lang="en-US" sz="20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sym typeface="Wingdings" pitchFamily="2" charset="2"/>
              </a:rPr>
              <a:t>и подлежат прочтению в соответствии с корреляционной таблицей, которая приводится в приложении</a:t>
            </a:r>
            <a:r>
              <a:rPr lang="en-US" sz="2000" dirty="0" smtClean="0">
                <a:solidFill>
                  <a:srgbClr val="000000"/>
                </a:solidFill>
                <a:sym typeface="Wingdings" pitchFamily="2" charset="2"/>
              </a:rPr>
              <a:t> VII</a:t>
            </a:r>
            <a:endParaRPr lang="en-US" sz="28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457200" indent="-457200" defTabSz="539750">
              <a:spcBef>
                <a:spcPts val="400"/>
              </a:spcBef>
              <a:buClr>
                <a:srgbClr val="99CC00"/>
              </a:buClr>
              <a:buFont typeface="Wingdings" pitchFamily="2" charset="2"/>
              <a:buChar char="Ø"/>
            </a:pPr>
            <a:endParaRPr lang="en-US" sz="2600" dirty="0">
              <a:solidFill>
                <a:srgbClr val="00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1734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frr-template">
  <a:themeElements>
    <a:clrScheme name="CFRR">
      <a:dk1>
        <a:sysClr val="windowText" lastClr="000000"/>
      </a:dk1>
      <a:lt1>
        <a:sysClr val="window" lastClr="FFFFFF"/>
      </a:lt1>
      <a:dk2>
        <a:srgbClr val="98BF0E"/>
      </a:dk2>
      <a:lt2>
        <a:srgbClr val="87888A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4C9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8569</TotalTime>
  <Words>3004</Words>
  <Application>Microsoft Office PowerPoint</Application>
  <PresentationFormat>On-screen Show (4:3)</PresentationFormat>
  <Paragraphs>305</Paragraphs>
  <Slides>24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cfrr-template</vt:lpstr>
      <vt:lpstr>Таблицы транспонирования норм и их применение для выполнения директив ЕС</vt:lpstr>
      <vt:lpstr>Цели презентации</vt:lpstr>
      <vt:lpstr>Почему существует такая потребность?</vt:lpstr>
      <vt:lpstr>Какая информация необходима? </vt:lpstr>
      <vt:lpstr>С 2011 г.: пояснительные документы</vt:lpstr>
      <vt:lpstr>Директива по бухгалтерскому учету: требования</vt:lpstr>
      <vt:lpstr>Транспонирование норм aquis в случае государств, не являющихся членами ЕС</vt:lpstr>
      <vt:lpstr>Соглашение об ассоциации: пример Республики Молдова (1)</vt:lpstr>
      <vt:lpstr>Соглашение об ассоциации: пример Республики Молдова (2)</vt:lpstr>
      <vt:lpstr>Соглашение об ассоциации: пример Республики Молдова (3)</vt:lpstr>
      <vt:lpstr>Соглашение об ассоциации: пример Республики Молдова (4)</vt:lpstr>
      <vt:lpstr>Таблица транспонирования норм: как она должна выглядеть? </vt:lpstr>
      <vt:lpstr>Таблица транспонирования норм о бухгалтерском учете: шаблон (1)</vt:lpstr>
      <vt:lpstr>Таблица транспонирования норм о бухгалтерском учете: шаблон (2)</vt:lpstr>
      <vt:lpstr>Таблица транспонирования норм: примеры (1)</vt:lpstr>
      <vt:lpstr>Таблица транспонирования норм: примеры (2)</vt:lpstr>
      <vt:lpstr>Таблица транспонирования норм: примеры (3)</vt:lpstr>
      <vt:lpstr>Таблица транспонирования норм: примеры (4)</vt:lpstr>
      <vt:lpstr>Таблица транспонирования норм: примеры (5)</vt:lpstr>
      <vt:lpstr>Проблемы при внедрении acquis</vt:lpstr>
      <vt:lpstr>Таблица транспонирования норм: практическая информация (1)</vt:lpstr>
      <vt:lpstr>Таблица транспонирования норм: практическая информация (2)</vt:lpstr>
      <vt:lpstr>PowerPoint Presentation</vt:lpstr>
      <vt:lpstr>PowerPoint Presentation</vt:lpstr>
    </vt:vector>
  </TitlesOfParts>
  <Company>The World Bank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cfrr</dc:creator>
  <cp:lastModifiedBy>Natalia Manuilova</cp:lastModifiedBy>
  <cp:revision>573</cp:revision>
  <cp:lastPrinted>2013-09-26T13:37:28Z</cp:lastPrinted>
  <dcterms:created xsi:type="dcterms:W3CDTF">2010-11-21T10:58:20Z</dcterms:created>
  <dcterms:modified xsi:type="dcterms:W3CDTF">2015-01-13T16:12:01Z</dcterms:modified>
</cp:coreProperties>
</file>